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3"/>
  </p:notesMasterIdLst>
  <p:sldIdLst>
    <p:sldId id="270" r:id="rId2"/>
    <p:sldId id="269" r:id="rId3"/>
    <p:sldId id="456" r:id="rId4"/>
    <p:sldId id="345" r:id="rId5"/>
    <p:sldId id="346" r:id="rId6"/>
    <p:sldId id="347" r:id="rId7"/>
    <p:sldId id="348" r:id="rId8"/>
    <p:sldId id="457" r:id="rId9"/>
    <p:sldId id="349" r:id="rId10"/>
    <p:sldId id="412" r:id="rId11"/>
    <p:sldId id="353" r:id="rId12"/>
    <p:sldId id="414" r:id="rId13"/>
    <p:sldId id="415" r:id="rId14"/>
    <p:sldId id="416" r:id="rId15"/>
    <p:sldId id="417" r:id="rId16"/>
    <p:sldId id="418" r:id="rId17"/>
    <p:sldId id="419" r:id="rId18"/>
    <p:sldId id="422" r:id="rId19"/>
    <p:sldId id="428" r:id="rId20"/>
    <p:sldId id="429" r:id="rId21"/>
    <p:sldId id="430" r:id="rId22"/>
    <p:sldId id="436" r:id="rId23"/>
    <p:sldId id="443" r:id="rId24"/>
    <p:sldId id="444" r:id="rId25"/>
    <p:sldId id="445" r:id="rId26"/>
    <p:sldId id="446" r:id="rId27"/>
    <p:sldId id="447" r:id="rId28"/>
    <p:sldId id="448" r:id="rId29"/>
    <p:sldId id="449" r:id="rId30"/>
    <p:sldId id="451" r:id="rId31"/>
    <p:sldId id="380" r:id="rId32"/>
    <p:sldId id="382" r:id="rId33"/>
    <p:sldId id="383" r:id="rId34"/>
    <p:sldId id="384" r:id="rId35"/>
    <p:sldId id="385" r:id="rId36"/>
    <p:sldId id="386" r:id="rId37"/>
    <p:sldId id="387" r:id="rId38"/>
    <p:sldId id="388" r:id="rId39"/>
    <p:sldId id="389" r:id="rId40"/>
    <p:sldId id="390" r:id="rId41"/>
    <p:sldId id="391" r:id="rId42"/>
    <p:sldId id="392" r:id="rId43"/>
    <p:sldId id="393" r:id="rId44"/>
    <p:sldId id="394" r:id="rId45"/>
    <p:sldId id="395" r:id="rId46"/>
    <p:sldId id="404" r:id="rId47"/>
    <p:sldId id="352" r:id="rId48"/>
    <p:sldId id="354" r:id="rId49"/>
    <p:sldId id="355" r:id="rId50"/>
    <p:sldId id="356" r:id="rId51"/>
    <p:sldId id="45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0" userDrawn="1">
          <p15:clr>
            <a:srgbClr val="A4A3A4"/>
          </p15:clr>
        </p15:guide>
        <p15:guide id="3" pos="4800" userDrawn="1">
          <p15:clr>
            <a:srgbClr val="A4A3A4"/>
          </p15:clr>
        </p15:guide>
        <p15:guide id="4" pos="3840" userDrawn="1">
          <p15:clr>
            <a:srgbClr val="A4A3A4"/>
          </p15:clr>
        </p15:guide>
        <p15:guide id="5" pos="6720" userDrawn="1">
          <p15:clr>
            <a:srgbClr val="A4A3A4"/>
          </p15:clr>
        </p15:guide>
        <p15:guide id="6" orient="horz" pos="240" userDrawn="1">
          <p15:clr>
            <a:srgbClr val="A4A3A4"/>
          </p15:clr>
        </p15:guide>
        <p15:guide id="7" orient="horz" pos="1200" userDrawn="1">
          <p15:clr>
            <a:srgbClr val="A4A3A4"/>
          </p15:clr>
        </p15:guide>
        <p15:guide id="8" orient="horz" pos="3120" userDrawn="1">
          <p15:clr>
            <a:srgbClr val="A4A3A4"/>
          </p15:clr>
        </p15:guide>
        <p15:guide id="9" orient="horz" pos="4080" userDrawn="1">
          <p15:clr>
            <a:srgbClr val="A4A3A4"/>
          </p15:clr>
        </p15:guide>
        <p15:guide id="10" pos="960" userDrawn="1">
          <p15:clr>
            <a:srgbClr val="A4A3A4"/>
          </p15:clr>
        </p15:guide>
        <p15:guide id="11" pos="1920" userDrawn="1">
          <p15:clr>
            <a:srgbClr val="A4A3A4"/>
          </p15:clr>
        </p15:guide>
        <p15:guide id="1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initials="M"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D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40" autoAdjust="0"/>
    <p:restoredTop sz="94636"/>
  </p:normalViewPr>
  <p:slideViewPr>
    <p:cSldViewPr snapToGrid="0">
      <p:cViewPr varScale="1">
        <p:scale>
          <a:sx n="84" d="100"/>
          <a:sy n="84" d="100"/>
        </p:scale>
        <p:origin x="216" y="176"/>
      </p:cViewPr>
      <p:guideLst>
        <p:guide orient="horz" pos="2160"/>
        <p:guide pos="5760"/>
        <p:guide pos="4800"/>
        <p:guide pos="3840"/>
        <p:guide pos="6720"/>
        <p:guide orient="horz" pos="240"/>
        <p:guide orient="horz" pos="1200"/>
        <p:guide orient="horz" pos="3120"/>
        <p:guide orient="horz" pos="4080"/>
        <p:guide pos="960"/>
        <p:guide pos="1920"/>
        <p:guide pos="2880"/>
      </p:guideLst>
    </p:cSldViewPr>
  </p:slideViewPr>
  <p:notesTextViewPr>
    <p:cViewPr>
      <p:scale>
        <a:sx n="1" d="1"/>
        <a:sy n="1" d="1"/>
      </p:scale>
      <p:origin x="0" y="0"/>
    </p:cViewPr>
  </p:notesTextViewPr>
  <p:sorterViewPr>
    <p:cViewPr>
      <p:scale>
        <a:sx n="100" d="100"/>
        <a:sy n="100" d="100"/>
      </p:scale>
      <p:origin x="0" y="-98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11CC8D-10F9-4231-89AD-0FAD063205B4}" type="datetimeFigureOut">
              <a:rPr lang="en-US" smtClean="0"/>
              <a:pPr/>
              <a:t>5/17/2017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E2E19-0E3D-453D-BE40-F249175485E2}" type="slidenum">
              <a:rPr lang="en-US" smtClean="0"/>
              <a:pPr/>
              <a:t>‹#›</a:t>
            </a:fld>
            <a:endParaRPr lang="en-US"/>
          </a:p>
        </p:txBody>
      </p:sp>
    </p:spTree>
    <p:extLst>
      <p:ext uri="{BB962C8B-B14F-4D97-AF65-F5344CB8AC3E}">
        <p14:creationId xmlns:p14="http://schemas.microsoft.com/office/powerpoint/2010/main" val="2385554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media.ca11.uscourts.gov/opinions/pub/files/201515234.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theharmanfirm.co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aw360.com/agencies/u-s-supreme-court"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law360.com/companies/lambda-legal-defense-educational-fund" TargetMode="External"/><Relationship Id="rId4" Type="http://schemas.openxmlformats.org/officeDocument/2006/relationships/hyperlink" Target="https://www.law360.com/agencies/equal-employment-opportunity-commissio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a:t>
            </a:fld>
            <a:endParaRPr lang="en-US"/>
          </a:p>
        </p:txBody>
      </p:sp>
    </p:spTree>
    <p:extLst>
      <p:ext uri="{BB962C8B-B14F-4D97-AF65-F5344CB8AC3E}">
        <p14:creationId xmlns:p14="http://schemas.microsoft.com/office/powerpoint/2010/main" val="445365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decide that your company would like to maintain its drug-free, zero-tolerance policy, it is still important to be aware of the interaction of medical marijuana laws and certain state employment laws.</a:t>
            </a:r>
          </a:p>
        </p:txBody>
      </p:sp>
      <p:sp>
        <p:nvSpPr>
          <p:cNvPr id="4" name="Slide Number Placeholder 3"/>
          <p:cNvSpPr>
            <a:spLocks noGrp="1"/>
          </p:cNvSpPr>
          <p:nvPr>
            <p:ph type="sldNum" sz="quarter" idx="10"/>
          </p:nvPr>
        </p:nvSpPr>
        <p:spPr/>
        <p:txBody>
          <a:bodyPr/>
          <a:lstStyle/>
          <a:p>
            <a:fld id="{EC2170FC-BFD9-F442-83E4-3B8632B8438A}" type="slidenum">
              <a:rPr lang="en-US" smtClean="0"/>
              <a:pPr/>
              <a:t>3</a:t>
            </a:fld>
            <a:endParaRPr lang="en-US"/>
          </a:p>
        </p:txBody>
      </p:sp>
    </p:spTree>
    <p:extLst>
      <p:ext uri="{BB962C8B-B14F-4D97-AF65-F5344CB8AC3E}">
        <p14:creationId xmlns:p14="http://schemas.microsoft.com/office/powerpoint/2010/main" val="1248934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a:t>
            </a:fld>
            <a:endParaRPr lang="en-US"/>
          </a:p>
        </p:txBody>
      </p:sp>
    </p:spTree>
    <p:extLst>
      <p:ext uri="{BB962C8B-B14F-4D97-AF65-F5344CB8AC3E}">
        <p14:creationId xmlns:p14="http://schemas.microsoft.com/office/powerpoint/2010/main" val="4280729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5</a:t>
            </a:fld>
            <a:endParaRPr lang="en-US"/>
          </a:p>
        </p:txBody>
      </p:sp>
    </p:spTree>
    <p:extLst>
      <p:ext uri="{BB962C8B-B14F-4D97-AF65-F5344CB8AC3E}">
        <p14:creationId xmlns:p14="http://schemas.microsoft.com/office/powerpoint/2010/main" val="3058258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6</a:t>
            </a:fld>
            <a:endParaRPr lang="en-US"/>
          </a:p>
        </p:txBody>
      </p:sp>
    </p:spTree>
    <p:extLst>
      <p:ext uri="{BB962C8B-B14F-4D97-AF65-F5344CB8AC3E}">
        <p14:creationId xmlns:p14="http://schemas.microsoft.com/office/powerpoint/2010/main" val="229366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7</a:t>
            </a:fld>
            <a:endParaRPr lang="en-US"/>
          </a:p>
        </p:txBody>
      </p:sp>
    </p:spTree>
    <p:extLst>
      <p:ext uri="{BB962C8B-B14F-4D97-AF65-F5344CB8AC3E}">
        <p14:creationId xmlns:p14="http://schemas.microsoft.com/office/powerpoint/2010/main" val="95396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Earlier this month, the United States Court of Appeals for the Eleventh Circuit affirmed in part and vacated and remanded in part the district court’s decision in </a:t>
            </a:r>
            <a:r>
              <a:rPr lang="en-US" sz="1200" b="0" i="1" kern="1200" dirty="0">
                <a:solidFill>
                  <a:schemeClr val="tx1"/>
                </a:solidFill>
                <a:effectLst/>
                <a:latin typeface="+mn-lt"/>
                <a:ea typeface="+mn-ea"/>
                <a:cs typeface="+mn-cs"/>
              </a:rPr>
              <a:t>Evans v. Georgia Regional Hospital</a:t>
            </a:r>
            <a:r>
              <a:rPr lang="en-US" sz="1200" b="0" i="0" kern="1200" dirty="0">
                <a:solidFill>
                  <a:schemeClr val="tx1"/>
                </a:solidFill>
                <a:effectLst/>
                <a:latin typeface="+mn-lt"/>
                <a:ea typeface="+mn-ea"/>
                <a:cs typeface="+mn-cs"/>
              </a:rPr>
              <a:t>, holding that Title VII of the Civil Rights Act of 1964 (“Title VII”) does not prohibit sexual orientation discrimination in the workplace.</a:t>
            </a:r>
          </a:p>
          <a:p>
            <a:r>
              <a:rPr lang="en-US" sz="1200" b="0" i="0" kern="1200" dirty="0" err="1">
                <a:solidFill>
                  <a:schemeClr val="tx1"/>
                </a:solidFill>
                <a:effectLst/>
                <a:latin typeface="+mn-lt"/>
                <a:ea typeface="+mn-ea"/>
                <a:cs typeface="+mn-cs"/>
              </a:rPr>
              <a:t>Jameka</a:t>
            </a:r>
            <a:r>
              <a:rPr lang="en-US" sz="1200" b="0" i="0" kern="1200" dirty="0">
                <a:solidFill>
                  <a:schemeClr val="tx1"/>
                </a:solidFill>
                <a:effectLst/>
                <a:latin typeface="+mn-lt"/>
                <a:ea typeface="+mn-ea"/>
                <a:cs typeface="+mn-cs"/>
              </a:rPr>
              <a:t> Evans worked at Georgia Regional Hospital (the “Hospital”) in Atlanta, Georgia, as a security officer. Evans, who is a lesbian, had a masculine gender presentation at work: she wore the men’s security officer uniform, men’s shoes, and a short, masculine haircut. According to Evans’ complaint, the Hospital discriminated against her because of her sexual orientation and because she did not behave in a “traditional woman[</a:t>
            </a:r>
            <a:r>
              <a:rPr lang="en-US" sz="1200" b="0" i="0" kern="1200" dirty="0" err="1">
                <a:solidFill>
                  <a:schemeClr val="tx1"/>
                </a:solidFill>
                <a:effectLst/>
                <a:latin typeface="+mn-lt"/>
                <a:ea typeface="+mn-ea"/>
                <a:cs typeface="+mn-cs"/>
              </a:rPr>
              <a:t>ly</a:t>
            </a:r>
            <a:r>
              <a:rPr lang="en-US" sz="1200" b="0" i="0" kern="1200" dirty="0">
                <a:solidFill>
                  <a:schemeClr val="tx1"/>
                </a:solidFill>
                <a:effectLst/>
                <a:latin typeface="+mn-lt"/>
                <a:ea typeface="+mn-ea"/>
                <a:cs typeface="+mn-cs"/>
              </a:rPr>
              <a:t>] manner.” Evans alleged that she was denied equal pay, harassed, physically assaulted, targeted for termination, and retaliated against after making a complaint of discrimination to the Hospital’s Human Resources department.</a:t>
            </a:r>
          </a:p>
          <a:p>
            <a:r>
              <a:rPr lang="en-US" sz="1200" b="0" i="0" kern="1200" dirty="0">
                <a:solidFill>
                  <a:schemeClr val="tx1"/>
                </a:solidFill>
                <a:effectLst/>
                <a:latin typeface="+mn-lt"/>
                <a:ea typeface="+mn-ea"/>
                <a:cs typeface="+mn-cs"/>
              </a:rPr>
              <a:t>Evans filed suit </a:t>
            </a:r>
            <a:r>
              <a:rPr lang="en-US" sz="1200" b="0" i="1" kern="1200" dirty="0">
                <a:solidFill>
                  <a:schemeClr val="tx1"/>
                </a:solidFill>
                <a:effectLst/>
                <a:latin typeface="+mn-lt"/>
                <a:ea typeface="+mn-ea"/>
                <a:cs typeface="+mn-cs"/>
              </a:rPr>
              <a:t>pro se </a:t>
            </a:r>
            <a:r>
              <a:rPr lang="en-US" sz="1200" b="0" i="0" kern="1200" dirty="0">
                <a:solidFill>
                  <a:schemeClr val="tx1"/>
                </a:solidFill>
                <a:effectLst/>
                <a:latin typeface="+mn-lt"/>
                <a:ea typeface="+mn-ea"/>
                <a:cs typeface="+mn-cs"/>
              </a:rPr>
              <a:t>in the U.S. District Court for the Southern District of Georgia, bringing a sexual orientation discrimination claim and a sex discrimination claim, the latter of which was based on the Hospital’s discrimination against her on the basis of her gender nonconformity. The district court dismissed the complaint, </a:t>
            </a:r>
            <a:r>
              <a:rPr lang="en-US" sz="1200" b="1" i="0" u="none" strike="noStrike" kern="1200" dirty="0">
                <a:solidFill>
                  <a:schemeClr val="tx1"/>
                </a:solidFill>
                <a:effectLst/>
                <a:latin typeface="+mn-lt"/>
                <a:ea typeface="+mn-ea"/>
                <a:cs typeface="+mn-cs"/>
                <a:hlinkClick r:id="rId3"/>
              </a:rPr>
              <a:t>finding that</a:t>
            </a:r>
            <a:r>
              <a:rPr lang="en-US" sz="1200" b="0" i="0" kern="1200" dirty="0">
                <a:solidFill>
                  <a:schemeClr val="tx1"/>
                </a:solidFill>
                <a:effectLst/>
                <a:latin typeface="+mn-lt"/>
                <a:ea typeface="+mn-ea"/>
                <a:cs typeface="+mn-cs"/>
              </a:rPr>
              <a:t> Title VII “was not intended to cover discrimination against homosexuals” and that Evans’ sex stereotyping claim was “just another way to claim discrimination based on sexual orientation.” The court appointed counsel from Lambda Legal, who had filed an amicus brief in support of Evans, to represent Evans on appeal, and Evans appealed to the Eleventh Circuit.</a:t>
            </a:r>
          </a:p>
          <a:p>
            <a:r>
              <a:rPr lang="en-US" sz="1200" b="0" i="0" kern="1200" dirty="0">
                <a:solidFill>
                  <a:schemeClr val="tx1"/>
                </a:solidFill>
                <a:effectLst/>
                <a:latin typeface="+mn-lt"/>
                <a:ea typeface="+mn-ea"/>
                <a:cs typeface="+mn-cs"/>
              </a:rPr>
              <a:t>In its </a:t>
            </a:r>
            <a:r>
              <a:rPr lang="en-US" sz="1200" b="1" i="0" u="none" strike="noStrike" kern="1200" dirty="0">
                <a:solidFill>
                  <a:schemeClr val="tx1"/>
                </a:solidFill>
                <a:effectLst/>
                <a:latin typeface="+mn-lt"/>
                <a:ea typeface="+mn-ea"/>
                <a:cs typeface="+mn-cs"/>
                <a:hlinkClick r:id="rId3"/>
              </a:rPr>
              <a:t>March 10, 2017 decision</a:t>
            </a:r>
            <a:r>
              <a:rPr lang="en-US" sz="1200" b="0" i="0" kern="1200" dirty="0">
                <a:solidFill>
                  <a:schemeClr val="tx1"/>
                </a:solidFill>
                <a:effectLst/>
                <a:latin typeface="+mn-lt"/>
                <a:ea typeface="+mn-ea"/>
                <a:cs typeface="+mn-cs"/>
              </a:rPr>
              <a:t>, the Eleventh Circuit vacated and remanded the district court’s dismissal of Evans’ sex discrimination claim with instructions to grant Evans leave to file an amended complaint. While the Eleventh Circuit found that Evans’ complaint had not adequately shown that “her decision to present herself in a masculine manner led to the alleged adverse employment actions,” it held that “the lower court erred because a gender non-conformity claim is not ‘just another way to claim discrimination based on sexual orientation,’ but instead, constitutes a separate, distinct avenue for relief under Title VII.” Accordingly, Evans—particularly as a </a:t>
            </a:r>
            <a:r>
              <a:rPr lang="en-US" sz="1200" b="0" i="1" kern="1200" dirty="0">
                <a:solidFill>
                  <a:schemeClr val="tx1"/>
                </a:solidFill>
                <a:effectLst/>
                <a:latin typeface="+mn-lt"/>
                <a:ea typeface="+mn-ea"/>
                <a:cs typeface="+mn-cs"/>
              </a:rPr>
              <a:t>pro se </a:t>
            </a:r>
            <a:r>
              <a:rPr lang="en-US" sz="1200" b="0" i="0" kern="1200" dirty="0">
                <a:solidFill>
                  <a:schemeClr val="tx1"/>
                </a:solidFill>
                <a:effectLst/>
                <a:latin typeface="+mn-lt"/>
                <a:ea typeface="+mn-ea"/>
                <a:cs typeface="+mn-cs"/>
              </a:rPr>
              <a:t>litigant—was entitled to amend her complaint to plead additional facts in support of her sex-stereotyping gender discrimination claim.</a:t>
            </a:r>
          </a:p>
          <a:p>
            <a:r>
              <a:rPr lang="en-US" sz="1200" b="0" i="0" kern="1200" dirty="0">
                <a:solidFill>
                  <a:schemeClr val="tx1"/>
                </a:solidFill>
                <a:effectLst/>
                <a:latin typeface="+mn-lt"/>
                <a:ea typeface="+mn-ea"/>
                <a:cs typeface="+mn-cs"/>
              </a:rPr>
              <a:t>The court next addressed Evans’ sexual orientation discrimination claim, affirming the lower court’s dismissal. While the majority opinion’s justification for the dismissal was straightforward—stating simply that binding precedent held that sexual orientation discrimination is not actionable under Title VII and thus precluded Evans from bringing the claim—Judges William Pryor and Robin Rosenbaum filed separate concurring opinions, which addressed the sexual orientation discrimination claim and Evans’ arguments in greater detail.</a:t>
            </a:r>
          </a:p>
          <a:p>
            <a:r>
              <a:rPr lang="en-US" sz="1200" b="0" i="0" kern="1200" dirty="0">
                <a:solidFill>
                  <a:schemeClr val="tx1"/>
                </a:solidFill>
                <a:effectLst/>
                <a:latin typeface="+mn-lt"/>
                <a:ea typeface="+mn-ea"/>
                <a:cs typeface="+mn-cs"/>
              </a:rPr>
              <a:t>Pryor criticized the argument that “a person who experiences discrimination because of sexual orientation necessarily experiences discrimination for deviating from gender stereotypes.” The argument is, in other words, that discrimination on the basis of sexual orientation is at root sex discrimination because it derives from gender-based stereotypes that men should exclusively be attracted to and have relationships with women, and vice versa.</a:t>
            </a:r>
          </a:p>
          <a:p>
            <a:r>
              <a:rPr lang="en-US" sz="1200" b="0" i="0" kern="1200" dirty="0">
                <a:solidFill>
                  <a:schemeClr val="tx1"/>
                </a:solidFill>
                <a:effectLst/>
                <a:latin typeface="+mn-lt"/>
                <a:ea typeface="+mn-ea"/>
                <a:cs typeface="+mn-cs"/>
              </a:rPr>
              <a:t>Pryor contends, however, that such an argument in fact itself “relies on false stereotypes of gay individuals” by assuming that “all gay individuals necessarily engage in the same behavior.” Pryor argues that this characterization of sexual orientation discrimination—i.e., as discrimination based on gender-based stereotypes about “correct” romantic and sexual attraction—is problematic: “By assuming that all gay individuals behave the same way or have the same interests,” it “disregard[s] the diversity of experiences of gay individuals.” That is, describing sexual orientation discrimination as sex discrimination presumes that all gay people have relationships with members of the same sex, which is not necessarily true; Pryor cites, for instance, gay people who “adopt … the gay ‘social identity’ but experience a variety of sexual desires,” “choose not to marry or date at all,” “choose a celibate lifestyle,” or “choose to enter mixed-orientation marriages.”</a:t>
            </a:r>
          </a:p>
          <a:p>
            <a:r>
              <a:rPr lang="en-US" sz="1200" b="0" i="0" kern="1200" dirty="0">
                <a:solidFill>
                  <a:schemeClr val="tx1"/>
                </a:solidFill>
                <a:effectLst/>
                <a:latin typeface="+mn-lt"/>
                <a:ea typeface="+mn-ea"/>
                <a:cs typeface="+mn-cs"/>
              </a:rPr>
              <a:t>However, the argument that sexual orientation discrimination constitutes discrimination on the basis of sex is not solely based on universalizing claims about the relationship behavior of people who identify as gay. The claim that gay people do not conform to gender-based stereotypes need not be based on assumptions about the types of sexual and romantic relationships they have. In her opinion, concurring in part and dissenting in part, Rosenbaum wrote:</a:t>
            </a:r>
          </a:p>
          <a:p>
            <a:r>
              <a:rPr lang="en-US" dirty="0">
                <a:effectLst/>
              </a:rPr>
              <a:t>By definition, a gay employee is sexually attracted to members of her own sex. … So when an employer discriminates against an employee solely because she is a lesbian, the employer acts against the employee only because she is sexually attracted to women, instead of being attracted to only men, like the employer prescriptively believes women should be.</a:t>
            </a:r>
          </a:p>
          <a:p>
            <a:r>
              <a:rPr lang="en-US" sz="1200" b="0" i="0" kern="1200" dirty="0">
                <a:solidFill>
                  <a:schemeClr val="tx1"/>
                </a:solidFill>
                <a:effectLst/>
                <a:latin typeface="+mn-lt"/>
                <a:ea typeface="+mn-ea"/>
                <a:cs typeface="+mn-cs"/>
              </a:rPr>
              <a:t>The essential similarity shared by gay people is an </a:t>
            </a:r>
            <a:r>
              <a:rPr lang="en-US" sz="1200" b="0" i="1" kern="1200" dirty="0">
                <a:solidFill>
                  <a:schemeClr val="tx1"/>
                </a:solidFill>
                <a:effectLst/>
                <a:latin typeface="+mn-lt"/>
                <a:ea typeface="+mn-ea"/>
                <a:cs typeface="+mn-cs"/>
              </a:rPr>
              <a:t>attraction</a:t>
            </a:r>
            <a:r>
              <a:rPr lang="en-US" sz="1200" b="0" i="0" kern="1200" dirty="0">
                <a:solidFill>
                  <a:schemeClr val="tx1"/>
                </a:solidFill>
                <a:effectLst/>
                <a:latin typeface="+mn-lt"/>
                <a:ea typeface="+mn-ea"/>
                <a:cs typeface="+mn-cs"/>
              </a:rPr>
              <a:t> to the same gender; it is hardly a “false stereotype” to assert that a person who openly identifies as gay experiences attraction to people of the same gender. An out lesbian engages in gender-nonconforming behavior when she is open about her attraction to women—whether she is in a relationship with another woman or not—because, in doing so, she defies the gender-based stereotype that women “should” be exclusively attracted to men. Consequently, an employer who discriminates against her does so because she does not conform to the employer’s prescriptive stereotypes about women.</a:t>
            </a:r>
          </a:p>
          <a:p>
            <a:r>
              <a:rPr lang="en-US" sz="1200" b="0" i="0" kern="1200" dirty="0">
                <a:solidFill>
                  <a:schemeClr val="tx1"/>
                </a:solidFill>
                <a:effectLst/>
                <a:latin typeface="+mn-lt"/>
                <a:ea typeface="+mn-ea"/>
                <a:cs typeface="+mn-cs"/>
              </a:rPr>
              <a:t>Though federal law still does not prohibit sexual orientation discrimination in the workplace, LGBT employees in New York are protected by the New York State Human Rights Law and the New York City Human Rights Law. If your employer has discriminated against you on the basis of your sexual orientation, contact </a:t>
            </a:r>
            <a:r>
              <a:rPr lang="en-US" sz="1200" b="1" i="0" u="none" strike="noStrike" kern="1200" dirty="0">
                <a:solidFill>
                  <a:schemeClr val="tx1"/>
                </a:solidFill>
                <a:effectLst/>
                <a:latin typeface="+mn-lt"/>
                <a:ea typeface="+mn-ea"/>
                <a:cs typeface="+mn-cs"/>
                <a:hlinkClick r:id="rId4"/>
              </a:rPr>
              <a:t>The Harman Firm, LLP</a:t>
            </a:r>
            <a:r>
              <a:rPr lang="en-US" sz="1200" b="0" i="0" kern="1200" dirty="0">
                <a:solidFill>
                  <a:schemeClr val="tx1"/>
                </a:solidFill>
                <a:effectLst/>
                <a:latin typeface="+mn-lt"/>
                <a:ea typeface="+mn-ea"/>
                <a:cs typeface="+mn-cs"/>
              </a:rPr>
              <a:t>.</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8</a:t>
            </a:fld>
            <a:endParaRPr lang="en-US"/>
          </a:p>
        </p:txBody>
      </p:sp>
    </p:spTree>
    <p:extLst>
      <p:ext uri="{BB962C8B-B14F-4D97-AF65-F5344CB8AC3E}">
        <p14:creationId xmlns:p14="http://schemas.microsoft.com/office/powerpoint/2010/main" val="2197158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Seventh Circuit made countless employment law casebooks obsolete by upsetting decades of largely uniform precedent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both its own and those of its sister circuits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that had held that Title VII’s prohibition on discrimination “because of ... sex” did not extend to discrimination that was specifically motivated by sexual orientation. While its opinion in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v. Ivy Tech Community College of Indiana, No. 15-1720, 2017 (7th Cir. Apr. 4, 2017), makes the Seventh Circuit the only appellate jurisdiction yet to have found that Title VII extends to sexual orientation, the nationwide case law on the matter was perhaps less settled than it appeared at first blush.</a:t>
            </a:r>
            <a:br>
              <a:rPr lang="en-US" dirty="0"/>
            </a:br>
            <a:br>
              <a:rPr lang="en-US" dirty="0"/>
            </a:br>
            <a:r>
              <a:rPr lang="en-US" sz="1200" b="0" i="0" kern="1200" dirty="0">
                <a:solidFill>
                  <a:schemeClr val="tx1"/>
                </a:solidFill>
                <a:effectLst/>
                <a:latin typeface="+mn-lt"/>
                <a:ea typeface="+mn-ea"/>
                <a:cs typeface="+mn-cs"/>
              </a:rPr>
              <a:t>The idea that sexual orientation discrimination is discrimination “because of ... sex” and so within the purview of Title VII is not a new one, although it has recently gathered steam. It has a commonsense appeal. Most conceptions of discrimination based on sexual orientation involve sex stereotypes and expectations about appropriate norms and behavior for members of one’s sex, including whom one partners with or is attracted to. Such discrimination punishes perceived deviations from a traditional gendered model: this is what a man is, and this is what men do; this is what a woman is, and this is what women do. Under that model, a man is supposed to act like a man, and pair with women; a woman is supposed to act like a woman, and pair with men.</a:t>
            </a:r>
            <a:br>
              <a:rPr lang="en-US" dirty="0"/>
            </a:br>
            <a:br>
              <a:rPr lang="en-US" dirty="0"/>
            </a:br>
            <a:r>
              <a:rPr lang="en-US" sz="1200" b="0" i="0" kern="1200" dirty="0">
                <a:solidFill>
                  <a:schemeClr val="tx1"/>
                </a:solidFill>
                <a:effectLst/>
                <a:latin typeface="+mn-lt"/>
                <a:ea typeface="+mn-ea"/>
                <a:cs typeface="+mn-cs"/>
              </a:rPr>
              <a:t>From this vantage point, the decision has its roots in Price Waterhouse v. Hopkins, 490 U.S. 228 (1989), which endorsed a sex-stereotyping theory of sex discrimination. There, an employer had criticized Hopkins for being too “masculine” and not “feminine” enough, including: not wearing makeup or jewelry or dressing “femininely”; using foul language; needing “charm school”; and being “tough-talking,” “hard-nosed” and “aggressive.” Id. at 235. The trial judge held that these and other similar remarks “stemmed from an impermissibly cabined view of the proper behavior of women,” resulting in sex discrimination based on stereotyping. Id. at 236-37. The </a:t>
            </a:r>
            <a:r>
              <a:rPr lang="en-US" sz="1200" b="0" i="0" u="none" strike="noStrike" kern="1200" dirty="0">
                <a:solidFill>
                  <a:schemeClr val="tx1"/>
                </a:solidFill>
                <a:effectLst/>
                <a:latin typeface="+mn-lt"/>
                <a:ea typeface="+mn-ea"/>
                <a:cs typeface="+mn-cs"/>
                <a:hlinkClick r:id="rId3"/>
              </a:rPr>
              <a:t>U.S. Supreme Court</a:t>
            </a:r>
            <a:r>
              <a:rPr lang="en-US" sz="1200" b="0" i="0" kern="1200" dirty="0">
                <a:solidFill>
                  <a:schemeClr val="tx1"/>
                </a:solidFill>
                <a:effectLst/>
                <a:latin typeface="+mn-lt"/>
                <a:ea typeface="+mn-ea"/>
                <a:cs typeface="+mn-cs"/>
              </a:rPr>
              <a:t> agreed. By definition, the court concluded: “In the specific context of sex stereotyping, an employer who acts on the basis of a belief that a woman cannot be aggressive, or that she must not be, </a:t>
            </a:r>
            <a:r>
              <a:rPr lang="en-US" sz="1200" b="0" i="1" kern="1200" dirty="0">
                <a:solidFill>
                  <a:schemeClr val="tx1"/>
                </a:solidFill>
                <a:effectLst/>
                <a:latin typeface="+mn-lt"/>
                <a:ea typeface="+mn-ea"/>
                <a:cs typeface="+mn-cs"/>
              </a:rPr>
              <a:t>has acted on the basis of gender.</a:t>
            </a:r>
            <a:r>
              <a:rPr lang="en-US" sz="1200" b="0" i="0" kern="1200" dirty="0">
                <a:solidFill>
                  <a:schemeClr val="tx1"/>
                </a:solidFill>
                <a:effectLst/>
                <a:latin typeface="+mn-lt"/>
                <a:ea typeface="+mn-ea"/>
                <a:cs typeface="+mn-cs"/>
              </a:rPr>
              <a:t>” Id. at 250 (emphasis added). The court observed that “we are beyond the day when an employer could evaluate employees by assuming or insisting that they matched the stereotype associated with their group.” Id. at 251. Ultimately it held that a plaintiff in such a case must prove that “stereotyping”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what the court characterized as a “discriminatory impulse”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“played a motivating role in an employment decision.” Id. at 252.</a:t>
            </a:r>
            <a:br>
              <a:rPr lang="en-US" dirty="0"/>
            </a:br>
            <a:br>
              <a:rPr lang="en-US" dirty="0"/>
            </a:br>
            <a:r>
              <a:rPr lang="en-US" sz="1200" b="0" i="0" kern="1200" dirty="0">
                <a:solidFill>
                  <a:schemeClr val="tx1"/>
                </a:solidFill>
                <a:effectLst/>
                <a:latin typeface="+mn-lt"/>
                <a:ea typeface="+mn-ea"/>
                <a:cs typeface="+mn-cs"/>
              </a:rPr>
              <a:t>Likewise, an employer who acts on the basis of a belief that a woman should not be attracted to or pair with other women has also acted because of sex. As in Hopkins, behavior and characteristics that would be perfectly acceptable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even lauded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for a male employee now become disqualifying, solely because of sex. If Title VII forbids a woman being discriminated against in the workplace for being “too masculine” or “not feminine enough,” she also shouldn’t be discriminated against because her alignment towards women in matters of the heart is traditionally associated with “male” rather than “female” norms. In either case, it does not matter that the employer would accept a more stereotypically “feminine” woman; all other things being equal, the employer would have no problem with a man.</a:t>
            </a:r>
            <a:br>
              <a:rPr lang="en-US" dirty="0"/>
            </a:br>
            <a:br>
              <a:rPr lang="en-US" dirty="0"/>
            </a:br>
            <a:r>
              <a:rPr lang="en-US" sz="1200" b="0" i="0" kern="1200" dirty="0">
                <a:solidFill>
                  <a:schemeClr val="tx1"/>
                </a:solidFill>
                <a:effectLst/>
                <a:latin typeface="+mn-lt"/>
                <a:ea typeface="+mn-ea"/>
                <a:cs typeface="+mn-cs"/>
              </a:rPr>
              <a:t>Prior to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and the developments leading up to it, the Hopkins sex stereotyping theory had gained some traction but typically could not be used to take on sexual orientation discrimination directly. A plaintiff might have a claim that he was discriminated against because he was seen as “feminine” or “fey,” or because she was seen as “masculine” or “butch,” but couldn’t typically claim discrimination for being or being perceived to be gay, lesbian or bisexual. Sometimes, LGB words and signals needed to be eschewed from pleadings altogether lest they taint and undermine the claim; as the original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panel observed, “claims tended to be successful only if [] employees could carefully cull out the gender nonconformity discrimination from the sexual orientation discrimination.”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v. Ivy Tech Community College 830 F.3d 698, 704-705 (7th Cir. 2016).[1] As the panel highlighted, this has led to a good deal of legal twisting and uncertainty, without a sound practical or theoretical basis for a distinction. And underpinning the tremulous edifice was the simple assumption that sexual orientation discrimination was not protected by Title VII.</a:t>
            </a:r>
            <a:br>
              <a:rPr lang="en-US" dirty="0"/>
            </a:br>
            <a:br>
              <a:rPr lang="en-US" dirty="0"/>
            </a:br>
            <a:r>
              <a:rPr lang="en-US" sz="1200" b="0" i="0" kern="1200" dirty="0">
                <a:solidFill>
                  <a:schemeClr val="tx1"/>
                </a:solidFill>
                <a:effectLst/>
                <a:latin typeface="+mn-lt"/>
                <a:ea typeface="+mn-ea"/>
                <a:cs typeface="+mn-cs"/>
              </a:rPr>
              <a:t>It is this premise that was fundamentally flawed. Sexual orientation discrimination is sex discrimination, and it is stereotyping based on gender nonconformity, regardless of whether one is stereotypically “butch,” “femme” or anything in between. And it is equally damaging and pernicious.</a:t>
            </a:r>
            <a:br>
              <a:rPr lang="en-US" dirty="0"/>
            </a:br>
            <a:br>
              <a:rPr lang="en-US" dirty="0"/>
            </a:br>
            <a:r>
              <a:rPr lang="en-US" sz="1200" b="0" i="0" kern="1200" dirty="0">
                <a:solidFill>
                  <a:schemeClr val="tx1"/>
                </a:solidFill>
                <a:effectLst/>
                <a:latin typeface="+mn-lt"/>
                <a:ea typeface="+mn-ea"/>
                <a:cs typeface="+mn-cs"/>
              </a:rPr>
              <a:t>A second thread that comes in here helps demonstrate why this approach was limited and lacking. In the two decades leading up to Obergefell, a number of opinions by state and federal courts in the same-sex marriage cases highlighted the sex discrimination rationale for overturning same-sex marriage bans. The logic is self-evident. A woman who wants to marry a woman, or a man who wants to marry a man, is being classified on the basis of sex; if the plaintiff’s sex were different, so too would be the result. “Sex” is the deciding variable. Conversely, the plaintiff is being discriminated against based on the sex of his or her mate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classic associational discrimination.[2]</a:t>
            </a:r>
            <a:br>
              <a:rPr lang="en-US" dirty="0"/>
            </a:br>
            <a:br>
              <a:rPr lang="en-US" dirty="0"/>
            </a:br>
            <a:r>
              <a:rPr lang="en-US" sz="1200" b="0" i="0" kern="1200" dirty="0">
                <a:solidFill>
                  <a:schemeClr val="tx1"/>
                </a:solidFill>
                <a:effectLst/>
                <a:latin typeface="+mn-lt"/>
                <a:ea typeface="+mn-ea"/>
                <a:cs typeface="+mn-cs"/>
              </a:rPr>
              <a:t>Indeed, while believing that its hands were tied, the original panel in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bemoaned the “paradoxical legal landscape in which a person can be married on Saturday and then fired on Monday for just that act,” 830 F.3d at 714, and in which the law on sex discrimination protects women who wear pants or short hairstyles over those who traverse the “most essential of gender stereotypes by marrying another woman.” Id. at 715.</a:t>
            </a:r>
            <a:br>
              <a:rPr lang="en-US" dirty="0"/>
            </a:br>
            <a:br>
              <a:rPr lang="en-US" dirty="0"/>
            </a:br>
            <a:r>
              <a:rPr lang="en-US" sz="1200" b="0" i="0" kern="1200" dirty="0">
                <a:solidFill>
                  <a:schemeClr val="tx1"/>
                </a:solidFill>
                <a:effectLst/>
                <a:latin typeface="+mn-lt"/>
                <a:ea typeface="+mn-ea"/>
                <a:cs typeface="+mn-cs"/>
              </a:rPr>
              <a:t>What is exciting here, but long overdue, is that the Seventh Circuit has recognized these commonsense concepts and applied them in the context of Title VII. It is the first appeals court to do so. It focuses on the key inquiry: What would happen if the critical variable </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plaintiff’s sex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were changed? Would she still have suffered the adverse employment action? In that light, sexual orientation discrimination (discrimination because one is attracted to, or dates or marries a same-sex rather than opposite-sex partner) is quintessential sex discrimination.</a:t>
            </a:r>
            <a:br>
              <a:rPr lang="en-US" dirty="0"/>
            </a:br>
            <a:br>
              <a:rPr lang="en-US" dirty="0"/>
            </a:br>
            <a:r>
              <a:rPr lang="en-US" sz="1200" b="0" i="0" kern="1200" dirty="0">
                <a:solidFill>
                  <a:schemeClr val="tx1"/>
                </a:solidFill>
                <a:effectLst/>
                <a:latin typeface="+mn-lt"/>
                <a:ea typeface="+mn-ea"/>
                <a:cs typeface="+mn-cs"/>
              </a:rPr>
              <a:t>On the whole, the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decision is very good news for plaintiffs and potential plaintiffs who have been subjected to employment discrimination on the basis of sexual orientation. There remains, however, a great deal of uncertainty going forward, and it is inevitable that some plaintiffs will benefit more than others. These are a few takeaways we’d offer to anyone considering engaging in affirmative litigation under Title VII for sexual orientation discrimination.</a:t>
            </a:r>
            <a:br>
              <a:rPr lang="en-US" dirty="0"/>
            </a:br>
            <a:br>
              <a:rPr lang="en-US" dirty="0"/>
            </a:br>
            <a:r>
              <a:rPr lang="en-US" sz="1200" b="1" i="0" kern="1200" dirty="0">
                <a:solidFill>
                  <a:schemeClr val="tx1"/>
                </a:solidFill>
                <a:effectLst/>
                <a:latin typeface="+mn-lt"/>
                <a:ea typeface="+mn-ea"/>
                <a:cs typeface="+mn-cs"/>
              </a:rPr>
              <a:t>Takeaways</a:t>
            </a:r>
            <a:br>
              <a:rPr lang="en-US" dirty="0"/>
            </a:br>
            <a:br>
              <a:rPr lang="en-US" dirty="0"/>
            </a:br>
            <a:r>
              <a:rPr lang="en-US" sz="1200" b="0" i="0" kern="1200" dirty="0">
                <a:solidFill>
                  <a:schemeClr val="tx1"/>
                </a:solidFill>
                <a:effectLst/>
                <a:latin typeface="+mn-lt"/>
                <a:ea typeface="+mn-ea"/>
                <a:cs typeface="+mn-cs"/>
              </a:rPr>
              <a:t>The immediate effect of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is that victims of sexual orientation discrimination in the Seventh Circuit (Illinois, Indiana and Wisconsin) now have fully cognizable claims under Title VII in the same way they would if they had suffered discrimination on the basis of race or religion. These individuals now have access to the federal courts and to the U.S. </a:t>
            </a:r>
            <a:r>
              <a:rPr lang="en-US" sz="1200" b="0" i="0" u="none" strike="noStrike" kern="1200" dirty="0">
                <a:solidFill>
                  <a:schemeClr val="tx1"/>
                </a:solidFill>
                <a:effectLst/>
                <a:latin typeface="+mn-lt"/>
                <a:ea typeface="+mn-ea"/>
                <a:cs typeface="+mn-cs"/>
                <a:hlinkClick r:id="rId4"/>
              </a:rPr>
              <a:t>Equal Employment Opportunity Commission</a:t>
            </a:r>
            <a:r>
              <a:rPr lang="en-US" sz="1200" b="0" i="0" kern="1200" dirty="0">
                <a:solidFill>
                  <a:schemeClr val="tx1"/>
                </a:solidFill>
                <a:effectLst/>
                <a:latin typeface="+mn-lt"/>
                <a:ea typeface="+mn-ea"/>
                <a:cs typeface="+mn-cs"/>
              </a:rPr>
              <a:t>’s administrative process that they might not have otherwise had, even under the protections they would have had under state law. While the effects will vary significantly based on individual circumstances, this turn of events will likely give plaintiffs and potential plaintiffs far greater leverage in their efforts to resolve their claims outside of outright litigation.</a:t>
            </a:r>
            <a:br>
              <a:rPr lang="en-US" dirty="0"/>
            </a:br>
            <a:br>
              <a:rPr lang="en-US" dirty="0"/>
            </a:br>
            <a:r>
              <a:rPr lang="en-US" sz="1200" b="0" i="0" kern="1200" dirty="0">
                <a:solidFill>
                  <a:schemeClr val="tx1"/>
                </a:solidFill>
                <a:effectLst/>
                <a:latin typeface="+mn-lt"/>
                <a:ea typeface="+mn-ea"/>
                <a:cs typeface="+mn-cs"/>
              </a:rPr>
              <a:t>Plaintiffs and potential plaintiffs in other circuits should benefit considerably as well, although the effect will vary. It bodes well for victims of sexual orientation discrimination that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came out of the Seventh Circuit,[3] rather than circuits like the Second or Ninth that are often thought of as more progressive. Having such a decision come out of a widely influential yet relatively middle-of-the-road circuit gives clear cover to panels in other circuits to follow its lead. (And we suspect that there are more than a few judges in other circuits that may feel slightly jealous about having been beaten to the punch by the Seventh Circuit.) It is also helpful that so much press attention has gone to the concurrence by celebrity jurist Judge Richard Posner, which pulled no punches in announcing the circuit court’s obligation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and authority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to bring Title VII and its attendant case law into step with the modern world, including evolving conceptions about the rights due to LGBT people. It is likely that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has opened the floodgates to making Title VII available to victims of sexual orientation discrimination. It’s more likely than not that the next case heard by, for example, the Ninth Circuit that could implicate this issue will be called </a:t>
            </a:r>
            <a:r>
              <a:rPr lang="en-US" sz="1200" b="0" i="0" kern="1200" dirty="0" err="1">
                <a:solidFill>
                  <a:schemeClr val="tx1"/>
                </a:solidFill>
                <a:effectLst/>
                <a:latin typeface="+mn-lt"/>
                <a:ea typeface="+mn-ea"/>
                <a:cs typeface="+mn-cs"/>
              </a:rPr>
              <a:t>en</a:t>
            </a:r>
            <a:r>
              <a:rPr lang="en-US" sz="1200" b="0" i="0" kern="1200" dirty="0">
                <a:solidFill>
                  <a:schemeClr val="tx1"/>
                </a:solidFill>
                <a:effectLst/>
                <a:latin typeface="+mn-lt"/>
                <a:ea typeface="+mn-ea"/>
                <a:cs typeface="+mn-cs"/>
              </a:rPr>
              <a:t> banc for the purpose of updating circuit case law.</a:t>
            </a:r>
            <a:br>
              <a:rPr lang="en-US" dirty="0"/>
            </a:br>
            <a:br>
              <a:rPr lang="en-US" dirty="0"/>
            </a:br>
            <a:r>
              <a:rPr lang="en-US" sz="1200" b="0" i="0" kern="1200" dirty="0">
                <a:solidFill>
                  <a:schemeClr val="tx1"/>
                </a:solidFill>
                <a:effectLst/>
                <a:latin typeface="+mn-lt"/>
                <a:ea typeface="+mn-ea"/>
                <a:cs typeface="+mn-cs"/>
              </a:rPr>
              <a:t>However, it’s unclear just how long the party will last. Although the defendant in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has announced that it doesn’t plan to petition the Supreme Court for certiorari, it is inevitable that the Supreme Court will be given enough opportunities to review this issue that it will be able to more or less pick its time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and the fact that there is now an unequivocal circuit split involving arguably the most high-profile protected class of the last two decades suggests that a grant of cert is a matter of when and not if. Whether the Supreme Court will endorse the approach adopted in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or even just the outcome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is uncertain, and even more so now that Justice Neil Gorsuch has assumed a place on the court. Further, while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is by no means dependent on deference to the EEOC and its widely cited 2015 determination that Title VII covers sexual orientation discrimination, any interpretation based on deference to the agency could be susceptible to changes in the administration.</a:t>
            </a:r>
            <a:br>
              <a:rPr lang="en-US" dirty="0"/>
            </a:br>
            <a:br>
              <a:rPr lang="en-US" dirty="0"/>
            </a:br>
            <a:r>
              <a:rPr lang="en-US" sz="1200" b="0" i="0" kern="1200" dirty="0">
                <a:solidFill>
                  <a:schemeClr val="tx1"/>
                </a:solidFill>
                <a:effectLst/>
                <a:latin typeface="+mn-lt"/>
                <a:ea typeface="+mn-ea"/>
                <a:cs typeface="+mn-cs"/>
              </a:rPr>
              <a:t>Perhaps the most important lesson to be learned from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is that our civil rights laws aren’t static, even when their codified language hasn’t changed in two generations. Good lawyering in a case like Kimberly </a:t>
            </a:r>
            <a:r>
              <a:rPr lang="en-US" sz="1200" b="0" i="0" kern="1200" dirty="0" err="1">
                <a:solidFill>
                  <a:schemeClr val="tx1"/>
                </a:solidFill>
                <a:effectLst/>
                <a:latin typeface="+mn-lt"/>
                <a:ea typeface="+mn-ea"/>
                <a:cs typeface="+mn-cs"/>
              </a:rPr>
              <a:t>Hively’s</a:t>
            </a:r>
            <a:r>
              <a:rPr lang="en-US" sz="1200" b="0" i="0" kern="1200" dirty="0">
                <a:solidFill>
                  <a:schemeClr val="tx1"/>
                </a:solidFill>
                <a:effectLst/>
                <a:latin typeface="+mn-lt"/>
                <a:ea typeface="+mn-ea"/>
                <a:cs typeface="+mn-cs"/>
              </a:rPr>
              <a:t> naturally begins with a clear-eyed assessment of what causes of action are and are not viable, but by (legislative) hook or by (judicial) crook our laws are generally revised or reinterpreted over time to more closely reflect the values of the society they govern. It falls to creative counsel like </a:t>
            </a:r>
            <a:r>
              <a:rPr lang="en-US" sz="1200" b="0" i="0" kern="1200" dirty="0" err="1">
                <a:solidFill>
                  <a:schemeClr val="tx1"/>
                </a:solidFill>
                <a:effectLst/>
                <a:latin typeface="+mn-lt"/>
                <a:ea typeface="+mn-ea"/>
                <a:cs typeface="+mn-cs"/>
              </a:rPr>
              <a:t>Hively’s</a:t>
            </a:r>
            <a:r>
              <a:rPr lang="en-US" sz="1200" b="0" i="0" kern="1200" dirty="0">
                <a:solidFill>
                  <a:schemeClr val="tx1"/>
                </a:solidFill>
                <a:effectLst/>
                <a:latin typeface="+mn-lt"/>
                <a:ea typeface="+mn-ea"/>
                <a:cs typeface="+mn-cs"/>
              </a:rPr>
              <a:t> attorneys at </a:t>
            </a:r>
            <a:r>
              <a:rPr lang="en-US" sz="1200" b="0" i="0" u="none" strike="noStrike" kern="1200" dirty="0">
                <a:solidFill>
                  <a:schemeClr val="tx1"/>
                </a:solidFill>
                <a:effectLst/>
                <a:latin typeface="+mn-lt"/>
                <a:ea typeface="+mn-ea"/>
                <a:cs typeface="+mn-cs"/>
                <a:hlinkClick r:id="rId5"/>
              </a:rPr>
              <a:t>Lambda Legal</a:t>
            </a:r>
            <a:r>
              <a:rPr lang="en-US" sz="1200" b="0" i="0" kern="1200" dirty="0">
                <a:solidFill>
                  <a:schemeClr val="tx1"/>
                </a:solidFill>
                <a:effectLst/>
                <a:latin typeface="+mn-lt"/>
                <a:ea typeface="+mn-ea"/>
                <a:cs typeface="+mn-cs"/>
              </a:rPr>
              <a:t> to make sure that the courts have the opportunity and the necessary support to develop existing law to better serve the interests of justice.</a:t>
            </a:r>
            <a:br>
              <a:rPr lang="en-US" dirty="0"/>
            </a:br>
            <a:br>
              <a:rPr lang="en-US" dirty="0"/>
            </a:br>
            <a:r>
              <a:rPr lang="en-US" sz="1200" b="0" i="0" kern="1200" dirty="0">
                <a:solidFill>
                  <a:schemeClr val="tx1"/>
                </a:solidFill>
                <a:effectLst/>
                <a:latin typeface="+mn-lt"/>
                <a:ea typeface="+mn-ea"/>
                <a:cs typeface="+mn-cs"/>
              </a:rPr>
              <a:t>Finally, the most practical way to understand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may be as a call for legislative action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what the majority refers to as a “belt-and-suspenders” approach. Practitioners and advocates should not rely solely on judicial interpretations modernizing (or “</a:t>
            </a:r>
            <a:r>
              <a:rPr lang="en-US" sz="1200" b="0" i="0" kern="1200" dirty="0" err="1">
                <a:solidFill>
                  <a:schemeClr val="tx1"/>
                </a:solidFill>
                <a:effectLst/>
                <a:latin typeface="+mn-lt"/>
                <a:ea typeface="+mn-ea"/>
                <a:cs typeface="+mn-cs"/>
              </a:rPr>
              <a:t>sunrising</a:t>
            </a:r>
            <a:r>
              <a:rPr lang="en-US" sz="1200" b="0" i="0" kern="1200" dirty="0">
                <a:solidFill>
                  <a:schemeClr val="tx1"/>
                </a:solidFill>
                <a:effectLst/>
                <a:latin typeface="+mn-lt"/>
                <a:ea typeface="+mn-ea"/>
                <a:cs typeface="+mn-cs"/>
              </a:rPr>
              <a:t>”) existing law. The vast majority of Americans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regardless of their religious or political affiliation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support workplace protections for LGBT individuals, and there is a powerful case to continue to be made in Congress and in jurisdictions around the country that explicit protections for sexual orientation and gender identity are long overdue. </a:t>
            </a:r>
            <a:r>
              <a:rPr lang="en-US" sz="1200" b="0" i="0" kern="1200" dirty="0" err="1">
                <a:solidFill>
                  <a:schemeClr val="tx1"/>
                </a:solidFill>
                <a:effectLst/>
                <a:latin typeface="+mn-lt"/>
                <a:ea typeface="+mn-ea"/>
                <a:cs typeface="+mn-cs"/>
              </a:rPr>
              <a:t>Hively</a:t>
            </a:r>
            <a:r>
              <a:rPr lang="en-US" sz="1200" b="0" i="0" kern="1200" dirty="0">
                <a:solidFill>
                  <a:schemeClr val="tx1"/>
                </a:solidFill>
                <a:effectLst/>
                <a:latin typeface="+mn-lt"/>
                <a:ea typeface="+mn-ea"/>
                <a:cs typeface="+mn-cs"/>
              </a:rPr>
              <a:t> is certainly not fragile, but it is vulnerable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to Congressional action, to Supreme Court reversal, and to simply being written off by other circuits. It does, however, provide both a blueprint and inspiration for action by the political branches of government.</a:t>
            </a:r>
            <a:br>
              <a:rPr lang="en-US" dirty="0"/>
            </a:br>
            <a:br>
              <a:rPr lang="en-US" dirty="0"/>
            </a:br>
            <a:br>
              <a:rPr lang="en-US" dirty="0"/>
            </a:br>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9</a:t>
            </a:fld>
            <a:endParaRPr lang="en-US"/>
          </a:p>
        </p:txBody>
      </p:sp>
    </p:spTree>
    <p:extLst>
      <p:ext uri="{BB962C8B-B14F-4D97-AF65-F5344CB8AC3E}">
        <p14:creationId xmlns:p14="http://schemas.microsoft.com/office/powerpoint/2010/main" val="1881281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11</a:t>
            </a:fld>
            <a:endParaRPr lang="en-US"/>
          </a:p>
        </p:txBody>
      </p:sp>
    </p:spTree>
    <p:extLst>
      <p:ext uri="{BB962C8B-B14F-4D97-AF65-F5344CB8AC3E}">
        <p14:creationId xmlns:p14="http://schemas.microsoft.com/office/powerpoint/2010/main" val="284380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12</a:t>
            </a:fld>
            <a:endParaRPr lang="en-US"/>
          </a:p>
        </p:txBody>
      </p:sp>
    </p:spTree>
    <p:extLst>
      <p:ext uri="{BB962C8B-B14F-4D97-AF65-F5344CB8AC3E}">
        <p14:creationId xmlns:p14="http://schemas.microsoft.com/office/powerpoint/2010/main" val="2437545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13</a:t>
            </a:fld>
            <a:endParaRPr lang="en-US"/>
          </a:p>
        </p:txBody>
      </p:sp>
    </p:spTree>
    <p:extLst>
      <p:ext uri="{BB962C8B-B14F-4D97-AF65-F5344CB8AC3E}">
        <p14:creationId xmlns:p14="http://schemas.microsoft.com/office/powerpoint/2010/main" val="1036085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14</a:t>
            </a:fld>
            <a:endParaRPr lang="en-US"/>
          </a:p>
        </p:txBody>
      </p:sp>
    </p:spTree>
    <p:extLst>
      <p:ext uri="{BB962C8B-B14F-4D97-AF65-F5344CB8AC3E}">
        <p14:creationId xmlns:p14="http://schemas.microsoft.com/office/powerpoint/2010/main" val="947537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15</a:t>
            </a:fld>
            <a:endParaRPr lang="en-US"/>
          </a:p>
        </p:txBody>
      </p:sp>
    </p:spTree>
    <p:extLst>
      <p:ext uri="{BB962C8B-B14F-4D97-AF65-F5344CB8AC3E}">
        <p14:creationId xmlns:p14="http://schemas.microsoft.com/office/powerpoint/2010/main" val="2730899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16</a:t>
            </a:fld>
            <a:endParaRPr lang="en-US"/>
          </a:p>
        </p:txBody>
      </p:sp>
    </p:spTree>
    <p:extLst>
      <p:ext uri="{BB962C8B-B14F-4D97-AF65-F5344CB8AC3E}">
        <p14:creationId xmlns:p14="http://schemas.microsoft.com/office/powerpoint/2010/main" val="3304023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17</a:t>
            </a:fld>
            <a:endParaRPr lang="en-US"/>
          </a:p>
        </p:txBody>
      </p:sp>
    </p:spTree>
    <p:extLst>
      <p:ext uri="{BB962C8B-B14F-4D97-AF65-F5344CB8AC3E}">
        <p14:creationId xmlns:p14="http://schemas.microsoft.com/office/powerpoint/2010/main" val="129415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18</a:t>
            </a:fld>
            <a:endParaRPr lang="en-US"/>
          </a:p>
        </p:txBody>
      </p:sp>
    </p:spTree>
    <p:extLst>
      <p:ext uri="{BB962C8B-B14F-4D97-AF65-F5344CB8AC3E}">
        <p14:creationId xmlns:p14="http://schemas.microsoft.com/office/powerpoint/2010/main" val="566759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19</a:t>
            </a:fld>
            <a:endParaRPr lang="en-US"/>
          </a:p>
        </p:txBody>
      </p:sp>
    </p:spTree>
    <p:extLst>
      <p:ext uri="{BB962C8B-B14F-4D97-AF65-F5344CB8AC3E}">
        <p14:creationId xmlns:p14="http://schemas.microsoft.com/office/powerpoint/2010/main" val="3932106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20</a:t>
            </a:fld>
            <a:endParaRPr lang="en-US"/>
          </a:p>
        </p:txBody>
      </p:sp>
    </p:spTree>
    <p:extLst>
      <p:ext uri="{BB962C8B-B14F-4D97-AF65-F5344CB8AC3E}">
        <p14:creationId xmlns:p14="http://schemas.microsoft.com/office/powerpoint/2010/main" val="1565904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21</a:t>
            </a:fld>
            <a:endParaRPr lang="en-US"/>
          </a:p>
        </p:txBody>
      </p:sp>
    </p:spTree>
    <p:extLst>
      <p:ext uri="{BB962C8B-B14F-4D97-AF65-F5344CB8AC3E}">
        <p14:creationId xmlns:p14="http://schemas.microsoft.com/office/powerpoint/2010/main" val="2149379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22</a:t>
            </a:fld>
            <a:endParaRPr lang="en-US"/>
          </a:p>
        </p:txBody>
      </p:sp>
    </p:spTree>
    <p:extLst>
      <p:ext uri="{BB962C8B-B14F-4D97-AF65-F5344CB8AC3E}">
        <p14:creationId xmlns:p14="http://schemas.microsoft.com/office/powerpoint/2010/main" val="1365846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23</a:t>
            </a:fld>
            <a:endParaRPr lang="en-US"/>
          </a:p>
        </p:txBody>
      </p:sp>
    </p:spTree>
    <p:extLst>
      <p:ext uri="{BB962C8B-B14F-4D97-AF65-F5344CB8AC3E}">
        <p14:creationId xmlns:p14="http://schemas.microsoft.com/office/powerpoint/2010/main" val="842867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24</a:t>
            </a:fld>
            <a:endParaRPr lang="en-US"/>
          </a:p>
        </p:txBody>
      </p:sp>
    </p:spTree>
    <p:extLst>
      <p:ext uri="{BB962C8B-B14F-4D97-AF65-F5344CB8AC3E}">
        <p14:creationId xmlns:p14="http://schemas.microsoft.com/office/powerpoint/2010/main" val="3321757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25</a:t>
            </a:fld>
            <a:endParaRPr lang="en-US"/>
          </a:p>
        </p:txBody>
      </p:sp>
    </p:spTree>
    <p:extLst>
      <p:ext uri="{BB962C8B-B14F-4D97-AF65-F5344CB8AC3E}">
        <p14:creationId xmlns:p14="http://schemas.microsoft.com/office/powerpoint/2010/main" val="984001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26</a:t>
            </a:fld>
            <a:endParaRPr lang="en-US"/>
          </a:p>
        </p:txBody>
      </p:sp>
    </p:spTree>
    <p:extLst>
      <p:ext uri="{BB962C8B-B14F-4D97-AF65-F5344CB8AC3E}">
        <p14:creationId xmlns:p14="http://schemas.microsoft.com/office/powerpoint/2010/main" val="1843813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27</a:t>
            </a:fld>
            <a:endParaRPr lang="en-US"/>
          </a:p>
        </p:txBody>
      </p:sp>
    </p:spTree>
    <p:extLst>
      <p:ext uri="{BB962C8B-B14F-4D97-AF65-F5344CB8AC3E}">
        <p14:creationId xmlns:p14="http://schemas.microsoft.com/office/powerpoint/2010/main" val="1333246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28</a:t>
            </a:fld>
            <a:endParaRPr lang="en-US"/>
          </a:p>
        </p:txBody>
      </p:sp>
    </p:spTree>
    <p:extLst>
      <p:ext uri="{BB962C8B-B14F-4D97-AF65-F5344CB8AC3E}">
        <p14:creationId xmlns:p14="http://schemas.microsoft.com/office/powerpoint/2010/main" val="4170624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29</a:t>
            </a:fld>
            <a:endParaRPr lang="en-US"/>
          </a:p>
        </p:txBody>
      </p:sp>
    </p:spTree>
    <p:extLst>
      <p:ext uri="{BB962C8B-B14F-4D97-AF65-F5344CB8AC3E}">
        <p14:creationId xmlns:p14="http://schemas.microsoft.com/office/powerpoint/2010/main" val="2201018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30</a:t>
            </a:fld>
            <a:endParaRPr lang="en-US"/>
          </a:p>
        </p:txBody>
      </p:sp>
    </p:spTree>
    <p:extLst>
      <p:ext uri="{BB962C8B-B14F-4D97-AF65-F5344CB8AC3E}">
        <p14:creationId xmlns:p14="http://schemas.microsoft.com/office/powerpoint/2010/main" val="3395558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31</a:t>
            </a:fld>
            <a:endParaRPr lang="en-US"/>
          </a:p>
        </p:txBody>
      </p:sp>
    </p:spTree>
    <p:extLst>
      <p:ext uri="{BB962C8B-B14F-4D97-AF65-F5344CB8AC3E}">
        <p14:creationId xmlns:p14="http://schemas.microsoft.com/office/powerpoint/2010/main" val="118245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32</a:t>
            </a:fld>
            <a:endParaRPr lang="en-US"/>
          </a:p>
        </p:txBody>
      </p:sp>
    </p:spTree>
    <p:extLst>
      <p:ext uri="{BB962C8B-B14F-4D97-AF65-F5344CB8AC3E}">
        <p14:creationId xmlns:p14="http://schemas.microsoft.com/office/powerpoint/2010/main" val="3585630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33</a:t>
            </a:fld>
            <a:endParaRPr lang="en-US"/>
          </a:p>
        </p:txBody>
      </p:sp>
    </p:spTree>
    <p:extLst>
      <p:ext uri="{BB962C8B-B14F-4D97-AF65-F5344CB8AC3E}">
        <p14:creationId xmlns:p14="http://schemas.microsoft.com/office/powerpoint/2010/main" val="4085983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Today, we have 28 states, Washington D.C., Guam, and Puerto Rico that have all legalized medicinal marijuana.</a:t>
            </a:r>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34</a:t>
            </a:fld>
            <a:endParaRPr lang="en-US"/>
          </a:p>
        </p:txBody>
      </p:sp>
    </p:spTree>
    <p:extLst>
      <p:ext uri="{BB962C8B-B14F-4D97-AF65-F5344CB8AC3E}">
        <p14:creationId xmlns:p14="http://schemas.microsoft.com/office/powerpoint/2010/main" val="2065354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35</a:t>
            </a:fld>
            <a:endParaRPr lang="en-US"/>
          </a:p>
        </p:txBody>
      </p:sp>
    </p:spTree>
    <p:extLst>
      <p:ext uri="{BB962C8B-B14F-4D97-AF65-F5344CB8AC3E}">
        <p14:creationId xmlns:p14="http://schemas.microsoft.com/office/powerpoint/2010/main" val="2895155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36</a:t>
            </a:fld>
            <a:endParaRPr lang="en-US"/>
          </a:p>
        </p:txBody>
      </p:sp>
    </p:spTree>
    <p:extLst>
      <p:ext uri="{BB962C8B-B14F-4D97-AF65-F5344CB8AC3E}">
        <p14:creationId xmlns:p14="http://schemas.microsoft.com/office/powerpoint/2010/main" val="19509860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37</a:t>
            </a:fld>
            <a:endParaRPr lang="en-US"/>
          </a:p>
        </p:txBody>
      </p:sp>
    </p:spTree>
    <p:extLst>
      <p:ext uri="{BB962C8B-B14F-4D97-AF65-F5344CB8AC3E}">
        <p14:creationId xmlns:p14="http://schemas.microsoft.com/office/powerpoint/2010/main" val="17648764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the clear and unambiguous language in the Controlled Substances Act deems marijuana a Schedule I drug, in the 8 years, we have seen a major shift in attitude towards marijuana use and at least – in practice – a move towards decriminalization of certain marijuana users.</a:t>
            </a:r>
          </a:p>
          <a:p>
            <a:endParaRPr lang="en-US" dirty="0"/>
          </a:p>
          <a:p>
            <a:r>
              <a:rPr lang="en-US" dirty="0"/>
              <a:t>First, in 2009, President Obama good on his campaign promise to refocus federal drug enforcement efforts away from marijuana use and in October 2009 -- Deputy Attorney General David Ogden from the Department of Justice released what has become known as the "Ogden memo" -- a memorandum advising federal prosecutors that their efforts on “significant” drug traffickers and that the disruption of drug manufacturing were the “core” priorities and U.S. attorneys should not “focus federal resources in [their] States on individuals whose actions are in clear and unambiguous compliance with existing state laws providing for the medical use of marijuana.” </a:t>
            </a:r>
          </a:p>
          <a:p>
            <a:endParaRPr lang="en-US" dirty="0"/>
          </a:p>
          <a:p>
            <a:r>
              <a:rPr lang="en-US" dirty="0"/>
              <a:t>Ogden went on to say that patients and caregivers in particular should not be targeted, though “commercial enterprises” were still an enforcement priority.</a:t>
            </a:r>
          </a:p>
          <a:p>
            <a:endParaRPr lang="en-US" dirty="0"/>
          </a:p>
          <a:p>
            <a:r>
              <a:rPr lang="en-US" dirty="0"/>
              <a:t>This marked a significant shift in federal policy towards marijuana use and more of a  “hands off” approach to those states who had begun setting up laws and regulations permitting lawful use and possession of marijuana – for medicinal reasons as well as for  recreational uses as well.</a:t>
            </a:r>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38</a:t>
            </a:fld>
            <a:endParaRPr lang="en-US"/>
          </a:p>
        </p:txBody>
      </p:sp>
    </p:spTree>
    <p:extLst>
      <p:ext uri="{BB962C8B-B14F-4D97-AF65-F5344CB8AC3E}">
        <p14:creationId xmlns:p14="http://schemas.microsoft.com/office/powerpoint/2010/main" val="36192211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2009 – we have seen a number of other federal guidance memos and congressional and regulatory actions suggesting the federal government has significantly softened its stance on marijuana use.</a:t>
            </a:r>
          </a:p>
          <a:p>
            <a:endParaRPr lang="en-US" dirty="0"/>
          </a:p>
          <a:p>
            <a:r>
              <a:rPr lang="en-US" dirty="0"/>
              <a:t>“Cole memos” issued by Deputy Attorney General James Cole in June 2011 and August 2013 </a:t>
            </a:r>
          </a:p>
          <a:p>
            <a:endParaRPr lang="en-US" dirty="0"/>
          </a:p>
          <a:p>
            <a:r>
              <a:rPr lang="en-US" dirty="0"/>
              <a:t>Cole’s first memo in 2011 backpedaled on the Ogden memo’s position, noting an “increase in the scope of commercial cultivation, sale, distribution and use of marijuana for purported medical purposes” and warning that “the Ogden Memorandum was never intended to shield such activities from federal enforcement action and prosecution, even where those activities purport to comply with state law.” </a:t>
            </a:r>
          </a:p>
          <a:p>
            <a:endParaRPr lang="en-US" dirty="0"/>
          </a:p>
          <a:p>
            <a:r>
              <a:rPr lang="en-US" dirty="0"/>
              <a:t>However in August 2013 – AFTER voters in Colorado and Washington approved the recreational use of marijuana – the DOJ offered new guidance which outlined DOJ’s eight enforcement priorities (basically, a no-no list for those trying to operate legitimate marijuana businesses).</a:t>
            </a:r>
          </a:p>
          <a:p>
            <a:endParaRPr lang="en-US" dirty="0"/>
          </a:p>
          <a:p>
            <a:r>
              <a:rPr lang="en-US" dirty="0"/>
              <a:t>The DOJ went so far as to concede that “[o]</a:t>
            </a:r>
            <a:r>
              <a:rPr lang="en-US" dirty="0" err="1"/>
              <a:t>utside</a:t>
            </a:r>
            <a:r>
              <a:rPr lang="en-US" dirty="0"/>
              <a:t> of these enforcement priorities, the federal government has traditionally relied on states and local law enforcement agencies to address marijuana activity through enforcement of their own narcotics laws” and “the existence of a strong and effective state regulatory system, and an operation’s compliance with such a system, may allay the threat [to federal enforcement priorities].”</a:t>
            </a:r>
          </a:p>
          <a:p>
            <a:endParaRPr lang="en-US" dirty="0"/>
          </a:p>
          <a:p>
            <a:r>
              <a:rPr lang="en-US" dirty="0"/>
              <a:t>Eight enforcement priorities (**translated – if activities are legal under state laws and didn’t run afoul of these federal priorities, DOJ would not come after you)  </a:t>
            </a:r>
          </a:p>
          <a:p>
            <a:endParaRPr lang="en-US" dirty="0"/>
          </a:p>
          <a:p>
            <a:r>
              <a:rPr lang="en-US" dirty="0"/>
              <a:t>Preventing the distribution of marijuana to minors</a:t>
            </a:r>
          </a:p>
          <a:p>
            <a:r>
              <a:rPr lang="en-US" dirty="0"/>
              <a:t>Preventing revenue from the sale of marijuana from going to criminal enterprises</a:t>
            </a:r>
          </a:p>
          <a:p>
            <a:r>
              <a:rPr lang="en-US" dirty="0"/>
              <a:t>Preventing the diversion of marijuana from states which have legalized its use to those which have not</a:t>
            </a:r>
          </a:p>
          <a:p>
            <a:r>
              <a:rPr lang="en-US" dirty="0"/>
              <a:t>Preventing marijuana transactions from being used as cover or pretext for other illegal activities</a:t>
            </a:r>
          </a:p>
          <a:p>
            <a:r>
              <a:rPr lang="en-US" dirty="0"/>
              <a:t>Preventing violence and the use of firearms in cultivation and distribution</a:t>
            </a:r>
          </a:p>
          <a:p>
            <a:r>
              <a:rPr lang="en-US" dirty="0"/>
              <a:t>Preventing drugged driving and other adverse public health consequences</a:t>
            </a:r>
          </a:p>
          <a:p>
            <a:r>
              <a:rPr lang="en-US" dirty="0"/>
              <a:t>Preventing cultivation on public lands and the attendant public safety and environmental concerns</a:t>
            </a:r>
          </a:p>
          <a:p>
            <a:r>
              <a:rPr lang="en-US" dirty="0"/>
              <a:t>Preventing marijuana possession or use on federal property</a:t>
            </a:r>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39</a:t>
            </a:fld>
            <a:endParaRPr lang="en-US"/>
          </a:p>
        </p:txBody>
      </p:sp>
    </p:spTree>
    <p:extLst>
      <p:ext uri="{BB962C8B-B14F-4D97-AF65-F5344CB8AC3E}">
        <p14:creationId xmlns:p14="http://schemas.microsoft.com/office/powerpoint/2010/main" val="12290267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December 2014, the DOJ issued a memorandum from Monty Wilkinson, Director of the Executive Office for U.S. Attorneys, extending the Cole Memorandum policy to marijuana activities on tribal lands. The 2014 Indian Country Memorandum directs U.S. Attorneys to use the Cole Memorandum priorities as a guide when enforcing federal law on Indian tribal areas. DOJ is less likely to prosecute on tribal lands when those activities are authorized by a strong and effective tribal regulatory system – similar to deference given to states when strong regulatory system in place.</a:t>
            </a:r>
          </a:p>
          <a:p>
            <a:endParaRPr lang="en-US" dirty="0"/>
          </a:p>
          <a:p>
            <a:r>
              <a:rPr lang="en-US" dirty="0"/>
              <a:t>Pinoleville Pomo Nation plans to break ground on a $10 million, 100,000-square-foot marijuana greenhouse just outside of Ukiah, Calif.  The project will be the first of its kind on tribal lands in California and comes on the heels of the DOJ’s widely reported memorandum regarding the cultivation, sale, possession, and use of marijuana on tribal lands.</a:t>
            </a:r>
          </a:p>
          <a:p>
            <a:endParaRPr lang="en-US" dirty="0"/>
          </a:p>
          <a:p>
            <a:r>
              <a:rPr lang="en-US" dirty="0"/>
              <a:t>December 2014 – Congress passes federal spending bill, which contains protections for medical marijuana and industrial hemp operations in states where they are legal.   The spending bill includes an amendment that prohibits the Department of Justice from using funds to go after state-legal medical cannabis programs that are otherwise complying with state laws and regulations where medicinal marijuana is legal.</a:t>
            </a:r>
          </a:p>
          <a:p>
            <a:endParaRPr lang="en-US" dirty="0"/>
          </a:p>
          <a:p>
            <a:r>
              <a:rPr lang="en-US" dirty="0"/>
              <a:t>December 2015 – DEA recommends to FDA that they reclassify marijuana from schedule 1 to schedule 2 drug under Controlled Substances Act.   Rescheduling marijuana would not make it legal, but a lower schedule could potentially not only ease restrictions on research into the drug and make banks less wary of offering financial services to state-legal marijuana businesses:  It would also provide further assurances to those either using, possessing, or operating marijuana based businesses in states where it is legal that the DOJ will not come knocking on their door – and possibly a change to whether marijuana is criminalized at all under the CSA in the years to come.</a:t>
            </a:r>
          </a:p>
          <a:p>
            <a:endParaRPr lang="en-US" dirty="0"/>
          </a:p>
          <a:p>
            <a:r>
              <a:rPr lang="en-US" dirty="0"/>
              <a:t>November 2016 – On Election Day, 4 states voted to legalize the use of recreational marijuana (, you  may also recall that we also elected a new President. </a:t>
            </a:r>
          </a:p>
        </p:txBody>
      </p:sp>
      <p:sp>
        <p:nvSpPr>
          <p:cNvPr id="4" name="Slide Number Placeholder 3"/>
          <p:cNvSpPr>
            <a:spLocks noGrp="1"/>
          </p:cNvSpPr>
          <p:nvPr>
            <p:ph type="sldNum" sz="quarter" idx="10"/>
          </p:nvPr>
        </p:nvSpPr>
        <p:spPr/>
        <p:txBody>
          <a:bodyPr/>
          <a:lstStyle/>
          <a:p>
            <a:fld id="{EC2170FC-BFD9-F442-83E4-3B8632B8438A}" type="slidenum">
              <a:rPr lang="en-US" smtClean="0"/>
              <a:pPr/>
              <a:t>40</a:t>
            </a:fld>
            <a:endParaRPr lang="en-US"/>
          </a:p>
        </p:txBody>
      </p:sp>
    </p:spTree>
    <p:extLst>
      <p:ext uri="{BB962C8B-B14F-4D97-AF65-F5344CB8AC3E}">
        <p14:creationId xmlns:p14="http://schemas.microsoft.com/office/powerpoint/2010/main" val="3870415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41</a:t>
            </a:fld>
            <a:endParaRPr lang="en-US"/>
          </a:p>
        </p:txBody>
      </p:sp>
    </p:spTree>
    <p:extLst>
      <p:ext uri="{BB962C8B-B14F-4D97-AF65-F5344CB8AC3E}">
        <p14:creationId xmlns:p14="http://schemas.microsoft.com/office/powerpoint/2010/main" val="1484881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clear where President Trump stands.</a:t>
            </a:r>
          </a:p>
          <a:p>
            <a:endParaRPr lang="en-US" dirty="0"/>
          </a:p>
          <a:p>
            <a:r>
              <a:rPr lang="en-US" dirty="0"/>
              <a:t>Trump has publicly stated his support for medical marijuana and states' rights to regulate it, but Trump has called legalizing marijuana for anything other than medicinal use a “bad” experiment.  However, he has also said it’s a matter for the states.  To date, his administration as yet to take a definitive stance.</a:t>
            </a:r>
          </a:p>
          <a:p>
            <a:endParaRPr lang="en-US" dirty="0"/>
          </a:p>
          <a:p>
            <a:r>
              <a:rPr lang="en-US" dirty="0"/>
              <a:t>Sean Spicer has also drawn the distinction between medicinal marijuana and recreational marijuana.  He said in interviews that: “There are two distinct issues here: medical marijuana and recreational marijuana…there’s still a federal law that we need to abide by when it comes to recreational marijuana and other drugs of that nature.”  </a:t>
            </a:r>
          </a:p>
          <a:p>
            <a:endParaRPr lang="en-US" dirty="0"/>
          </a:p>
          <a:p>
            <a:r>
              <a:rPr lang="en-US" dirty="0"/>
              <a:t>Spicer also commented that he expects the Justice Department to increase enforcement of laws prohibiting the recreational use of marijuana, a departure from the Obama administration’s less aggressive stance as states began legalizing recreational as well as medical use of the drug.</a:t>
            </a:r>
          </a:p>
          <a:p>
            <a:endParaRPr lang="en-US" dirty="0"/>
          </a:p>
          <a:p>
            <a:r>
              <a:rPr lang="en-US" dirty="0"/>
              <a:t>That said, there were a number of states considering marijuana laws in 2016 that went RED for Trump – including Arizona, Arkansas, Florida, Montana and North Dakota.</a:t>
            </a:r>
          </a:p>
          <a:p>
            <a:endParaRPr lang="en-US" dirty="0"/>
          </a:p>
          <a:p>
            <a:r>
              <a:rPr lang="en-US" dirty="0"/>
              <a:t>Additionally, there is a federal bill pending, H.R. 975, the “Respect State Marijuana Laws Act of 2017,” in the U.S. House of Representatives. The bill would amend the Controlled Substances Act by adding language that its provisions do not apply to a person acting in compliance with state marijuana law.  It has yet to be seen whether that will pass or what support it will muster given the other priorities in Congress.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42</a:t>
            </a:fld>
            <a:endParaRPr lang="en-US"/>
          </a:p>
        </p:txBody>
      </p:sp>
    </p:spTree>
    <p:extLst>
      <p:ext uri="{BB962C8B-B14F-4D97-AF65-F5344CB8AC3E}">
        <p14:creationId xmlns:p14="http://schemas.microsoft.com/office/powerpoint/2010/main" val="12235525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know where Attorney General Jeff Sessions stands with respect to legal marijuana, but we don’t know yet what he will DO.</a:t>
            </a:r>
          </a:p>
          <a:p>
            <a:r>
              <a:rPr lang="en-US" dirty="0"/>
              <a:t> </a:t>
            </a:r>
          </a:p>
          <a:p>
            <a:r>
              <a:rPr lang="en-US" dirty="0"/>
              <a:t>He has a long history of vocal opposition to marijuana legalization.  </a:t>
            </a:r>
          </a:p>
          <a:p>
            <a:endParaRPr lang="en-US" dirty="0"/>
          </a:p>
          <a:p>
            <a:r>
              <a:rPr lang="en-US" dirty="0"/>
              <a:t>Sessions said in an April Senate hearing on marijuana reform that "good people don't smoke marijuana." The senator also pointed to the theory that marijuana is a gateway drug, and said that, "you'll see cocaine and heroin increase more than it would have.“</a:t>
            </a:r>
          </a:p>
          <a:p>
            <a:endParaRPr lang="en-US" dirty="0"/>
          </a:p>
          <a:p>
            <a:r>
              <a:rPr lang="en-US" dirty="0"/>
              <a:t>As Attorney General, Sessions would oversee the DEA and other federal law enforcement operations so he has the power to impact .</a:t>
            </a:r>
          </a:p>
          <a:p>
            <a:endParaRPr lang="en-US" dirty="0"/>
          </a:p>
          <a:p>
            <a:r>
              <a:rPr lang="en-US" dirty="0"/>
              <a:t>Sessions, however, also has a long history of support for state’s rights issues.  </a:t>
            </a:r>
          </a:p>
          <a:p>
            <a:endParaRPr lang="en-US" dirty="0"/>
          </a:p>
          <a:p>
            <a:r>
              <a:rPr lang="en-US" dirty="0"/>
              <a:t>Marijuana is now legal at some level in states that (combined) are roughly ~60 percent of the U.S. population. It is possible that he may temper his opposition and allow states that have legalized it to continue to operate.</a:t>
            </a:r>
          </a:p>
          <a:p>
            <a:endParaRPr lang="en-US" dirty="0"/>
          </a:p>
          <a:p>
            <a:r>
              <a:rPr lang="en-US" dirty="0"/>
              <a:t>In March, Massachusetts Treasurer Deborah Goldberg sought clarity from Attorney General Jeff Sessions regarding whether the DOJ plans to implement changes regarding federal marijuana policy, e.g. crack down on states that have legalized marijuana.</a:t>
            </a:r>
          </a:p>
          <a:p>
            <a:endParaRPr lang="en-US" dirty="0"/>
          </a:p>
          <a:p>
            <a:r>
              <a:rPr lang="en-US" dirty="0"/>
              <a:t>SO – may be a distinction between the treatment of medical marijuana and recreational marijuana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43</a:t>
            </a:fld>
            <a:endParaRPr lang="en-US"/>
          </a:p>
        </p:txBody>
      </p:sp>
    </p:spTree>
    <p:extLst>
      <p:ext uri="{BB962C8B-B14F-4D97-AF65-F5344CB8AC3E}">
        <p14:creationId xmlns:p14="http://schemas.microsoft.com/office/powerpoint/2010/main" val="37295868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talked about the landscape of laws regulating recreational marijuana and current enforcement policy.</a:t>
            </a:r>
          </a:p>
          <a:p>
            <a:endParaRPr lang="en-US" dirty="0"/>
          </a:p>
          <a:p>
            <a:r>
              <a:rPr lang="en-US" dirty="0"/>
              <a:t>Now, as an employer, what do we know? </a:t>
            </a:r>
          </a:p>
          <a:p>
            <a:endParaRPr lang="en-US" dirty="0"/>
          </a:p>
          <a:p>
            <a:r>
              <a:rPr lang="en-US" dirty="0"/>
              <a:t>There are various federal laws dealing with dealing with criminalization and states laws permitting use of marijuana for either medicinal purposes or in at least 8 states and Washington DC for recreational purposes – and you may be thinking --- “My company regularly drug tests and maintains a zero tolerance policy for drugs in the workplace – why did I need to care about ANY of this??”</a:t>
            </a:r>
          </a:p>
          <a:p>
            <a:endParaRPr lang="en-US" dirty="0"/>
          </a:p>
          <a:p>
            <a:r>
              <a:rPr lang="en-US" dirty="0"/>
              <a:t>And you would in PART be right – yes – there are absolutely NO federal or state laws preventing employers from prohibiting marijuana possession and use at work or prohibiting employees from reporting to work impaired or under the influence of marijuana. </a:t>
            </a:r>
          </a:p>
          <a:p>
            <a:endParaRPr lang="en-US" dirty="0"/>
          </a:p>
          <a:p>
            <a:r>
              <a:rPr lang="en-US" dirty="0"/>
              <a:t>[There are a number of ADA implications and FMLA implications, which we can cover towards the end of the session and in the written materials.]</a:t>
            </a:r>
          </a:p>
          <a:p>
            <a:endParaRPr lang="en-US" dirty="0"/>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44</a:t>
            </a:fld>
            <a:endParaRPr lang="en-US"/>
          </a:p>
        </p:txBody>
      </p:sp>
    </p:spTree>
    <p:extLst>
      <p:ext uri="{BB962C8B-B14F-4D97-AF65-F5344CB8AC3E}">
        <p14:creationId xmlns:p14="http://schemas.microsoft.com/office/powerpoint/2010/main" val="19577826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with nearly 5 billion dollar and growing marijuana industry, 1.8 million LEGAL marijuana users, and shifting norms and perceptions towards use of marijuana for therapeutic or recreational reasons – employers will inevitably have to deal with this issue in their workplace (to the extent they have not already) and need to mindful of the legal landmines that are out there.</a:t>
            </a:r>
          </a:p>
        </p:txBody>
      </p:sp>
      <p:sp>
        <p:nvSpPr>
          <p:cNvPr id="4" name="Slide Number Placeholder 3"/>
          <p:cNvSpPr>
            <a:spLocks noGrp="1"/>
          </p:cNvSpPr>
          <p:nvPr>
            <p:ph type="sldNum" sz="quarter" idx="10"/>
          </p:nvPr>
        </p:nvSpPr>
        <p:spPr/>
        <p:txBody>
          <a:bodyPr/>
          <a:lstStyle/>
          <a:p>
            <a:fld id="{EC2170FC-BFD9-F442-83E4-3B8632B8438A}" type="slidenum">
              <a:rPr lang="en-US" smtClean="0"/>
              <a:pPr/>
              <a:t>45</a:t>
            </a:fld>
            <a:endParaRPr lang="en-US"/>
          </a:p>
        </p:txBody>
      </p:sp>
    </p:spTree>
    <p:extLst>
      <p:ext uri="{BB962C8B-B14F-4D97-AF65-F5344CB8AC3E}">
        <p14:creationId xmlns:p14="http://schemas.microsoft.com/office/powerpoint/2010/main" val="33684746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employer does not have federal contracts and resides within a state that has legalized the use of marijuana, the development of a policy is within its discretion.</a:t>
            </a:r>
          </a:p>
          <a:p>
            <a:endParaRPr lang="en-US" dirty="0"/>
          </a:p>
          <a:p>
            <a:r>
              <a:rPr lang="en-US" dirty="0"/>
              <a:t>May want to consider adopting a policy that permits the use of marijuana, but treats it in the same fashion as alcohol. </a:t>
            </a:r>
          </a:p>
          <a:p>
            <a:endParaRPr lang="en-US" dirty="0"/>
          </a:p>
          <a:p>
            <a:r>
              <a:rPr lang="en-US" dirty="0"/>
              <a:t>Policy should prohibit employees from reporting to work or working while "under the influence of alcohol and/or other drugs that adversely affect the employee's ability to safely perform his or her job duties.“</a:t>
            </a:r>
          </a:p>
          <a:p>
            <a:endParaRPr lang="en-US" dirty="0"/>
          </a:p>
          <a:p>
            <a:r>
              <a:rPr lang="en-US" dirty="0"/>
              <a:t>Clearly articulate what your company’s approach to drug and alcohol testing will be.</a:t>
            </a:r>
          </a:p>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46</a:t>
            </a:fld>
            <a:endParaRPr lang="en-US"/>
          </a:p>
        </p:txBody>
      </p:sp>
    </p:spTree>
    <p:extLst>
      <p:ext uri="{BB962C8B-B14F-4D97-AF65-F5344CB8AC3E}">
        <p14:creationId xmlns:p14="http://schemas.microsoft.com/office/powerpoint/2010/main" val="39882130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47</a:t>
            </a:fld>
            <a:endParaRPr lang="en-US"/>
          </a:p>
        </p:txBody>
      </p:sp>
    </p:spTree>
    <p:extLst>
      <p:ext uri="{BB962C8B-B14F-4D97-AF65-F5344CB8AC3E}">
        <p14:creationId xmlns:p14="http://schemas.microsoft.com/office/powerpoint/2010/main" val="84967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48</a:t>
            </a:fld>
            <a:endParaRPr lang="en-US"/>
          </a:p>
        </p:txBody>
      </p:sp>
    </p:spTree>
    <p:extLst>
      <p:ext uri="{BB962C8B-B14F-4D97-AF65-F5344CB8AC3E}">
        <p14:creationId xmlns:p14="http://schemas.microsoft.com/office/powerpoint/2010/main" val="58990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49</a:t>
            </a:fld>
            <a:endParaRPr lang="en-US"/>
          </a:p>
        </p:txBody>
      </p:sp>
    </p:spTree>
    <p:extLst>
      <p:ext uri="{BB962C8B-B14F-4D97-AF65-F5344CB8AC3E}">
        <p14:creationId xmlns:p14="http://schemas.microsoft.com/office/powerpoint/2010/main" val="41504461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2170FC-BFD9-F442-83E4-3B8632B8438A}" type="slidenum">
              <a:rPr lang="en-US" smtClean="0"/>
              <a:pPr/>
              <a:t>50</a:t>
            </a:fld>
            <a:endParaRPr lang="en-US"/>
          </a:p>
        </p:txBody>
      </p:sp>
    </p:spTree>
    <p:extLst>
      <p:ext uri="{BB962C8B-B14F-4D97-AF65-F5344CB8AC3E}">
        <p14:creationId xmlns:p14="http://schemas.microsoft.com/office/powerpoint/2010/main" val="3477923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EFF9E9-3121-48E0-95D3-D7C0ACA30CD2}"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340791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1257195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FF9E9-3121-48E0-95D3-D7C0ACA30CD2}"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1168091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EFF9E9-3121-48E0-95D3-D7C0ACA30CD2}"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253130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EFF9E9-3121-48E0-95D3-D7C0ACA30CD2}" type="datetimeFigureOut">
              <a:rPr lang="en-US" smtClean="0"/>
              <a:pPr/>
              <a:t>5/17/2017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813844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EFF9E9-3121-48E0-95D3-D7C0ACA30CD2}" type="datetimeFigureOut">
              <a:rPr lang="en-US" smtClean="0"/>
              <a:pPr/>
              <a:t>5/17/2017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317039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FF9E9-3121-48E0-95D3-D7C0ACA30CD2}" type="datetimeFigureOut">
              <a:rPr lang="en-US" smtClean="0"/>
              <a:pPr/>
              <a:t>5/17/2017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375569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FF9E9-3121-48E0-95D3-D7C0ACA30CD2}"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4098807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FF9E9-3121-48E0-95D3-D7C0ACA30CD2}"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3540064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1621487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FF9E9-3121-48E0-95D3-D7C0ACA30CD2}"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C13F7-0F91-4869-B9D3-FE71D1B01EF2}" type="slidenum">
              <a:rPr lang="en-US" smtClean="0"/>
              <a:pPr/>
              <a:t>‹#›</a:t>
            </a:fld>
            <a:endParaRPr lang="en-US"/>
          </a:p>
        </p:txBody>
      </p:sp>
    </p:spTree>
    <p:extLst>
      <p:ext uri="{BB962C8B-B14F-4D97-AF65-F5344CB8AC3E}">
        <p14:creationId xmlns:p14="http://schemas.microsoft.com/office/powerpoint/2010/main" val="3966641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FF9E9-3121-48E0-95D3-D7C0ACA30CD2}" type="datetimeFigureOut">
              <a:rPr lang="en-US" smtClean="0"/>
              <a:pPr/>
              <a:t>5/17/2017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1C13F7-0F91-4869-B9D3-FE71D1B01EF2}" type="slidenum">
              <a:rPr lang="en-US" smtClean="0"/>
              <a:pPr/>
              <a:t>‹#›</a:t>
            </a:fld>
            <a:endParaRPr lang="en-US"/>
          </a:p>
        </p:txBody>
      </p:sp>
    </p:spTree>
    <p:extLst>
      <p:ext uri="{BB962C8B-B14F-4D97-AF65-F5344CB8AC3E}">
        <p14:creationId xmlns:p14="http://schemas.microsoft.com/office/powerpoint/2010/main" val="438451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image" Target="../media/image3.pn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tiff"/><Relationship Id="rId5" Type="http://schemas.openxmlformats.org/officeDocument/2006/relationships/image" Target="../media/image7.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7.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7.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7.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7.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employeescreen.com/university/expert-articles" TargetMode="External"/><Relationship Id="rId5" Type="http://schemas.openxmlformats.org/officeDocument/2006/relationships/image" Target="../media/image7.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employeescreen.com/university/expert-articles" TargetMode="External"/><Relationship Id="rId5" Type="http://schemas.openxmlformats.org/officeDocument/2006/relationships/image" Target="../media/image7.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www.eeoc.gov/eeoc/newsroom/release/9-8-15.cf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7.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7.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7.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7.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7.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7.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7.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7.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7.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7.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png"/><Relationship Id="rId7"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7.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7.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7.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7.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7.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png"/><Relationship Id="rId7"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7.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www.justice.gov/sites/default/files/oip/legacy/2014/07/23/dag-guidance-2011-for-medical-marijuana-use.pdf" TargetMode="Externa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7.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7.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7.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7.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7.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4.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4.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4.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4317"/>
          <a:stretch/>
        </p:blipFill>
        <p:spPr>
          <a:xfrm>
            <a:off x="0" y="0"/>
            <a:ext cx="12192000" cy="6858000"/>
          </a:xfrm>
          <a:prstGeom prst="rect">
            <a:avLst/>
          </a:prstGeom>
        </p:spPr>
      </p:pic>
      <p:sp>
        <p:nvSpPr>
          <p:cNvPr id="6" name="Rectangle 5"/>
          <p:cNvSpPr/>
          <p:nvPr/>
        </p:nvSpPr>
        <p:spPr>
          <a:xfrm>
            <a:off x="4917233" y="1003687"/>
            <a:ext cx="7274767" cy="231378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Subtitle 2"/>
          <p:cNvSpPr>
            <a:spLocks noGrp="1"/>
          </p:cNvSpPr>
          <p:nvPr>
            <p:ph type="subTitle" idx="1"/>
          </p:nvPr>
        </p:nvSpPr>
        <p:spPr>
          <a:xfrm>
            <a:off x="5660627" y="1332696"/>
            <a:ext cx="6229739" cy="1655762"/>
          </a:xfrm>
        </p:spPr>
        <p:txBody>
          <a:bodyPr vert="horz" lIns="91440" tIns="45720" rIns="91440" bIns="45720" rtlCol="0" anchor="t">
            <a:normAutofit fontScale="92500"/>
          </a:bodyPr>
          <a:lstStyle/>
          <a:p>
            <a:r>
              <a:rPr lang="en-US" altLang="en-US" sz="6200" b="1" dirty="0">
                <a:latin typeface="Franklin Gothic Medium" panose="020B0603020102020204" pitchFamily="34" charset="0"/>
              </a:rPr>
              <a:t>National Trends in Employment Law</a:t>
            </a:r>
          </a:p>
        </p:txBody>
      </p:sp>
      <p:sp>
        <p:nvSpPr>
          <p:cNvPr id="7" name="Rectangle 6"/>
          <p:cNvSpPr/>
          <p:nvPr/>
        </p:nvSpPr>
        <p:spPr>
          <a:xfrm>
            <a:off x="0" y="6288833"/>
            <a:ext cx="12192000" cy="5691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TextBox 3"/>
          <p:cNvSpPr txBox="1"/>
          <p:nvPr/>
        </p:nvSpPr>
        <p:spPr>
          <a:xfrm>
            <a:off x="2690294" y="6416742"/>
            <a:ext cx="9618339" cy="369332"/>
          </a:xfrm>
          <a:prstGeom prst="rect">
            <a:avLst/>
          </a:prstGeom>
          <a:noFill/>
        </p:spPr>
        <p:txBody>
          <a:bodyPr wrap="none" rtlCol="0">
            <a:spAutoFit/>
          </a:bodyPr>
          <a:lstStyle/>
          <a:p>
            <a:r>
              <a:rPr lang="en-US" dirty="0">
                <a:latin typeface="Franklin Gothic Medium" panose="020B0603020102020204" pitchFamily="34" charset="0"/>
              </a:rPr>
              <a:t>Barbara L. Johnson, Esq.                                                                                                  May 10, 2017</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314" y="6363477"/>
            <a:ext cx="2180305" cy="419877"/>
          </a:xfrm>
          <a:prstGeom prst="rect">
            <a:avLst/>
          </a:prstGeom>
        </p:spPr>
      </p:pic>
    </p:spTree>
    <p:extLst>
      <p:ext uri="{BB962C8B-B14F-4D97-AF65-F5344CB8AC3E}">
        <p14:creationId xmlns:p14="http://schemas.microsoft.com/office/powerpoint/2010/main" val="1390776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4891460" y="1518846"/>
            <a:ext cx="7094765" cy="3093154"/>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000" dirty="0">
                <a:latin typeface="Franklin Gothic Medium" panose="020B0603020102020204" pitchFamily="34" charset="0"/>
              </a:rPr>
              <a:t>Trump administration is pushing to deregulate at federal level</a:t>
            </a:r>
          </a:p>
          <a:p>
            <a:pPr marL="285750" indent="-285750">
              <a:spcBef>
                <a:spcPts val="600"/>
              </a:spcBef>
              <a:buFont typeface="Wingdings" panose="05000000000000000000" pitchFamily="2" charset="2"/>
              <a:buChar char="v"/>
            </a:pPr>
            <a:r>
              <a:rPr lang="en-US" sz="2000" dirty="0">
                <a:latin typeface="Franklin Gothic Medium" panose="020B0603020102020204" pitchFamily="34" charset="0"/>
              </a:rPr>
              <a:t>Federal level: Uncertainty Over Future of Dodd-Frank, DOL overtime rule, EEOC equal pay data rule, and many Obama-era NLRB decisions</a:t>
            </a:r>
          </a:p>
          <a:p>
            <a:pPr marL="800100" lvl="1" indent="-342900">
              <a:spcBef>
                <a:spcPts val="600"/>
              </a:spcBef>
              <a:buFont typeface="Wingdings" panose="05000000000000000000" pitchFamily="2" charset="2"/>
              <a:buChar char="Ø"/>
            </a:pPr>
            <a:r>
              <a:rPr lang="en-US" sz="2000" dirty="0">
                <a:latin typeface="Franklin Gothic Medium" panose="020B0603020102020204" pitchFamily="34" charset="0"/>
              </a:rPr>
              <a:t>Supreme Court: Validity of class action waivers; sexual orientation discrimination under Title VII?</a:t>
            </a:r>
          </a:p>
          <a:p>
            <a:pPr marL="285750" indent="-285750">
              <a:spcBef>
                <a:spcPts val="600"/>
              </a:spcBef>
              <a:buFont typeface="Wingdings" panose="05000000000000000000" pitchFamily="2" charset="2"/>
              <a:buChar char="v"/>
            </a:pPr>
            <a:r>
              <a:rPr lang="en-US" sz="2000" dirty="0">
                <a:latin typeface="Franklin Gothic Medium" panose="020B0603020102020204" pitchFamily="34" charset="0"/>
              </a:rPr>
              <a:t>State level: pay equity, parental leave, medical marijuana, minimum wage, and predictable scheduling</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dirty="0">
                <a:latin typeface="Franklin Gothic Medium" panose="020B0603020102020204" pitchFamily="34" charset="0"/>
              </a:rPr>
              <a:t>Introduction</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a:stretch>
            <a:fillRect/>
          </a:stretch>
        </p:blipFill>
        <p:spPr>
          <a:xfrm>
            <a:off x="454847" y="1412228"/>
            <a:ext cx="4187009" cy="5071514"/>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224044" y="4516797"/>
            <a:ext cx="4189445" cy="1893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82206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505677" y="2108279"/>
            <a:ext cx="4637823" cy="3339376"/>
          </a:xfrm>
          <a:prstGeom prst="rect">
            <a:avLst/>
          </a:prstGeom>
        </p:spPr>
        <p:txBody>
          <a:bodyPr wrap="square">
            <a:spAutoFit/>
          </a:bodyPr>
          <a:lstStyle/>
          <a:p>
            <a:pPr marL="342900" indent="-342900">
              <a:spcBef>
                <a:spcPts val="600"/>
              </a:spcBef>
              <a:buFont typeface="Wingdings" panose="05000000000000000000" pitchFamily="2" charset="2"/>
              <a:buChar char="v"/>
            </a:pPr>
            <a:r>
              <a:rPr lang="en-US" sz="2200" dirty="0">
                <a:latin typeface="Franklin Gothic Medium" panose="020B0603020102020204" pitchFamily="34" charset="0"/>
              </a:rPr>
              <a:t>Federal employment laws</a:t>
            </a:r>
          </a:p>
          <a:p>
            <a:pPr marL="800100" lvl="1" indent="-342900">
              <a:spcBef>
                <a:spcPts val="600"/>
              </a:spcBef>
              <a:buFont typeface="Wingdings" panose="05000000000000000000" pitchFamily="2" charset="2"/>
              <a:buChar char="v"/>
            </a:pPr>
            <a:r>
              <a:rPr lang="en-US" sz="2200" dirty="0">
                <a:latin typeface="Franklin Gothic Medium" panose="020B0603020102020204" pitchFamily="34" charset="0"/>
              </a:rPr>
              <a:t>Title VII</a:t>
            </a:r>
          </a:p>
          <a:p>
            <a:pPr marL="800100" lvl="1" indent="-342900">
              <a:spcBef>
                <a:spcPts val="600"/>
              </a:spcBef>
              <a:buFont typeface="Wingdings" panose="05000000000000000000" pitchFamily="2" charset="2"/>
              <a:buChar char="v"/>
            </a:pPr>
            <a:r>
              <a:rPr lang="en-US" sz="2200" dirty="0">
                <a:latin typeface="Franklin Gothic Medium" panose="020B0603020102020204" pitchFamily="34" charset="0"/>
              </a:rPr>
              <a:t>FLSA</a:t>
            </a:r>
          </a:p>
          <a:p>
            <a:pPr marL="800100" lvl="1" indent="-342900">
              <a:spcBef>
                <a:spcPts val="600"/>
              </a:spcBef>
              <a:buFont typeface="Wingdings" panose="05000000000000000000" pitchFamily="2" charset="2"/>
              <a:buChar char="v"/>
            </a:pPr>
            <a:r>
              <a:rPr lang="en-US" sz="2200" dirty="0">
                <a:latin typeface="Franklin Gothic Medium" panose="020B0603020102020204" pitchFamily="34" charset="0"/>
              </a:rPr>
              <a:t>ADA</a:t>
            </a:r>
          </a:p>
          <a:p>
            <a:pPr marL="800100" lvl="1" indent="-342900">
              <a:spcBef>
                <a:spcPts val="600"/>
              </a:spcBef>
              <a:buFont typeface="Wingdings" panose="05000000000000000000" pitchFamily="2" charset="2"/>
              <a:buChar char="v"/>
            </a:pPr>
            <a:r>
              <a:rPr lang="en-US" sz="2200" dirty="0">
                <a:latin typeface="Franklin Gothic Medium" panose="020B0603020102020204" pitchFamily="34" charset="0"/>
              </a:rPr>
              <a:t>Family Medical Leave Act</a:t>
            </a:r>
          </a:p>
          <a:p>
            <a:pPr marL="800100" lvl="1" indent="-342900">
              <a:spcBef>
                <a:spcPts val="600"/>
              </a:spcBef>
              <a:buFont typeface="Wingdings" panose="05000000000000000000" pitchFamily="2" charset="2"/>
              <a:buChar char="v"/>
            </a:pPr>
            <a:endParaRPr lang="en-US" sz="2200" dirty="0">
              <a:latin typeface="Franklin Gothic Medium" panose="020B0603020102020204" pitchFamily="34" charset="0"/>
            </a:endParaRPr>
          </a:p>
          <a:p>
            <a:pPr marL="342900" indent="-342900">
              <a:spcBef>
                <a:spcPts val="600"/>
              </a:spcBef>
              <a:buFont typeface="Wingdings" panose="05000000000000000000" pitchFamily="2" charset="2"/>
              <a:buChar char="v"/>
            </a:pPr>
            <a:r>
              <a:rPr lang="en-US" sz="2200" dirty="0">
                <a:latin typeface="Franklin Gothic Medium" panose="020B0603020102020204" pitchFamily="34" charset="0"/>
              </a:rPr>
              <a:t>State employment laws</a:t>
            </a:r>
          </a:p>
          <a:p>
            <a:pPr marL="800100" lvl="1" indent="-342900">
              <a:spcBef>
                <a:spcPts val="600"/>
              </a:spcBef>
              <a:buFont typeface="Wingdings" panose="05000000000000000000" pitchFamily="2" charset="2"/>
              <a:buChar char="v"/>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26956" y="-69090"/>
            <a:ext cx="12118108" cy="1325563"/>
          </a:xfrm>
        </p:spPr>
        <p:txBody>
          <a:bodyPr>
            <a:noAutofit/>
          </a:bodyPr>
          <a:lstStyle/>
          <a:p>
            <a:pPr algn="ctr"/>
            <a:r>
              <a:rPr lang="en-US" sz="2400" b="1" dirty="0">
                <a:latin typeface="Franklin Gothic Medium" panose="020B0603020102020204" pitchFamily="34" charset="0"/>
              </a:rPr>
              <a:t>State Employment Laws Addressing Areas Historically</a:t>
            </a:r>
            <a:br>
              <a:rPr lang="en-US" sz="2400" b="1" dirty="0">
                <a:latin typeface="Franklin Gothic Medium" panose="020B0603020102020204" pitchFamily="34" charset="0"/>
              </a:rPr>
            </a:br>
            <a:r>
              <a:rPr lang="en-US" sz="2400" b="1" dirty="0">
                <a:latin typeface="Franklin Gothic Medium" panose="020B0603020102020204" pitchFamily="34" charset="0"/>
              </a:rPr>
              <a:t>Covered by Federal Employment Laws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12" name="Picture 11"/>
          <p:cNvPicPr>
            <a:picLocks noChangeAspect="1"/>
          </p:cNvPicPr>
          <p:nvPr/>
        </p:nvPicPr>
        <p:blipFill>
          <a:blip r:embed="rId6"/>
          <a:stretch>
            <a:fillRect/>
          </a:stretch>
        </p:blipFill>
        <p:spPr>
          <a:xfrm>
            <a:off x="5439792" y="1544326"/>
            <a:ext cx="6165468" cy="46880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9798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77914" y="1687335"/>
            <a:ext cx="5992997" cy="4385816"/>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Would greatly expand overtime eligibility and double the minimum salary threshold required to qualify for white collar overtime exemption under FLSA</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Enjoined in Nov. 2016 by Texas District Court, finding that DOL may lack statutory authority to raise threshold as much as it did</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 </a:t>
            </a:r>
            <a:r>
              <a:rPr lang="en-US" sz="2200" i="1" dirty="0">
                <a:latin typeface="Franklin Gothic Medium" panose="020B0603020102020204" pitchFamily="34" charset="0"/>
              </a:rPr>
              <a:t>Nevada v. DOL</a:t>
            </a: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Trump administration could withdraw rule and allow injunction to become permanent; has signaled it may raise exempt salary level to a lower, more modest threshold</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dirty="0">
                <a:latin typeface="Franklin Gothic Medium" panose="020B0603020102020204" pitchFamily="34" charset="0"/>
              </a:rPr>
              <a:t>Obama’s Overtime Rule Enjoined</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743581" y="1458214"/>
            <a:ext cx="4107920" cy="48440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3754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5970290" y="2045183"/>
            <a:ext cx="5597566" cy="3631763"/>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For 2016, number of filings decreased while value of settlements increased (strong incentive for employers to settle)</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Number of filings projected to rise again in 2017, due to a high certification rate relative to other employment law class actions</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Several recent plaintiff-friendly Supreme Court decisions may make it easier for them to advance as well</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dirty="0">
                <a:latin typeface="Franklin Gothic Medium" panose="020B0603020102020204" pitchFamily="34" charset="0"/>
              </a:rPr>
              <a:t>Wage &amp; Hour Class Actions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a:stretch>
            <a:fillRect/>
          </a:stretch>
        </p:blipFill>
        <p:spPr>
          <a:xfrm>
            <a:off x="785267" y="1722549"/>
            <a:ext cx="4860265" cy="42770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1196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368544" y="1962826"/>
            <a:ext cx="5234504" cy="3970318"/>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Supreme Court will hear and consider whether arbitration agreements with class action waivers infringe on substantial federal rights of employees and thus violate NLRA</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Circuit split between Seventh and Ninth Circuits (are unenforceable) and Fifth Circuit (do not violate federal law)</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Newly-confirmed Justice Gorsuch likely will be the deciding vote</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dirty="0">
                <a:latin typeface="Franklin Gothic Medium" panose="020B0603020102020204" pitchFamily="34" charset="0"/>
              </a:rPr>
              <a:t>Class Action Waivers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878286" y="1458214"/>
            <a:ext cx="5896947" cy="50311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9572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6535285" y="1631204"/>
            <a:ext cx="5360773" cy="4647426"/>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Speculation that Trump’s NLRB nominees will try to roll back key Obama-era labor decisions</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Focus primarily on revised joint-employer standard under </a:t>
            </a:r>
            <a:r>
              <a:rPr lang="en-US" sz="2200" i="1" dirty="0">
                <a:latin typeface="Franklin Gothic Medium" panose="020B0603020102020204" pitchFamily="34" charset="0"/>
              </a:rPr>
              <a:t>Browning-Ferris</a:t>
            </a:r>
            <a:r>
              <a:rPr lang="en-US" sz="2200" dirty="0">
                <a:latin typeface="Franklin Gothic Medium" panose="020B0603020102020204" pitchFamily="34" charset="0"/>
              </a:rPr>
              <a:t>, which expanded standard to include “indirect control” and opened up franchisors to potential joint employer liability</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NLRB also facing hostility from congressional Republicans, who are pressuring Board to move in employer-friendly direction</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Joint Employment Test &amp; Future of the NLRB</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47870" y="1408804"/>
            <a:ext cx="5844788" cy="49919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4241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D3D54"/>
                </a:solidFill>
                <a:latin typeface="Trebuchet MS" panose="020B0603020202020204" pitchFamily="34" charset="0"/>
              </a:rPr>
              <a:t>Retaliation: 42,018 (45.9 percent of all charges filed)</a:t>
            </a:r>
          </a:p>
          <a:p>
            <a:pPr algn="ctr"/>
            <a:r>
              <a:rPr lang="en-US" sz="3200" dirty="0">
                <a:solidFill>
                  <a:srgbClr val="0D3D54"/>
                </a:solidFill>
                <a:latin typeface="Trebuchet MS" panose="020B0603020202020204" pitchFamily="34" charset="0"/>
              </a:rPr>
              <a:t>Race: 32,309 (35.3 percent)</a:t>
            </a:r>
          </a:p>
          <a:p>
            <a:pPr algn="ctr"/>
            <a:r>
              <a:rPr lang="en-US" sz="3200" dirty="0">
                <a:solidFill>
                  <a:srgbClr val="0D3D54"/>
                </a:solidFill>
                <a:latin typeface="Trebuchet MS" panose="020B0603020202020204" pitchFamily="34" charset="0"/>
              </a:rPr>
              <a:t>Disability: 28,073 (30.7 percent)</a:t>
            </a:r>
          </a:p>
          <a:p>
            <a:pPr algn="ctr"/>
            <a:r>
              <a:rPr lang="en-US" sz="3200" dirty="0">
                <a:solidFill>
                  <a:srgbClr val="0D3D54"/>
                </a:solidFill>
                <a:latin typeface="Trebuchet MS" panose="020B0603020202020204" pitchFamily="34" charset="0"/>
              </a:rPr>
              <a:t>Sex: 26,934 (29.4 percent)</a:t>
            </a:r>
          </a:p>
          <a:p>
            <a:pPr algn="ctr"/>
            <a:r>
              <a:rPr lang="en-US" sz="3200" dirty="0">
                <a:solidFill>
                  <a:srgbClr val="0D3D54"/>
                </a:solidFill>
                <a:latin typeface="Trebuchet MS" panose="020B0603020202020204" pitchFamily="34" charset="0"/>
              </a:rPr>
              <a:t>Age: 20,857 (22.8 percent)</a:t>
            </a:r>
          </a:p>
          <a:p>
            <a:pPr algn="ctr"/>
            <a:r>
              <a:rPr lang="en-US" sz="3200" dirty="0">
                <a:solidFill>
                  <a:srgbClr val="0D3D54"/>
                </a:solidFill>
                <a:latin typeface="Trebuchet MS" panose="020B0603020202020204" pitchFamily="34" charset="0"/>
              </a:rPr>
              <a:t>National Origin: 9,840 (10.8 percent)</a:t>
            </a:r>
          </a:p>
          <a:p>
            <a:pPr algn="ctr"/>
            <a:r>
              <a:rPr lang="en-US" sz="3200" dirty="0">
                <a:solidFill>
                  <a:srgbClr val="0D3D54"/>
                </a:solidFill>
                <a:latin typeface="Trebuchet MS" panose="020B0603020202020204" pitchFamily="34" charset="0"/>
              </a:rPr>
              <a:t>Religion: 3,825 (4.2 percent)</a:t>
            </a:r>
          </a:p>
          <a:p>
            <a:pPr algn="ctr"/>
            <a:r>
              <a:rPr lang="en-US" sz="3200" dirty="0">
                <a:solidFill>
                  <a:srgbClr val="0D3D54"/>
                </a:solidFill>
                <a:latin typeface="Trebuchet MS" panose="020B0603020202020204" pitchFamily="34" charset="0"/>
              </a:rPr>
              <a:t>Color: 3,102 (3.4 percent)</a:t>
            </a:r>
          </a:p>
          <a:p>
            <a:pPr algn="ctr"/>
            <a:r>
              <a:rPr lang="en-US" sz="3200" dirty="0">
                <a:solidFill>
                  <a:srgbClr val="0D3D54"/>
                </a:solidFill>
                <a:latin typeface="Trebuchet MS" panose="020B0603020202020204" pitchFamily="34" charset="0"/>
              </a:rPr>
              <a:t>Equal Pay Act: 1,075 (1.2 percent)</a:t>
            </a:r>
          </a:p>
          <a:p>
            <a:pPr algn="ctr"/>
            <a:r>
              <a:rPr lang="en-US" sz="3200" dirty="0">
                <a:solidFill>
                  <a:srgbClr val="0D3D54"/>
                </a:solidFill>
                <a:latin typeface="Trebuchet MS" panose="020B0603020202020204" pitchFamily="34" charset="0"/>
              </a:rPr>
              <a:t>Genetic Information Non-Discrimination Act: 238 (.3 percent)</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dirty="0">
                <a:latin typeface="Franklin Gothic Medium" panose="020B0603020102020204" pitchFamily="34" charset="0"/>
              </a:rPr>
              <a:t>Charges Filed With The EEOC</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Tree>
    <p:extLst>
      <p:ext uri="{BB962C8B-B14F-4D97-AF65-F5344CB8AC3E}">
        <p14:creationId xmlns:p14="http://schemas.microsoft.com/office/powerpoint/2010/main" val="274319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512176" y="4690523"/>
            <a:ext cx="11030350" cy="1523494"/>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Seventh Circuit, sitting </a:t>
            </a:r>
            <a:r>
              <a:rPr lang="en-US" sz="2200" dirty="0" err="1">
                <a:latin typeface="Franklin Gothic Medium" panose="020B0603020102020204" pitchFamily="34" charset="0"/>
              </a:rPr>
              <a:t>en</a:t>
            </a:r>
            <a:r>
              <a:rPr lang="en-US" sz="2200" dirty="0">
                <a:latin typeface="Franklin Gothic Medium" panose="020B0603020102020204" pitchFamily="34" charset="0"/>
              </a:rPr>
              <a:t> banc, found that Title VII prohibits sexual orientation discrimination (</a:t>
            </a:r>
            <a:r>
              <a:rPr lang="en-US" sz="2200" i="1" dirty="0" err="1">
                <a:latin typeface="Franklin Gothic Medium" panose="020B0603020102020204" pitchFamily="34" charset="0"/>
              </a:rPr>
              <a:t>Hively</a:t>
            </a:r>
            <a:r>
              <a:rPr lang="en-US" sz="2200" i="1" dirty="0">
                <a:latin typeface="Franklin Gothic Medium" panose="020B0603020102020204" pitchFamily="34" charset="0"/>
              </a:rPr>
              <a:t> v. Ivy Tech</a:t>
            </a:r>
            <a:r>
              <a:rPr lang="en-US" sz="2200" dirty="0">
                <a:latin typeface="Franklin Gothic Medium" panose="020B0603020102020204" pitchFamily="34" charset="0"/>
              </a:rPr>
              <a:t>)</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Circuit split with Eleventh Circuit (</a:t>
            </a:r>
            <a:r>
              <a:rPr lang="en-US" sz="2200" i="1" dirty="0">
                <a:latin typeface="Franklin Gothic Medium" panose="020B0603020102020204" pitchFamily="34" charset="0"/>
              </a:rPr>
              <a:t>Evans v. Georgia Regional Hospital</a:t>
            </a:r>
            <a:r>
              <a:rPr lang="en-US" sz="2200" dirty="0">
                <a:latin typeface="Franklin Gothic Medium" panose="020B0603020102020204" pitchFamily="34" charset="0"/>
              </a:rPr>
              <a:t>), making the issue ripe for Supreme Court review</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fr-FR" sz="2800" dirty="0">
                <a:latin typeface="Franklin Gothic Medium" panose="020B0603020102020204" pitchFamily="34" charset="0"/>
              </a:rPr>
              <a:t>Title VII </a:t>
            </a:r>
            <a:r>
              <a:rPr lang="fr-FR" sz="2800" dirty="0" err="1">
                <a:latin typeface="Franklin Gothic Medium" panose="020B0603020102020204" pitchFamily="34" charset="0"/>
              </a:rPr>
              <a:t>Sexual</a:t>
            </a:r>
            <a:r>
              <a:rPr lang="fr-FR" sz="2800" dirty="0">
                <a:latin typeface="Franklin Gothic Medium" panose="020B0603020102020204" pitchFamily="34" charset="0"/>
              </a:rPr>
              <a:t> Discrimination </a:t>
            </a:r>
            <a:r>
              <a:rPr lang="fr-FR" sz="2800" dirty="0" err="1">
                <a:latin typeface="Franklin Gothic Medium" panose="020B0603020102020204" pitchFamily="34" charset="0"/>
              </a:rPr>
              <a:t>Litigation</a:t>
            </a:r>
            <a:endParaRPr lang="en-US" sz="2800" dirty="0">
              <a:latin typeface="Franklin Gothic Medium" panose="020B0603020102020204" pitchFamily="34" charset="0"/>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82967" y="1919788"/>
            <a:ext cx="2319330" cy="231933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1135" y="2769657"/>
            <a:ext cx="3379329" cy="974429"/>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010404" y="2415316"/>
            <a:ext cx="3532122" cy="1431020"/>
          </a:xfrm>
          <a:prstGeom prst="rect">
            <a:avLst/>
          </a:prstGeom>
        </p:spPr>
      </p:pic>
    </p:spTree>
    <p:extLst>
      <p:ext uri="{BB962C8B-B14F-4D97-AF65-F5344CB8AC3E}">
        <p14:creationId xmlns:p14="http://schemas.microsoft.com/office/powerpoint/2010/main" val="295302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442014"/>
            <a:ext cx="12192000" cy="415986"/>
          </a:xfrm>
          <a:prstGeom prst="rect">
            <a:avLst/>
          </a:prstGeom>
          <a:solidFill>
            <a:srgbClr val="011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0" y="2459269"/>
            <a:ext cx="5334000" cy="1498709"/>
          </a:xfrm>
          <a:prstGeom prst="rect">
            <a:avLst/>
          </a:prstGeom>
          <a:solidFill>
            <a:srgbClr val="011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TextBox 3"/>
          <p:cNvSpPr txBox="1"/>
          <p:nvPr/>
        </p:nvSpPr>
        <p:spPr>
          <a:xfrm>
            <a:off x="6220" y="6442014"/>
            <a:ext cx="12104852" cy="369332"/>
          </a:xfrm>
          <a:prstGeom prst="rect">
            <a:avLst/>
          </a:prstGeom>
          <a:noFill/>
        </p:spPr>
        <p:txBody>
          <a:bodyPr wrap="none" rtlCol="0">
            <a:spAutoFit/>
          </a:bodyPr>
          <a:lstStyle/>
          <a:p>
            <a:r>
              <a:rPr lang="en-US" dirty="0">
                <a:solidFill>
                  <a:schemeClr val="bg1"/>
                </a:solidFill>
                <a:latin typeface="Franklin Gothic Medium" panose="020B0603020102020204" pitchFamily="34" charset="0"/>
              </a:rPr>
              <a:t>Barbara L. Johnson, Esq.                                                                                                                                               May 12, 2017</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906921"/>
            <a:ext cx="2286000" cy="440231"/>
          </a:xfrm>
          <a:prstGeom prst="rect">
            <a:avLst/>
          </a:prstGeom>
        </p:spPr>
      </p:pic>
      <p:pic>
        <p:nvPicPr>
          <p:cNvPr id="12" name="Picture 11"/>
          <p:cNvPicPr>
            <a:picLocks noChangeAspect="1"/>
          </p:cNvPicPr>
          <p:nvPr/>
        </p:nvPicPr>
        <p:blipFill>
          <a:blip r:embed="rId3"/>
          <a:stretch>
            <a:fillRect/>
          </a:stretch>
        </p:blipFill>
        <p:spPr>
          <a:xfrm>
            <a:off x="5638800" y="-29295"/>
            <a:ext cx="5630036" cy="6336266"/>
          </a:xfrm>
          <a:prstGeom prst="rect">
            <a:avLst/>
          </a:prstGeom>
        </p:spPr>
      </p:pic>
      <p:sp>
        <p:nvSpPr>
          <p:cNvPr id="10" name="Rectangle 9"/>
          <p:cNvSpPr/>
          <p:nvPr/>
        </p:nvSpPr>
        <p:spPr>
          <a:xfrm>
            <a:off x="228600" y="2400174"/>
            <a:ext cx="5181600" cy="1477328"/>
          </a:xfrm>
          <a:prstGeom prst="rect">
            <a:avLst/>
          </a:prstGeom>
        </p:spPr>
        <p:txBody>
          <a:bodyPr wrap="square">
            <a:spAutoFit/>
          </a:bodyPr>
          <a:lstStyle/>
          <a:p>
            <a:r>
              <a:rPr lang="en-US" sz="3600" b="1" dirty="0">
                <a:solidFill>
                  <a:schemeClr val="bg1"/>
                </a:solidFill>
                <a:cs typeface="Times New Roman" panose="02020603050405020304" pitchFamily="18" charset="0"/>
              </a:rPr>
              <a:t>Criminal Background </a:t>
            </a:r>
            <a:br>
              <a:rPr lang="en-US" sz="3600" b="1" dirty="0">
                <a:solidFill>
                  <a:schemeClr val="bg1"/>
                </a:solidFill>
                <a:cs typeface="Times New Roman" panose="02020603050405020304" pitchFamily="18" charset="0"/>
              </a:rPr>
            </a:br>
            <a:r>
              <a:rPr lang="en-US" sz="3600" b="1" dirty="0">
                <a:solidFill>
                  <a:schemeClr val="bg1"/>
                </a:solidFill>
                <a:cs typeface="Times New Roman" panose="02020603050405020304" pitchFamily="18" charset="0"/>
              </a:rPr>
              <a:t>And Credit Checks </a:t>
            </a:r>
            <a:br>
              <a:rPr lang="en-US" b="1" dirty="0">
                <a:solidFill>
                  <a:schemeClr val="bg1"/>
                </a:solidFill>
                <a:cs typeface="Times New Roman" panose="02020603050405020304" pitchFamily="18" charset="0"/>
              </a:rPr>
            </a:br>
            <a:endParaRPr lang="en-US" dirty="0">
              <a:solidFill>
                <a:schemeClr val="bg1"/>
              </a:solidFill>
            </a:endParaRPr>
          </a:p>
        </p:txBody>
      </p:sp>
    </p:spTree>
    <p:extLst>
      <p:ext uri="{BB962C8B-B14F-4D97-AF65-F5344CB8AC3E}">
        <p14:creationId xmlns:p14="http://schemas.microsoft.com/office/powerpoint/2010/main" val="3657646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6438122" y="2140942"/>
            <a:ext cx="5121455" cy="3293209"/>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Some states have shown interest in restricting employers from looking into an individual’s credit, criminal, or salary history during pre-employment / job application process</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MA has adopted salary history restriction; being considered in NY</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Coincides with rise of class actions filed under FCRA</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State Limitations on the Hiring Process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81615" y="1790337"/>
            <a:ext cx="5773844" cy="42444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5856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6477000" y="2133600"/>
            <a:ext cx="5052024" cy="2954655"/>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States and localities have been active in this area</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This area has come under scrutiny in recent years because criminal background checks often have a disparate impact on African-Americans and Hispanics</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Why Is “Ban the Box” a State/Local Initiative?</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3" name="Picture 2"/>
          <p:cNvPicPr>
            <a:picLocks noChangeAspect="1"/>
          </p:cNvPicPr>
          <p:nvPr/>
        </p:nvPicPr>
        <p:blipFill rotWithShape="1">
          <a:blip r:embed="rId6"/>
          <a:srcRect b="26164"/>
          <a:stretch/>
        </p:blipFill>
        <p:spPr>
          <a:xfrm>
            <a:off x="439383" y="1518317"/>
            <a:ext cx="5435334" cy="49559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8136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Background</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Picture 8"/>
          <p:cNvPicPr>
            <a:picLocks noChangeAspect="1"/>
          </p:cNvPicPr>
          <p:nvPr/>
        </p:nvPicPr>
        <p:blipFill>
          <a:blip r:embed="rId6"/>
          <a:stretch>
            <a:fillRect/>
          </a:stretch>
        </p:blipFill>
        <p:spPr>
          <a:xfrm>
            <a:off x="509172" y="1432117"/>
            <a:ext cx="2746084" cy="4942952"/>
          </a:xfrm>
          <a:prstGeom prst="rect">
            <a:avLst/>
          </a:prstGeom>
        </p:spPr>
      </p:pic>
      <p:sp>
        <p:nvSpPr>
          <p:cNvPr id="11" name="Right Arrow 4"/>
          <p:cNvSpPr/>
          <p:nvPr/>
        </p:nvSpPr>
        <p:spPr>
          <a:xfrm flipH="1">
            <a:off x="2739841" y="4834515"/>
            <a:ext cx="2322909" cy="169786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p:cNvSpPr txBox="1">
            <a:spLocks/>
          </p:cNvSpPr>
          <p:nvPr/>
        </p:nvSpPr>
        <p:spPr>
          <a:xfrm>
            <a:off x="2936669" y="5210406"/>
            <a:ext cx="2015737" cy="6671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00" dirty="0">
                <a:latin typeface="Franklin Gothic Medium" panose="020B0603020102020204" pitchFamily="34" charset="0"/>
                <a:cs typeface="Times New Roman" panose="02020603050405020304" pitchFamily="18" charset="0"/>
              </a:rPr>
              <a:t>Criminal history</a:t>
            </a:r>
          </a:p>
          <a:p>
            <a:pPr marL="0" indent="0" algn="ctr">
              <a:buNone/>
            </a:pPr>
            <a:r>
              <a:rPr lang="en-US" sz="1600" dirty="0">
                <a:latin typeface="Franklin Gothic Medium" panose="020B0603020102020204" pitchFamily="34" charset="0"/>
                <a:cs typeface="Times New Roman" panose="02020603050405020304" pitchFamily="18" charset="0"/>
              </a:rPr>
              <a:t>background check</a:t>
            </a:r>
          </a:p>
          <a:p>
            <a:pPr marL="0" indent="0" algn="ctr">
              <a:buNone/>
            </a:pPr>
            <a:r>
              <a:rPr lang="en-US" sz="1600" dirty="0">
                <a:latin typeface="Franklin Gothic Medium" panose="020B0603020102020204" pitchFamily="34" charset="0"/>
                <a:cs typeface="Times New Roman" panose="02020603050405020304" pitchFamily="18" charset="0"/>
              </a:rPr>
              <a:t> or inquiry</a:t>
            </a:r>
          </a:p>
        </p:txBody>
      </p:sp>
      <p:sp>
        <p:nvSpPr>
          <p:cNvPr id="14" name="Down Arrow 6"/>
          <p:cNvSpPr/>
          <p:nvPr/>
        </p:nvSpPr>
        <p:spPr>
          <a:xfrm>
            <a:off x="2861455" y="3803367"/>
            <a:ext cx="372686" cy="71216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Down Arrow 9"/>
          <p:cNvSpPr/>
          <p:nvPr/>
        </p:nvSpPr>
        <p:spPr>
          <a:xfrm>
            <a:off x="3696505" y="3803368"/>
            <a:ext cx="372686" cy="71216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6" name="Down Arrow 10"/>
          <p:cNvSpPr/>
          <p:nvPr/>
        </p:nvSpPr>
        <p:spPr>
          <a:xfrm>
            <a:off x="4510440" y="3816018"/>
            <a:ext cx="372686" cy="71216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7" name="Content Placeholder 2"/>
          <p:cNvSpPr>
            <a:spLocks noGrp="1"/>
          </p:cNvSpPr>
          <p:nvPr>
            <p:ph idx="1"/>
          </p:nvPr>
        </p:nvSpPr>
        <p:spPr>
          <a:xfrm>
            <a:off x="5259578" y="1432117"/>
            <a:ext cx="6689394" cy="4724088"/>
          </a:xfrm>
        </p:spPr>
        <p:txBody>
          <a:bodyPr>
            <a:noAutofit/>
          </a:bodyPr>
          <a:lstStyle/>
          <a:p>
            <a:pPr>
              <a:buFont typeface="Wingdings" panose="05000000000000000000" pitchFamily="2" charset="2"/>
              <a:buChar char="v"/>
            </a:pPr>
            <a:r>
              <a:rPr lang="en-US" sz="2200" dirty="0">
                <a:latin typeface="Franklin Gothic Medium" panose="020B0603020102020204" pitchFamily="34" charset="0"/>
                <a:cs typeface="Times New Roman" panose="02020603050405020304" pitchFamily="18" charset="0"/>
              </a:rPr>
              <a:t>Box laws do not:</a:t>
            </a:r>
          </a:p>
          <a:p>
            <a:pPr lvl="1">
              <a:buFont typeface="Wingdings" panose="05000000000000000000" pitchFamily="2" charset="2"/>
              <a:buChar char="Ø"/>
            </a:pPr>
            <a:r>
              <a:rPr lang="en-US" sz="2200" dirty="0">
                <a:latin typeface="Franklin Gothic Medium" panose="020B0603020102020204" pitchFamily="34" charset="0"/>
                <a:cs typeface="Times New Roman" panose="02020603050405020304" pitchFamily="18" charset="0"/>
              </a:rPr>
              <a:t>Preclude employers from ever inquiring about an applicant’s criminal history</a:t>
            </a:r>
          </a:p>
          <a:p>
            <a:pPr lvl="2">
              <a:buFont typeface="Wingdings" panose="05000000000000000000" pitchFamily="2" charset="2"/>
              <a:buChar char="Ø"/>
            </a:pPr>
            <a:r>
              <a:rPr lang="en-US" sz="2200" dirty="0">
                <a:latin typeface="Franklin Gothic Medium" panose="020B0603020102020204" pitchFamily="34" charset="0"/>
                <a:cs typeface="Times New Roman" panose="02020603050405020304" pitchFamily="18" charset="0"/>
              </a:rPr>
              <a:t>Postpones the inquiry until later in the hiring process.  The rationale for doing this is to promote hiring based on qualifications, not criminal histories</a:t>
            </a:r>
          </a:p>
          <a:p>
            <a:pPr lvl="1">
              <a:buFont typeface="Wingdings" panose="05000000000000000000" pitchFamily="2" charset="2"/>
              <a:buChar char="Ø"/>
            </a:pPr>
            <a:r>
              <a:rPr lang="en-US" sz="2200" dirty="0">
                <a:latin typeface="Franklin Gothic Medium" panose="020B0603020102020204" pitchFamily="34" charset="0"/>
                <a:cs typeface="Times New Roman" panose="02020603050405020304" pitchFamily="18" charset="0"/>
              </a:rPr>
              <a:t>Require employers to hire people with criminal records</a:t>
            </a:r>
          </a:p>
          <a:p>
            <a:pPr>
              <a:buFont typeface="Wingdings" panose="05000000000000000000" pitchFamily="2" charset="2"/>
              <a:buChar char="v"/>
            </a:pPr>
            <a:r>
              <a:rPr lang="en-US" sz="2200" dirty="0">
                <a:latin typeface="Franklin Gothic Medium" panose="020B0603020102020204" pitchFamily="34" charset="0"/>
                <a:cs typeface="Times New Roman" panose="02020603050405020304" pitchFamily="18" charset="0"/>
              </a:rPr>
              <a:t>Dramatic increase in number of jurisdictions adopting these laws and more states and municipalities will likely pass "Ban the Box" laws.</a:t>
            </a:r>
          </a:p>
          <a:p>
            <a:pPr>
              <a:buFont typeface="Wingdings" panose="05000000000000000000" pitchFamily="2" charset="2"/>
              <a:buChar char="v"/>
            </a:pPr>
            <a:r>
              <a:rPr lang="en-US" sz="2200" dirty="0">
                <a:latin typeface="Franklin Gothic Medium" panose="020B0603020102020204" pitchFamily="34" charset="0"/>
                <a:cs typeface="Times New Roman" panose="02020603050405020304" pitchFamily="18" charset="0"/>
              </a:rPr>
              <a:t>Employers need to be ready to review and potentially revise their application process </a:t>
            </a:r>
            <a:endParaRPr lang="en-US" sz="2200" b="1" dirty="0">
              <a:latin typeface="Franklin Gothic Medium" panose="020B0603020102020204" pitchFamily="34" charset="0"/>
              <a:cs typeface="Times New Roman" panose="02020603050405020304" pitchFamily="18" charset="0"/>
            </a:endParaRPr>
          </a:p>
          <a:p>
            <a:pPr>
              <a:buFont typeface="Wingdings" panose="05000000000000000000" pitchFamily="2" charset="2"/>
              <a:buChar char="v"/>
            </a:pPr>
            <a:endParaRPr lang="en-US" sz="2200" dirty="0">
              <a:latin typeface="Franklin Gothic Medium" panose="020B0603020102020204" pitchFamily="34" charset="0"/>
              <a:cs typeface="Times New Roman" panose="02020603050405020304" pitchFamily="18" charset="0"/>
            </a:endParaRPr>
          </a:p>
        </p:txBody>
      </p:sp>
    </p:spTree>
    <p:extLst>
      <p:ext uri="{BB962C8B-B14F-4D97-AF65-F5344CB8AC3E}">
        <p14:creationId xmlns:p14="http://schemas.microsoft.com/office/powerpoint/2010/main" val="842300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Statistics From NELP</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Content Placeholder 3"/>
          <p:cNvPicPr>
            <a:picLocks noGrp="1" noChangeAspect="1"/>
          </p:cNvPicPr>
          <p:nvPr>
            <p:ph idx="1"/>
          </p:nvPr>
        </p:nvPicPr>
        <p:blipFill>
          <a:blip r:embed="rId6"/>
          <a:stretch>
            <a:fillRect/>
          </a:stretch>
        </p:blipFill>
        <p:spPr>
          <a:xfrm>
            <a:off x="1447800" y="1447800"/>
            <a:ext cx="9448800" cy="4938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1414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Where Are "Ban the Box" Laws Currently In Effect?</a:t>
            </a:r>
            <a:br>
              <a:rPr lang="en-US" sz="2800" b="1" dirty="0">
                <a:solidFill>
                  <a:schemeClr val="tx1"/>
                </a:solidFill>
                <a:cs typeface="Times New Roman" panose="02020603050405020304" pitchFamily="18" charset="0"/>
              </a:rPr>
            </a:b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4" name="Content Placeholder 3"/>
          <p:cNvSpPr>
            <a:spLocks noGrp="1"/>
          </p:cNvSpPr>
          <p:nvPr>
            <p:ph idx="1"/>
          </p:nvPr>
        </p:nvSpPr>
        <p:spPr/>
        <p:txBody>
          <a:bodyPr/>
          <a:lstStyle/>
          <a:p>
            <a:endParaRPr lang="en-US"/>
          </a:p>
        </p:txBody>
      </p:sp>
      <p:pic>
        <p:nvPicPr>
          <p:cNvPr id="11" name="Picture 10"/>
          <p:cNvPicPr>
            <a:picLocks noChangeAspect="1"/>
          </p:cNvPicPr>
          <p:nvPr/>
        </p:nvPicPr>
        <p:blipFill rotWithShape="1">
          <a:blip r:embed="rId6"/>
          <a:srcRect l="6977" t="15504" r="1162" b="8011"/>
          <a:stretch/>
        </p:blipFill>
        <p:spPr>
          <a:xfrm>
            <a:off x="609600" y="1314559"/>
            <a:ext cx="10949975" cy="5128468"/>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724065" y="5399239"/>
            <a:ext cx="7991476" cy="913937"/>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Franklin Gothic Medium" panose="020B0603020102020204" pitchFamily="34" charset="0"/>
                <a:cs typeface="Times New Roman" panose="02020603050405020304" pitchFamily="18" charset="0"/>
              </a:rPr>
              <a:t>California, Colorado, Connecticut, Delaware, District of Columbia, Georgia, Hawaii, Illinois, Maryland, Massachusetts, Minnesota, Nebraska, New Jersey, New Mexico, New York, Oregon, Rhode Island, Vermont, and Virginia. </a:t>
            </a:r>
            <a:endParaRPr lang="en-US" dirty="0">
              <a:solidFill>
                <a:schemeClr val="tx1"/>
              </a:solidFill>
              <a:latin typeface="Franklin Gothic Medium" panose="020B0603020102020204" pitchFamily="34" charset="0"/>
            </a:endParaRPr>
          </a:p>
        </p:txBody>
      </p:sp>
    </p:spTree>
    <p:extLst>
      <p:ext uri="{BB962C8B-B14F-4D97-AF65-F5344CB8AC3E}">
        <p14:creationId xmlns:p14="http://schemas.microsoft.com/office/powerpoint/2010/main" val="1958131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Where Are "Ban the Box" Laws Currently In Effect?</a:t>
            </a:r>
            <a:br>
              <a:rPr lang="en-US" sz="2800" b="1" dirty="0">
                <a:solidFill>
                  <a:schemeClr val="tx1"/>
                </a:solidFill>
                <a:cs typeface="Times New Roman" panose="02020603050405020304" pitchFamily="18" charset="0"/>
              </a:rPr>
            </a:b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4" name="Content Placeholder 3"/>
          <p:cNvSpPr>
            <a:spLocks noGrp="1"/>
          </p:cNvSpPr>
          <p:nvPr>
            <p:ph idx="1"/>
          </p:nvPr>
        </p:nvSpPr>
        <p:spPr/>
        <p:txBody>
          <a:bodyPr/>
          <a:lstStyle/>
          <a:p>
            <a:endParaRPr lang="en-US"/>
          </a:p>
        </p:txBody>
      </p:sp>
      <p:pic>
        <p:nvPicPr>
          <p:cNvPr id="14" name="Picture 13"/>
          <p:cNvPicPr>
            <a:picLocks noChangeAspect="1"/>
          </p:cNvPicPr>
          <p:nvPr/>
        </p:nvPicPr>
        <p:blipFill rotWithShape="1">
          <a:blip r:embed="rId6"/>
          <a:srcRect l="6977" t="15504" r="1162" b="8011"/>
          <a:stretch/>
        </p:blipFill>
        <p:spPr>
          <a:xfrm>
            <a:off x="593849" y="1366752"/>
            <a:ext cx="11003765" cy="5153662"/>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762000" y="5497121"/>
            <a:ext cx="8229600" cy="894448"/>
          </a:xfrm>
          <a:prstGeom prst="rect">
            <a:avLst/>
          </a:prstGeom>
          <a:solidFill>
            <a:schemeClr val="bg1">
              <a:alpha val="69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en-US" dirty="0">
                <a:solidFill>
                  <a:prstClr val="black"/>
                </a:solidFill>
                <a:latin typeface="Franklin Gothic Medium" panose="020B0603020102020204" pitchFamily="34" charset="0"/>
                <a:cs typeface="Times New Roman" panose="02020603050405020304" pitchFamily="18" charset="0"/>
              </a:rPr>
              <a:t>The District of Columbia, Hawaii, Illinois, Massachusetts, Minnesota, New Jersey, and Rhode Island have "Ban the Box" laws that apply to private employers. </a:t>
            </a:r>
          </a:p>
        </p:txBody>
      </p:sp>
    </p:spTree>
    <p:extLst>
      <p:ext uri="{BB962C8B-B14F-4D97-AF65-F5344CB8AC3E}">
        <p14:creationId xmlns:p14="http://schemas.microsoft.com/office/powerpoint/2010/main" val="425510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524000" y="312245"/>
            <a:ext cx="12118108" cy="552543"/>
          </a:xfrm>
        </p:spPr>
        <p:txBody>
          <a:bodyPr>
            <a:noAutofit/>
          </a:bodyPr>
          <a:lstStyle/>
          <a:p>
            <a:pPr algn="ctr"/>
            <a:r>
              <a:rPr lang="en-US" sz="2800" b="1" dirty="0">
                <a:solidFill>
                  <a:schemeClr val="tx1"/>
                </a:solidFill>
                <a:cs typeface="Times New Roman" panose="02020603050405020304" pitchFamily="18" charset="0"/>
              </a:rPr>
              <a:t>Where Are "Ban the Box" Laws Currently In Effect?</a:t>
            </a:r>
            <a:br>
              <a:rPr lang="en-US" sz="2800" b="1" dirty="0">
                <a:solidFill>
                  <a:schemeClr val="tx1"/>
                </a:solidFill>
                <a:cs typeface="Times New Roman" panose="02020603050405020304" pitchFamily="18" charset="0"/>
              </a:rPr>
            </a:b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11" name="Picture 10"/>
          <p:cNvPicPr>
            <a:picLocks noChangeAspect="1"/>
          </p:cNvPicPr>
          <p:nvPr/>
        </p:nvPicPr>
        <p:blipFill rotWithShape="1">
          <a:blip r:embed="rId6"/>
          <a:srcRect l="6977" t="15504" r="1162" b="8011"/>
          <a:stretch/>
        </p:blipFill>
        <p:spPr>
          <a:xfrm>
            <a:off x="587736" y="1368290"/>
            <a:ext cx="11015992" cy="5159389"/>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685800" y="4800601"/>
            <a:ext cx="8342555" cy="1524000"/>
          </a:xfrm>
          <a:prstGeom prst="rect">
            <a:avLst/>
          </a:prstGeom>
          <a:solidFill>
            <a:schemeClr val="bg1">
              <a:alpha val="69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en-US" sz="1600" dirty="0">
                <a:solidFill>
                  <a:prstClr val="black"/>
                </a:solidFill>
                <a:latin typeface="Franklin Gothic Medium" panose="020B0603020102020204" pitchFamily="34" charset="0"/>
                <a:cs typeface="Times New Roman" panose="02020603050405020304" pitchFamily="18" charset="0"/>
              </a:rPr>
              <a:t>Cities and counties have been especially prolific in passing "Ban the Box" laws.  More than 100 localities across the United States have some form of "Ban the Box" law. </a:t>
            </a:r>
          </a:p>
          <a:p>
            <a:pPr lvl="0" algn="ctr">
              <a:spcBef>
                <a:spcPct val="20000"/>
              </a:spcBef>
            </a:pPr>
            <a:r>
              <a:rPr lang="en-US" sz="1600" dirty="0">
                <a:solidFill>
                  <a:prstClr val="black"/>
                </a:solidFill>
                <a:latin typeface="Franklin Gothic Medium" panose="020B0603020102020204" pitchFamily="34" charset="0"/>
                <a:cs typeface="Times New Roman" panose="02020603050405020304" pitchFamily="18" charset="0"/>
              </a:rPr>
              <a:t>Of these, more than ten cities and counties (New York City, Baltimore, Buffalo, Chicago, Columbia (MO), Montgomery County (MD), Newark, Philadelphia, Prince George’s County (MD), Rochester, and San Francisco) have "Ban the Box" laws that apply to private employers.  </a:t>
            </a:r>
          </a:p>
        </p:txBody>
      </p:sp>
    </p:spTree>
    <p:extLst>
      <p:ext uri="{BB962C8B-B14F-4D97-AF65-F5344CB8AC3E}">
        <p14:creationId xmlns:p14="http://schemas.microsoft.com/office/powerpoint/2010/main" val="3816300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219200" y="235658"/>
            <a:ext cx="12118108" cy="552543"/>
          </a:xfrm>
        </p:spPr>
        <p:txBody>
          <a:bodyPr>
            <a:noAutofit/>
          </a:bodyPr>
          <a:lstStyle/>
          <a:p>
            <a:pPr algn="ctr"/>
            <a:r>
              <a:rPr lang="en-US" sz="2000" b="1" dirty="0">
                <a:solidFill>
                  <a:schemeClr val="tx1"/>
                </a:solidFill>
                <a:cs typeface="Times New Roman" panose="02020603050405020304" pitchFamily="18" charset="0"/>
              </a:rPr>
              <a:t>Executive Order Extends "Ban the Box" Protection</a:t>
            </a:r>
            <a:br>
              <a:rPr lang="en-US" sz="2000" b="1" dirty="0">
                <a:solidFill>
                  <a:schemeClr val="tx1"/>
                </a:solidFill>
                <a:cs typeface="Times New Roman" panose="02020603050405020304" pitchFamily="18" charset="0"/>
              </a:rPr>
            </a:br>
            <a:r>
              <a:rPr lang="en-US" sz="2000" b="1" dirty="0">
                <a:solidFill>
                  <a:schemeClr val="tx1"/>
                </a:solidFill>
                <a:cs typeface="Times New Roman" panose="02020603050405020304" pitchFamily="18" charset="0"/>
              </a:rPr>
              <a:t>to Applicants for Federal Employment</a:t>
            </a:r>
            <a:br>
              <a:rPr lang="en-US" sz="2000" b="1" dirty="0">
                <a:solidFill>
                  <a:schemeClr val="tx1"/>
                </a:solidFill>
                <a:cs typeface="Times New Roman" panose="02020603050405020304" pitchFamily="18" charset="0"/>
              </a:rPr>
            </a:br>
            <a:endParaRPr lang="en-US" sz="20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8" name="Content Placeholder 2"/>
          <p:cNvSpPr>
            <a:spLocks noGrp="1"/>
          </p:cNvSpPr>
          <p:nvPr>
            <p:ph idx="1"/>
          </p:nvPr>
        </p:nvSpPr>
        <p:spPr>
          <a:xfrm>
            <a:off x="5067300" y="1595804"/>
            <a:ext cx="6728423" cy="5562600"/>
          </a:xfrm>
        </p:spPr>
        <p:txBody>
          <a:bodyPr>
            <a:noAutofit/>
          </a:bodyPr>
          <a:lstStyle/>
          <a:p>
            <a:pPr>
              <a:buFont typeface="Wingdings" panose="05000000000000000000" pitchFamily="2" charset="2"/>
              <a:buChar char="v"/>
            </a:pPr>
            <a:r>
              <a:rPr lang="en-US" sz="2000" dirty="0">
                <a:latin typeface="Franklin Gothic Medium" panose="020B0603020102020204" pitchFamily="34" charset="0"/>
                <a:cs typeface="Times New Roman" panose="02020603050405020304" pitchFamily="18" charset="0"/>
              </a:rPr>
              <a:t>In November 2015, President Obama instructed the Office of Personnel Management  (OPM) to remove inquiries about criminal records from federal employment applications.</a:t>
            </a:r>
          </a:p>
          <a:p>
            <a:pPr>
              <a:buFont typeface="Wingdings" panose="05000000000000000000" pitchFamily="2" charset="2"/>
              <a:buChar char="v"/>
            </a:pPr>
            <a:r>
              <a:rPr lang="en-US" sz="2000" dirty="0">
                <a:latin typeface="Franklin Gothic Medium" panose="020B0603020102020204" pitchFamily="34" charset="0"/>
                <a:cs typeface="Times New Roman" panose="02020603050405020304" pitchFamily="18" charset="0"/>
              </a:rPr>
              <a:t>This initiative is part of continued efforts toward criminal justice reform. </a:t>
            </a:r>
          </a:p>
          <a:p>
            <a:pPr>
              <a:buFont typeface="Wingdings" panose="05000000000000000000" pitchFamily="2" charset="2"/>
              <a:buChar char="v"/>
            </a:pPr>
            <a:r>
              <a:rPr lang="en-US" sz="2000" dirty="0">
                <a:latin typeface="Franklin Gothic Medium" panose="020B0603020102020204" pitchFamily="34" charset="0"/>
                <a:cs typeface="Times New Roman" panose="02020603050405020304" pitchFamily="18" charset="0"/>
              </a:rPr>
              <a:t>The President also announced grants to help communities provide resources to the ex-incarcerated, including:</a:t>
            </a:r>
          </a:p>
          <a:p>
            <a:pPr lvl="2">
              <a:buFont typeface="Wingdings" panose="05000000000000000000" pitchFamily="2" charset="2"/>
              <a:buChar char="Ø"/>
            </a:pPr>
            <a:r>
              <a:rPr lang="en-US" sz="2000" dirty="0">
                <a:latin typeface="Franklin Gothic Medium" panose="020B0603020102020204" pitchFamily="34" charset="0"/>
                <a:cs typeface="Times New Roman" panose="02020603050405020304" pitchFamily="18" charset="0"/>
              </a:rPr>
              <a:t>Job training</a:t>
            </a:r>
          </a:p>
          <a:p>
            <a:pPr lvl="2">
              <a:buFont typeface="Wingdings" panose="05000000000000000000" pitchFamily="2" charset="2"/>
              <a:buChar char="Ø"/>
            </a:pPr>
            <a:r>
              <a:rPr lang="en-US" sz="2000" dirty="0">
                <a:latin typeface="Franklin Gothic Medium" panose="020B0603020102020204" pitchFamily="34" charset="0"/>
                <a:cs typeface="Times New Roman" panose="02020603050405020304" pitchFamily="18" charset="0"/>
              </a:rPr>
              <a:t>Child care resources. </a:t>
            </a:r>
          </a:p>
          <a:p>
            <a:pPr>
              <a:buFont typeface="Wingdings" panose="05000000000000000000" pitchFamily="2" charset="2"/>
              <a:buChar char="v"/>
            </a:pPr>
            <a:r>
              <a:rPr lang="en-US" sz="2000" dirty="0">
                <a:latin typeface="Franklin Gothic Medium" panose="020B0603020102020204" pitchFamily="34" charset="0"/>
                <a:cs typeface="Times New Roman" panose="02020603050405020304" pitchFamily="18" charset="0"/>
              </a:rPr>
              <a:t>In addition the President asked congress to pass reforms that would not only "ban the box," but also eliminate mandatory minimum sentences for nonviolent offenders. </a:t>
            </a:r>
          </a:p>
          <a:p>
            <a:pPr>
              <a:buFont typeface="Wingdings" panose="05000000000000000000" pitchFamily="2" charset="2"/>
              <a:buChar char="v"/>
            </a:pPr>
            <a:endParaRPr lang="en-US" sz="2000" dirty="0">
              <a:latin typeface="Franklin Gothic Medium" panose="020B0603020102020204" pitchFamily="34" charset="0"/>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 y="1689500"/>
            <a:ext cx="4267200" cy="4267200"/>
          </a:xfrm>
          <a:prstGeom prst="rect">
            <a:avLst/>
          </a:prstGeom>
        </p:spPr>
      </p:pic>
    </p:spTree>
    <p:extLst>
      <p:ext uri="{BB962C8B-B14F-4D97-AF65-F5344CB8AC3E}">
        <p14:creationId xmlns:p14="http://schemas.microsoft.com/office/powerpoint/2010/main" val="962880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295400" y="310610"/>
            <a:ext cx="12118108" cy="552543"/>
          </a:xfrm>
        </p:spPr>
        <p:txBody>
          <a:bodyPr>
            <a:noAutofit/>
          </a:bodyPr>
          <a:lstStyle/>
          <a:p>
            <a:pPr algn="ctr"/>
            <a:r>
              <a:rPr lang="en-US" sz="2000" b="1" dirty="0">
                <a:solidFill>
                  <a:schemeClr val="tx1"/>
                </a:solidFill>
                <a:cs typeface="Times New Roman" panose="02020603050405020304" pitchFamily="18" charset="0"/>
              </a:rPr>
              <a:t>Employee Screen IQ: Applicants Get a Chance to Explain</a:t>
            </a:r>
            <a:br>
              <a:rPr lang="en-US" sz="2000" b="1" dirty="0">
                <a:solidFill>
                  <a:schemeClr val="tx1"/>
                </a:solidFill>
                <a:cs typeface="Times New Roman" panose="02020603050405020304" pitchFamily="18" charset="0"/>
              </a:rPr>
            </a:br>
            <a:r>
              <a:rPr lang="en-US" sz="2000" b="1" dirty="0">
                <a:solidFill>
                  <a:schemeClr val="tx1"/>
                </a:solidFill>
                <a:cs typeface="Times New Roman" panose="02020603050405020304" pitchFamily="18" charset="0"/>
              </a:rPr>
              <a:t>2015 Employment Screening Survey</a:t>
            </a:r>
            <a:endParaRPr lang="en-US" sz="20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9" name="TextBox 8"/>
          <p:cNvSpPr txBox="1"/>
          <p:nvPr/>
        </p:nvSpPr>
        <p:spPr>
          <a:xfrm>
            <a:off x="7162800" y="6324738"/>
            <a:ext cx="6000751" cy="276999"/>
          </a:xfrm>
          <a:prstGeom prst="rect">
            <a:avLst/>
          </a:prstGeom>
          <a:noFill/>
        </p:spPr>
        <p:txBody>
          <a:bodyPr wrap="square" rtlCol="0">
            <a:spAutoFit/>
          </a:bodyPr>
          <a:lstStyle/>
          <a:p>
            <a:r>
              <a:rPr lang="en-US" sz="1200" dirty="0">
                <a:latin typeface="Franklin Gothic Medium" panose="020B0603020102020204" pitchFamily="34" charset="0"/>
              </a:rPr>
              <a:t>Reference: </a:t>
            </a:r>
            <a:r>
              <a:rPr lang="en-US" altLang="en-US" sz="1200" dirty="0">
                <a:latin typeface="Franklin Gothic Medium" panose="020B0603020102020204" pitchFamily="34" charset="0"/>
                <a:cs typeface="Arial" panose="020B0604020202020204" pitchFamily="34" charset="0"/>
                <a:hlinkClick r:id="rId6"/>
              </a:rPr>
              <a:t>http://www.employeescreen.com/university/expert-articles</a:t>
            </a:r>
            <a:r>
              <a:rPr lang="en-US" altLang="en-US" sz="1200" dirty="0">
                <a:latin typeface="Franklin Gothic Medium" panose="020B0603020102020204" pitchFamily="34" charset="0"/>
                <a:cs typeface="Arial" panose="020B0604020202020204" pitchFamily="34" charset="0"/>
              </a:rPr>
              <a:t> </a:t>
            </a:r>
          </a:p>
        </p:txBody>
      </p:sp>
      <p:pic>
        <p:nvPicPr>
          <p:cNvPr id="14" name="Picture 13"/>
          <p:cNvPicPr>
            <a:picLocks noChangeAspect="1"/>
          </p:cNvPicPr>
          <p:nvPr/>
        </p:nvPicPr>
        <p:blipFill rotWithShape="1">
          <a:blip r:embed="rId7"/>
          <a:srcRect l="23530" t="46071" r="9029" b="22614"/>
          <a:stretch/>
        </p:blipFill>
        <p:spPr>
          <a:xfrm>
            <a:off x="406674" y="2729135"/>
            <a:ext cx="11378116" cy="2971800"/>
          </a:xfrm>
          <a:prstGeom prst="rect">
            <a:avLst/>
          </a:prstGeom>
          <a:ln>
            <a:noFill/>
          </a:ln>
          <a:effectLst>
            <a:outerShdw blurRad="292100" dist="139700" dir="2700000" algn="tl" rotWithShape="0">
              <a:srgbClr val="333333">
                <a:alpha val="65000"/>
              </a:srgbClr>
            </a:outerShdw>
          </a:effectLst>
        </p:spPr>
      </p:pic>
      <p:sp>
        <p:nvSpPr>
          <p:cNvPr id="15" name="Content Placeholder 2"/>
          <p:cNvSpPr txBox="1">
            <a:spLocks/>
          </p:cNvSpPr>
          <p:nvPr/>
        </p:nvSpPr>
        <p:spPr bwMode="auto">
          <a:xfrm>
            <a:off x="990606" y="1533833"/>
            <a:ext cx="10210252" cy="571500"/>
          </a:xfrm>
          <a:prstGeom prst="rect">
            <a:avLst/>
          </a:prstGeom>
        </p:spPr>
        <p:txBody>
          <a:bodyPr vert="horz" wrap="square" lIns="68580" tIns="34290" rIns="68580" bIns="34290" numCol="1" rtlCol="0" anchor="t" anchorCtr="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n-US" altLang="en-US" sz="2400" i="1" dirty="0">
                <a:latin typeface="Franklin Gothic Medium" panose="020B0603020102020204" pitchFamily="34" charset="0"/>
              </a:rPr>
              <a:t>“Does your company perform individualized assessments for candidates</a:t>
            </a:r>
            <a:br>
              <a:rPr lang="en-US" altLang="en-US" sz="2400" i="1" dirty="0">
                <a:latin typeface="Franklin Gothic Medium" panose="020B0603020102020204" pitchFamily="34" charset="0"/>
              </a:rPr>
            </a:br>
            <a:r>
              <a:rPr lang="en-US" altLang="en-US" sz="2400" i="1" dirty="0">
                <a:latin typeface="Franklin Gothic Medium" panose="020B0603020102020204" pitchFamily="34" charset="0"/>
              </a:rPr>
              <a:t> with convictions so they can explain the circumstances?”</a:t>
            </a:r>
          </a:p>
        </p:txBody>
      </p:sp>
    </p:spTree>
    <p:extLst>
      <p:ext uri="{BB962C8B-B14F-4D97-AF65-F5344CB8AC3E}">
        <p14:creationId xmlns:p14="http://schemas.microsoft.com/office/powerpoint/2010/main" val="2914488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295400" y="310610"/>
            <a:ext cx="12118108" cy="552543"/>
          </a:xfrm>
        </p:spPr>
        <p:txBody>
          <a:bodyPr>
            <a:noAutofit/>
          </a:bodyPr>
          <a:lstStyle/>
          <a:p>
            <a:pPr algn="ctr"/>
            <a:r>
              <a:rPr lang="en-US" sz="2000" b="1" dirty="0">
                <a:solidFill>
                  <a:schemeClr val="tx1"/>
                </a:solidFill>
                <a:cs typeface="Times New Roman" panose="02020603050405020304" pitchFamily="18" charset="0"/>
              </a:rPr>
              <a:t>Employee Screen IQ: Applicants Get a Chance to Explain</a:t>
            </a:r>
            <a:br>
              <a:rPr lang="en-US" sz="2000" b="1" dirty="0">
                <a:solidFill>
                  <a:schemeClr val="tx1"/>
                </a:solidFill>
                <a:cs typeface="Times New Roman" panose="02020603050405020304" pitchFamily="18" charset="0"/>
              </a:rPr>
            </a:br>
            <a:r>
              <a:rPr lang="en-US" sz="2000" b="1" dirty="0">
                <a:solidFill>
                  <a:schemeClr val="tx1"/>
                </a:solidFill>
                <a:cs typeface="Times New Roman" panose="02020603050405020304" pitchFamily="18" charset="0"/>
              </a:rPr>
              <a:t>2015 Employment Screening Survey</a:t>
            </a:r>
            <a:endParaRPr lang="en-US" sz="20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9" name="TextBox 8"/>
          <p:cNvSpPr txBox="1"/>
          <p:nvPr/>
        </p:nvSpPr>
        <p:spPr>
          <a:xfrm>
            <a:off x="7162800" y="6324738"/>
            <a:ext cx="6000751" cy="276999"/>
          </a:xfrm>
          <a:prstGeom prst="rect">
            <a:avLst/>
          </a:prstGeom>
          <a:noFill/>
        </p:spPr>
        <p:txBody>
          <a:bodyPr wrap="square" rtlCol="0">
            <a:spAutoFit/>
          </a:bodyPr>
          <a:lstStyle/>
          <a:p>
            <a:r>
              <a:rPr lang="en-US" sz="1200" dirty="0">
                <a:latin typeface="Franklin Gothic Medium" panose="020B0603020102020204" pitchFamily="34" charset="0"/>
              </a:rPr>
              <a:t>Reference: </a:t>
            </a:r>
            <a:r>
              <a:rPr lang="en-US" altLang="en-US" sz="1200" dirty="0">
                <a:latin typeface="Franklin Gothic Medium" panose="020B0603020102020204" pitchFamily="34" charset="0"/>
                <a:cs typeface="Arial" panose="020B0604020202020204" pitchFamily="34" charset="0"/>
                <a:hlinkClick r:id="rId6"/>
              </a:rPr>
              <a:t>http://www.employeescreen.com/university/expert-articles</a:t>
            </a:r>
            <a:r>
              <a:rPr lang="en-US" altLang="en-US" sz="1200" dirty="0">
                <a:latin typeface="Franklin Gothic Medium" panose="020B0603020102020204" pitchFamily="34" charset="0"/>
                <a:cs typeface="Arial" panose="020B0604020202020204" pitchFamily="34" charset="0"/>
              </a:rPr>
              <a:t> </a:t>
            </a:r>
          </a:p>
        </p:txBody>
      </p:sp>
      <p:pic>
        <p:nvPicPr>
          <p:cNvPr id="12" name="Picture 11"/>
          <p:cNvPicPr>
            <a:picLocks noChangeAspect="1"/>
          </p:cNvPicPr>
          <p:nvPr/>
        </p:nvPicPr>
        <p:blipFill rotWithShape="1">
          <a:blip r:embed="rId7"/>
          <a:srcRect l="13637" t="32696" r="11038" b="44216"/>
          <a:stretch/>
        </p:blipFill>
        <p:spPr>
          <a:xfrm>
            <a:off x="533400" y="2743200"/>
            <a:ext cx="11049000" cy="1905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8696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b="1" dirty="0">
                <a:solidFill>
                  <a:schemeClr val="tx1"/>
                </a:solidFill>
                <a:cs typeface="Times New Roman" panose="02020603050405020304" pitchFamily="18" charset="0"/>
              </a:rPr>
              <a:t>EEOC v. BMW, No. 7:13-cv-01583 D.S.C. </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11" name="Content Placeholder 2"/>
          <p:cNvSpPr>
            <a:spLocks noGrp="1"/>
          </p:cNvSpPr>
          <p:nvPr>
            <p:ph idx="1"/>
          </p:nvPr>
        </p:nvSpPr>
        <p:spPr>
          <a:xfrm>
            <a:off x="279887" y="1433386"/>
            <a:ext cx="6260762" cy="2514599"/>
          </a:xfrm>
        </p:spPr>
        <p:txBody>
          <a:bodyPr>
            <a:noAutofit/>
          </a:bodyPr>
          <a:lstStyle/>
          <a:p>
            <a:pPr>
              <a:buNone/>
              <a:defRPr/>
            </a:pPr>
            <a:r>
              <a:rPr lang="en-US" sz="1800" dirty="0">
                <a:latin typeface="Franklin Gothic Medium" panose="020B0603020102020204" pitchFamily="34" charset="0"/>
              </a:rPr>
              <a:t>Consent decree (9/8/15):</a:t>
            </a:r>
            <a:br>
              <a:rPr lang="en-US" sz="1800" dirty="0">
                <a:latin typeface="Franklin Gothic Medium" panose="020B0603020102020204" pitchFamily="34" charset="0"/>
              </a:rPr>
            </a:br>
            <a:endParaRPr lang="en-US" sz="1800" dirty="0">
              <a:latin typeface="Franklin Gothic Medium" panose="020B0603020102020204" pitchFamily="34" charset="0"/>
            </a:endParaRPr>
          </a:p>
          <a:p>
            <a:pPr>
              <a:buFont typeface="Wingdings" panose="05000000000000000000" pitchFamily="2" charset="2"/>
              <a:buChar char="v"/>
              <a:defRPr/>
            </a:pPr>
            <a:r>
              <a:rPr lang="en-US" sz="1800" dirty="0">
                <a:latin typeface="Franklin Gothic Medium" panose="020B0603020102020204" pitchFamily="34" charset="0"/>
              </a:rPr>
              <a:t>Ordered BMW to pay $1.6 million and provide job opportunities to alleged victims of race discrimination as part of the resolution of a lawsuit filed by the EEOC  alleging that BMW excluded African-American logistics applicants who BMW's contractor re-workers from employment at a disproportionate rate when the company's new logistics contractor applied BMW's criminal conviction records guidelines to incumbent logistics employees. </a:t>
            </a:r>
            <a:br>
              <a:rPr lang="en-US" sz="1800" dirty="0">
                <a:latin typeface="Franklin Gothic Medium" panose="020B0603020102020204" pitchFamily="34" charset="0"/>
              </a:rPr>
            </a:br>
            <a:endParaRPr lang="en-US" sz="1800" dirty="0">
              <a:latin typeface="Franklin Gothic Medium" panose="020B0603020102020204" pitchFamily="34" charset="0"/>
            </a:endParaRPr>
          </a:p>
          <a:p>
            <a:pPr>
              <a:buFont typeface="Wingdings" panose="05000000000000000000" pitchFamily="2" charset="2"/>
              <a:buChar char="v"/>
              <a:defRPr/>
            </a:pPr>
            <a:r>
              <a:rPr lang="en-US" sz="1800" dirty="0">
                <a:latin typeface="Franklin Gothic Medium" panose="020B0603020102020204" pitchFamily="34" charset="0"/>
              </a:rPr>
              <a:t>BMW will offer employment opportunities to the discharged workers in the suit and up to 90 African-American fused to hire based on BMW's previous conviction records guidelines.  BMW also will provide training on using criminal history screening in a manner consistent with Title VII.  </a:t>
            </a:r>
          </a:p>
        </p:txBody>
      </p:sp>
      <p:pic>
        <p:nvPicPr>
          <p:cNvPr id="3" name="Picture 2"/>
          <p:cNvPicPr>
            <a:picLocks noChangeAspect="1"/>
          </p:cNvPicPr>
          <p:nvPr/>
        </p:nvPicPr>
        <p:blipFill>
          <a:blip r:embed="rId6"/>
          <a:stretch>
            <a:fillRect/>
          </a:stretch>
        </p:blipFill>
        <p:spPr>
          <a:xfrm>
            <a:off x="6764355" y="1872156"/>
            <a:ext cx="4151657" cy="4151657"/>
          </a:xfrm>
          <a:prstGeom prst="rect">
            <a:avLst/>
          </a:prstGeom>
        </p:spPr>
      </p:pic>
      <p:sp>
        <p:nvSpPr>
          <p:cNvPr id="14" name="TextBox 13"/>
          <p:cNvSpPr txBox="1"/>
          <p:nvPr/>
        </p:nvSpPr>
        <p:spPr>
          <a:xfrm>
            <a:off x="7740516" y="6368556"/>
            <a:ext cx="4348595" cy="253916"/>
          </a:xfrm>
          <a:prstGeom prst="rect">
            <a:avLst/>
          </a:prstGeom>
          <a:noFill/>
        </p:spPr>
        <p:txBody>
          <a:bodyPr wrap="square" rtlCol="0">
            <a:spAutoFit/>
          </a:bodyPr>
          <a:lstStyle/>
          <a:p>
            <a:r>
              <a:rPr lang="en-US" sz="1050" dirty="0">
                <a:latin typeface="Franklin Gothic Medium" panose="020B0603020102020204" pitchFamily="34" charset="0"/>
              </a:rPr>
              <a:t>Reference: </a:t>
            </a:r>
            <a:r>
              <a:rPr lang="en-US" altLang="en-US" sz="1050" dirty="0">
                <a:latin typeface="Franklin Gothic Medium" panose="020B0603020102020204" pitchFamily="34" charset="0"/>
                <a:cs typeface="Arial" panose="020B0604020202020204" pitchFamily="34" charset="0"/>
                <a:hlinkClick r:id="rId7"/>
              </a:rPr>
              <a:t>http://www.eeoc.gov/eeoc/newsroom/release/9-8-15.cfm</a:t>
            </a:r>
            <a:endParaRPr lang="en-US" altLang="en-US" sz="1050" dirty="0">
              <a:latin typeface="Franklin Gothic Medium" panose="020B0603020102020204" pitchFamily="34" charset="0"/>
              <a:cs typeface="Arial" panose="020B0604020202020204" pitchFamily="34" charset="0"/>
            </a:endParaRPr>
          </a:p>
        </p:txBody>
      </p:sp>
    </p:spTree>
    <p:extLst>
      <p:ext uri="{BB962C8B-B14F-4D97-AF65-F5344CB8AC3E}">
        <p14:creationId xmlns:p14="http://schemas.microsoft.com/office/powerpoint/2010/main" val="3798556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b="1" dirty="0">
                <a:solidFill>
                  <a:schemeClr val="tx1"/>
                </a:solidFill>
                <a:cs typeface="Times New Roman" panose="02020603050405020304" pitchFamily="18" charset="0"/>
              </a:rPr>
              <a:t>The Fair Credit Reporting Act </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12" name="Content Placeholder 2"/>
          <p:cNvSpPr>
            <a:spLocks noGrp="1"/>
          </p:cNvSpPr>
          <p:nvPr>
            <p:ph idx="1"/>
          </p:nvPr>
        </p:nvSpPr>
        <p:spPr>
          <a:xfrm>
            <a:off x="5895800" y="1620455"/>
            <a:ext cx="5715000" cy="5486400"/>
          </a:xfrm>
        </p:spPr>
        <p:txBody>
          <a:bodyPr>
            <a:normAutofit fontScale="85000" lnSpcReduction="20000"/>
          </a:bodyPr>
          <a:lstStyle/>
          <a:p>
            <a:pPr>
              <a:buFont typeface="Wingdings" panose="05000000000000000000" pitchFamily="2" charset="2"/>
              <a:buChar char="v"/>
            </a:pPr>
            <a:r>
              <a:rPr lang="en-US" sz="2900" dirty="0">
                <a:latin typeface="Franklin Gothic Medium" panose="020B0603020102020204" pitchFamily="34" charset="0"/>
                <a:cs typeface="Times New Roman" panose="02020603050405020304" pitchFamily="18" charset="0"/>
              </a:rPr>
              <a:t>Requires employers to provide applicants with notice of adverse actions and to give them a notice, but it does not do much more to protect applicants</a:t>
            </a:r>
          </a:p>
          <a:p>
            <a:pPr>
              <a:buFont typeface="Wingdings" panose="05000000000000000000" pitchFamily="2" charset="2"/>
              <a:buChar char="v"/>
            </a:pPr>
            <a:endParaRPr lang="en-US" sz="2900" dirty="0">
              <a:latin typeface="Franklin Gothic Medium" panose="020B0603020102020204" pitchFamily="34" charset="0"/>
              <a:cs typeface="Times New Roman" panose="02020603050405020304" pitchFamily="18" charset="0"/>
            </a:endParaRPr>
          </a:p>
          <a:p>
            <a:pPr>
              <a:buFont typeface="Wingdings" panose="05000000000000000000" pitchFamily="2" charset="2"/>
              <a:buChar char="v"/>
            </a:pPr>
            <a:r>
              <a:rPr lang="en-US" sz="2900" dirty="0">
                <a:latin typeface="Franklin Gothic Medium" panose="020B0603020102020204" pitchFamily="34" charset="0"/>
                <a:cs typeface="Times New Roman" panose="02020603050405020304" pitchFamily="18" charset="0"/>
              </a:rPr>
              <a:t>FCRA does not</a:t>
            </a:r>
          </a:p>
          <a:p>
            <a:pPr lvl="1">
              <a:buFont typeface="Wingdings" panose="05000000000000000000" pitchFamily="2" charset="2"/>
              <a:buChar char="Ø"/>
            </a:pPr>
            <a:r>
              <a:rPr lang="en-US" sz="2500" dirty="0">
                <a:latin typeface="Franklin Gothic Medium" panose="020B0603020102020204" pitchFamily="34" charset="0"/>
                <a:cs typeface="Times New Roman" panose="02020603050405020304" pitchFamily="18" charset="0"/>
              </a:rPr>
              <a:t>Prevent employers from not hiring someone because he or she has a criminal record</a:t>
            </a:r>
          </a:p>
          <a:p>
            <a:pPr lvl="1">
              <a:buFont typeface="Wingdings" panose="05000000000000000000" pitchFamily="2" charset="2"/>
              <a:buChar char="Ø"/>
            </a:pPr>
            <a:r>
              <a:rPr lang="en-US" sz="2500" dirty="0">
                <a:latin typeface="Franklin Gothic Medium" panose="020B0603020102020204" pitchFamily="34" charset="0"/>
                <a:cs typeface="Times New Roman" panose="02020603050405020304" pitchFamily="18" charset="0"/>
              </a:rPr>
              <a:t>Apply to consumer reports not prepared by consumer reporting agencies</a:t>
            </a:r>
          </a:p>
          <a:p>
            <a:pPr lvl="1">
              <a:buFont typeface="Wingdings" panose="05000000000000000000" pitchFamily="2" charset="2"/>
              <a:buChar char="Ø"/>
            </a:pPr>
            <a:r>
              <a:rPr lang="en-US" sz="2500" dirty="0">
                <a:latin typeface="Franklin Gothic Medium" panose="020B0603020102020204" pitchFamily="34" charset="0"/>
                <a:cs typeface="Times New Roman" panose="02020603050405020304" pitchFamily="18" charset="0"/>
              </a:rPr>
              <a:t>Govern how employers should consider criminal history information</a:t>
            </a:r>
          </a:p>
          <a:p>
            <a:pPr>
              <a:buFont typeface="Wingdings" panose="05000000000000000000" pitchFamily="2" charset="2"/>
              <a:buChar char="v"/>
            </a:pPr>
            <a:r>
              <a:rPr lang="en-US" sz="2900" dirty="0">
                <a:latin typeface="Franklin Gothic Medium" panose="020B0603020102020204" pitchFamily="34" charset="0"/>
                <a:cs typeface="Times New Roman" panose="02020603050405020304" pitchFamily="18" charset="0"/>
              </a:rPr>
              <a:t>Many states’ Ban the Box laws address one or more of these topics and include supplemental Fair Credit Reporting Act provisions. </a:t>
            </a:r>
          </a:p>
        </p:txBody>
      </p:sp>
      <p:sp>
        <p:nvSpPr>
          <p:cNvPr id="5" name="Rectangle 4"/>
          <p:cNvSpPr/>
          <p:nvPr/>
        </p:nvSpPr>
        <p:spPr>
          <a:xfrm>
            <a:off x="914400" y="1654521"/>
            <a:ext cx="4624507" cy="43926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6"/>
          <a:stretch>
            <a:fillRect/>
          </a:stretch>
        </p:blipFill>
        <p:spPr>
          <a:xfrm>
            <a:off x="1459229" y="1862177"/>
            <a:ext cx="3458533" cy="902677"/>
          </a:xfrm>
          <a:prstGeom prst="rect">
            <a:avLst/>
          </a:prstGeom>
        </p:spPr>
      </p:pic>
      <p:pic>
        <p:nvPicPr>
          <p:cNvPr id="16" name="Picture 15"/>
          <p:cNvPicPr>
            <a:picLocks noChangeAspect="1"/>
          </p:cNvPicPr>
          <p:nvPr/>
        </p:nvPicPr>
        <p:blipFill>
          <a:blip r:embed="rId7"/>
          <a:stretch>
            <a:fillRect/>
          </a:stretch>
        </p:blipFill>
        <p:spPr>
          <a:xfrm>
            <a:off x="1271293" y="3266186"/>
            <a:ext cx="3710055" cy="1054819"/>
          </a:xfrm>
          <a:prstGeom prst="rect">
            <a:avLst/>
          </a:prstGeom>
        </p:spPr>
      </p:pic>
      <p:pic>
        <p:nvPicPr>
          <p:cNvPr id="17" name="Picture 16"/>
          <p:cNvPicPr>
            <a:picLocks noChangeAspect="1"/>
          </p:cNvPicPr>
          <p:nvPr/>
        </p:nvPicPr>
        <p:blipFill>
          <a:blip r:embed="rId8"/>
          <a:stretch>
            <a:fillRect/>
          </a:stretch>
        </p:blipFill>
        <p:spPr>
          <a:xfrm>
            <a:off x="1396158" y="4419600"/>
            <a:ext cx="3624263" cy="1386463"/>
          </a:xfrm>
          <a:prstGeom prst="rect">
            <a:avLst/>
          </a:prstGeom>
        </p:spPr>
      </p:pic>
    </p:spTree>
    <p:extLst>
      <p:ext uri="{BB962C8B-B14F-4D97-AF65-F5344CB8AC3E}">
        <p14:creationId xmlns:p14="http://schemas.microsoft.com/office/powerpoint/2010/main" val="688851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8" name="Content Placeholder 2"/>
          <p:cNvSpPr txBox="1">
            <a:spLocks/>
          </p:cNvSpPr>
          <p:nvPr/>
        </p:nvSpPr>
        <p:spPr>
          <a:xfrm>
            <a:off x="707245" y="1676400"/>
            <a:ext cx="6400800" cy="48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latin typeface="Franklin Gothic Medium" panose="020B0603020102020204" pitchFamily="34" charset="0"/>
                <a:cs typeface="Times New Roman" panose="02020603050405020304" pitchFamily="18" charset="0"/>
              </a:rPr>
              <a:t>Whole Foods Market Group Inc. agreed to pay nearly $803,000 to settle a class action lawsuit alleging violations of the FCRA for improperly disclosing to job applicants that they would undergo background checks.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Background checks are subject to strict disclosure and authorization requirements under the FCRA and the lawsuit claimed that the Whole Food application process “violated the FCRA due to the inclusion of a liability waiver in its FCRA disclosure”.</a:t>
            </a:r>
          </a:p>
        </p:txBody>
      </p:sp>
      <p:pic>
        <p:nvPicPr>
          <p:cNvPr id="9" name="Picture 8"/>
          <p:cNvPicPr>
            <a:picLocks noChangeAspect="1"/>
          </p:cNvPicPr>
          <p:nvPr/>
        </p:nvPicPr>
        <p:blipFill>
          <a:blip r:embed="rId6"/>
          <a:stretch>
            <a:fillRect/>
          </a:stretch>
        </p:blipFill>
        <p:spPr>
          <a:xfrm>
            <a:off x="7467600" y="2362200"/>
            <a:ext cx="3931801" cy="2705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161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a:stretch>
            <a:fillRect/>
          </a:stretch>
        </p:blipFill>
        <p:spPr>
          <a:xfrm>
            <a:off x="3988848" y="4076700"/>
            <a:ext cx="4213767" cy="2286000"/>
          </a:xfrm>
          <a:prstGeom prst="rect">
            <a:avLst/>
          </a:prstGeom>
          <a:ln>
            <a:noFill/>
          </a:ln>
          <a:effectLst>
            <a:outerShdw blurRad="292100" dist="139700" dir="2700000" algn="tl" rotWithShape="0">
              <a:srgbClr val="333333">
                <a:alpha val="65000"/>
              </a:srgbClr>
            </a:outerShdw>
          </a:effectLst>
        </p:spPr>
      </p:pic>
      <p:sp>
        <p:nvSpPr>
          <p:cNvPr id="9" name="Content Placeholder 2"/>
          <p:cNvSpPr>
            <a:spLocks noGrp="1"/>
          </p:cNvSpPr>
          <p:nvPr>
            <p:ph idx="1"/>
          </p:nvPr>
        </p:nvSpPr>
        <p:spPr>
          <a:xfrm>
            <a:off x="533400" y="1524000"/>
            <a:ext cx="11277599" cy="5105400"/>
          </a:xfrm>
        </p:spPr>
        <p:txBody>
          <a:bodyPr>
            <a:normAutofit/>
          </a:bodyPr>
          <a:lstStyle/>
          <a:p>
            <a:r>
              <a:rPr lang="en-US" sz="2200" dirty="0">
                <a:latin typeface="Franklin Gothic Medium" panose="020B0603020102020204" pitchFamily="34" charset="0"/>
                <a:cs typeface="Times New Roman" panose="02020603050405020304" pitchFamily="18" charset="0"/>
              </a:rPr>
              <a:t>Chuck E. Cheese paid $1.75 million to settle a class action lawsuit that claimed restaurants failed to provide job applicants with proper background check disclosures.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As part of the class action lawsuit settlement, Chuck E. Cheese – also known as CEC Entertainment Inc. – agreed to change job applications used by the company to better comply with FCRA requirements governing the use of background check disclosure forms.</a:t>
            </a:r>
          </a:p>
        </p:txBody>
      </p:sp>
    </p:spTree>
    <p:extLst>
      <p:ext uri="{BB962C8B-B14F-4D97-AF65-F5344CB8AC3E}">
        <p14:creationId xmlns:p14="http://schemas.microsoft.com/office/powerpoint/2010/main" val="852941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8" name="Content Placeholder 2"/>
          <p:cNvSpPr>
            <a:spLocks noGrp="1"/>
          </p:cNvSpPr>
          <p:nvPr>
            <p:ph idx="1"/>
          </p:nvPr>
        </p:nvSpPr>
        <p:spPr>
          <a:xfrm>
            <a:off x="978922" y="1623885"/>
            <a:ext cx="5562600" cy="4648200"/>
          </a:xfrm>
        </p:spPr>
        <p:txBody>
          <a:bodyPr>
            <a:noAutofit/>
          </a:bodyPr>
          <a:lstStyle/>
          <a:p>
            <a:r>
              <a:rPr lang="en-US" sz="2200" dirty="0">
                <a:latin typeface="Franklin Gothic Medium" panose="020B0603020102020204" pitchFamily="34" charset="0"/>
                <a:cs typeface="Times New Roman" panose="02020603050405020304" pitchFamily="18" charset="0"/>
              </a:rPr>
              <a:t>Home Depot paid 1.8M in connection with class action that claimed the company violated the FCRA by not having the proper forms for job applicants to fill out in order to conduct background checks on them.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The class action lawsuit claimed Home Depot “violated the FCRA by including releases of liability in their preauthorization background and/or credit check disclosure forms.”</a:t>
            </a:r>
          </a:p>
          <a:p>
            <a:pPr marL="0" indent="0">
              <a:buNone/>
            </a:pPr>
            <a:br>
              <a:rPr lang="en-US" sz="2500" dirty="0">
                <a:latin typeface="Franklin Gothic Medium" panose="020B0603020102020204" pitchFamily="34" charset="0"/>
                <a:cs typeface="Times New Roman" panose="02020603050405020304" pitchFamily="18" charset="0"/>
              </a:rPr>
            </a:br>
            <a:br>
              <a:rPr lang="en-US" sz="2500" dirty="0">
                <a:latin typeface="Franklin Gothic Medium" panose="020B0603020102020204" pitchFamily="34" charset="0"/>
                <a:cs typeface="Times New Roman" panose="02020603050405020304" pitchFamily="18" charset="0"/>
              </a:rPr>
            </a:br>
            <a:br>
              <a:rPr lang="en-US" sz="2500" dirty="0">
                <a:latin typeface="Franklin Gothic Medium" panose="020B0603020102020204" pitchFamily="34" charset="0"/>
                <a:cs typeface="Times New Roman" panose="02020603050405020304" pitchFamily="18" charset="0"/>
              </a:rPr>
            </a:br>
            <a:br>
              <a:rPr lang="en-US" sz="2500" dirty="0">
                <a:latin typeface="Franklin Gothic Medium" panose="020B0603020102020204" pitchFamily="34" charset="0"/>
                <a:cs typeface="Times New Roman" panose="02020603050405020304" pitchFamily="18" charset="0"/>
              </a:rPr>
            </a:br>
            <a:br>
              <a:rPr lang="en-US" sz="2500" dirty="0">
                <a:latin typeface="Franklin Gothic Medium" panose="020B0603020102020204" pitchFamily="34" charset="0"/>
                <a:cs typeface="Times New Roman" panose="02020603050405020304" pitchFamily="18" charset="0"/>
              </a:rPr>
            </a:br>
            <a:endParaRPr lang="en-US" sz="2500" b="1" dirty="0">
              <a:latin typeface="Franklin Gothic Medium" panose="020B0603020102020204" pitchFamily="34" charset="0"/>
              <a:cs typeface="Times New Roman" panose="02020603050405020304" pitchFamily="18" charset="0"/>
            </a:endParaRPr>
          </a:p>
        </p:txBody>
      </p:sp>
      <p:pic>
        <p:nvPicPr>
          <p:cNvPr id="9" name="Picture 8"/>
          <p:cNvPicPr>
            <a:picLocks noChangeAspect="1"/>
          </p:cNvPicPr>
          <p:nvPr/>
        </p:nvPicPr>
        <p:blipFill>
          <a:blip r:embed="rId6"/>
          <a:stretch>
            <a:fillRect/>
          </a:stretch>
        </p:blipFill>
        <p:spPr>
          <a:xfrm>
            <a:off x="7315200" y="1981200"/>
            <a:ext cx="3035300" cy="3035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2263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rotWithShape="1">
          <a:blip r:embed="rId6"/>
          <a:srcRect l="11274" r="12016"/>
          <a:stretch/>
        </p:blipFill>
        <p:spPr>
          <a:xfrm>
            <a:off x="799820" y="1981200"/>
            <a:ext cx="3962400" cy="3858126"/>
          </a:xfrm>
          <a:prstGeom prst="rect">
            <a:avLst/>
          </a:prstGeom>
          <a:ln>
            <a:noFill/>
          </a:ln>
          <a:effectLst>
            <a:outerShdw blurRad="292100" dist="139700" dir="2700000" algn="tl" rotWithShape="0">
              <a:srgbClr val="333333">
                <a:alpha val="65000"/>
              </a:srgbClr>
            </a:outerShdw>
          </a:effectLst>
        </p:spPr>
      </p:pic>
      <p:sp>
        <p:nvSpPr>
          <p:cNvPr id="9" name="Content Placeholder 2"/>
          <p:cNvSpPr txBox="1">
            <a:spLocks/>
          </p:cNvSpPr>
          <p:nvPr/>
        </p:nvSpPr>
        <p:spPr>
          <a:xfrm>
            <a:off x="5326222" y="1472194"/>
            <a:ext cx="6096000" cy="3733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Food Lion, LLC and its parent company Delhaize America, LLC reached a $3 million settlement in a class action lawsuit filed by a group of job applicants over allegedly illegal background checks in violation of the FCRA.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The class action lawsuit claimed Delhaize violated the FCRA requirement for “a clear and conspicuous disclosure” or “stand-alone disclosure” when a background check report is “obtained for employment purposes.”</a:t>
            </a:r>
            <a:endParaRPr lang="en-US" sz="2200" b="1" dirty="0">
              <a:latin typeface="Franklin Gothic Medium" panose="020B0603020102020204" pitchFamily="34" charset="0"/>
              <a:cs typeface="Times New Roman" panose="02020603050405020304" pitchFamily="18" charset="0"/>
            </a:endParaRPr>
          </a:p>
        </p:txBody>
      </p:sp>
    </p:spTree>
    <p:extLst>
      <p:ext uri="{BB962C8B-B14F-4D97-AF65-F5344CB8AC3E}">
        <p14:creationId xmlns:p14="http://schemas.microsoft.com/office/powerpoint/2010/main" val="3893074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8" name="Content Placeholder 2"/>
          <p:cNvSpPr>
            <a:spLocks noGrp="1"/>
          </p:cNvSpPr>
          <p:nvPr>
            <p:ph idx="1"/>
          </p:nvPr>
        </p:nvSpPr>
        <p:spPr>
          <a:xfrm>
            <a:off x="914400" y="1768324"/>
            <a:ext cx="5791200" cy="5105400"/>
          </a:xfrm>
        </p:spPr>
        <p:txBody>
          <a:bodyPr>
            <a:normAutofit/>
          </a:bodyPr>
          <a:lstStyle/>
          <a:p>
            <a:pPr marL="0" indent="0">
              <a:buNone/>
            </a:pPr>
            <a:r>
              <a:rPr lang="en-US" dirty="0">
                <a:latin typeface="Franklin Gothic Medium" panose="020B0603020102020204" pitchFamily="34" charset="0"/>
                <a:cs typeface="Times New Roman" panose="02020603050405020304" pitchFamily="18" charset="0"/>
              </a:rPr>
              <a:t>Pitt v. K-Mart Corp., </a:t>
            </a:r>
          </a:p>
          <a:p>
            <a:r>
              <a:rPr lang="en-US" dirty="0">
                <a:latin typeface="Franklin Gothic Medium" panose="020B0603020102020204" pitchFamily="34" charset="0"/>
                <a:cs typeface="Times New Roman" panose="02020603050405020304" pitchFamily="18" charset="0"/>
              </a:rPr>
              <a:t>Plaintiff’s October 2011 class action complaint alleged that K-Mart willfully violated the FCRA prior to obtaining consumer reports and prior to taking adverse actions against the class. </a:t>
            </a:r>
          </a:p>
          <a:p>
            <a:r>
              <a:rPr lang="en-US" dirty="0">
                <a:latin typeface="Franklin Gothic Medium" panose="020B0603020102020204" pitchFamily="34" charset="0"/>
                <a:cs typeface="Times New Roman" panose="02020603050405020304" pitchFamily="18" charset="0"/>
              </a:rPr>
              <a:t>In January 2013, parties reached a $3 million settlement, which received final approval from the court on May 24, 2013.</a:t>
            </a:r>
            <a:endParaRPr lang="en-US" b="1" dirty="0">
              <a:latin typeface="Franklin Gothic Medium" panose="020B0603020102020204" pitchFamily="34" charset="0"/>
              <a:cs typeface="Times New Roman" panose="02020603050405020304" pitchFamily="18" charset="0"/>
            </a:endParaRPr>
          </a:p>
        </p:txBody>
      </p:sp>
      <p:pic>
        <p:nvPicPr>
          <p:cNvPr id="9" name="Picture 8"/>
          <p:cNvPicPr>
            <a:picLocks noChangeAspect="1"/>
          </p:cNvPicPr>
          <p:nvPr/>
        </p:nvPicPr>
        <p:blipFill>
          <a:blip r:embed="rId6"/>
          <a:stretch>
            <a:fillRect/>
          </a:stretch>
        </p:blipFill>
        <p:spPr>
          <a:xfrm>
            <a:off x="7796882" y="1896774"/>
            <a:ext cx="3228975" cy="3228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8090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a:t>
            </a:r>
            <a:br>
              <a:rPr lang="en-US" sz="2800" dirty="0">
                <a:solidFill>
                  <a:schemeClr val="tx1"/>
                </a:solidFill>
              </a:rPr>
            </a:br>
            <a:endParaRPr lang="en-US" sz="2800" dirty="0">
              <a:solidFill>
                <a:schemeClr val="tx1"/>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a:stretch>
            <a:fillRect/>
          </a:stretch>
        </p:blipFill>
        <p:spPr>
          <a:xfrm>
            <a:off x="838200" y="2133600"/>
            <a:ext cx="4729517" cy="3322485"/>
          </a:xfrm>
          <a:prstGeom prst="rect">
            <a:avLst/>
          </a:prstGeom>
          <a:ln>
            <a:noFill/>
          </a:ln>
          <a:effectLst>
            <a:outerShdw blurRad="292100" dist="139700" dir="2700000" algn="tl" rotWithShape="0">
              <a:srgbClr val="333333">
                <a:alpha val="65000"/>
              </a:srgbClr>
            </a:outerShdw>
          </a:effectLst>
        </p:spPr>
      </p:pic>
      <p:sp>
        <p:nvSpPr>
          <p:cNvPr id="9" name="Content Placeholder 2"/>
          <p:cNvSpPr>
            <a:spLocks noGrp="1"/>
          </p:cNvSpPr>
          <p:nvPr>
            <p:ph idx="1"/>
          </p:nvPr>
        </p:nvSpPr>
        <p:spPr>
          <a:xfrm>
            <a:off x="6095732" y="1587558"/>
            <a:ext cx="5562600" cy="4876800"/>
          </a:xfrm>
        </p:spPr>
        <p:txBody>
          <a:bodyPr>
            <a:noAutofit/>
          </a:bodyPr>
          <a:lstStyle/>
          <a:p>
            <a:r>
              <a:rPr lang="en-US" sz="2200" dirty="0">
                <a:latin typeface="Franklin Gothic Medium" panose="020B0603020102020204" pitchFamily="34" charset="0"/>
                <a:cs typeface="Times New Roman" panose="02020603050405020304" pitchFamily="18" charset="0"/>
              </a:rPr>
              <a:t>Plaintiffs in class action alleged that the consent form Domino’s used for procuring a consumer report violated the FCRA and that Domino’s took adverse actions against applicants without providing the required notices prior to the adverse action being taken.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Under the terms of the settlement, Domino’s agreed to pay to $2.5 million to a settlement fund, from which plaintiffs’ counsel’s 25% fee award would be taken.</a:t>
            </a:r>
            <a:endParaRPr lang="en-US" sz="2200" b="1" dirty="0">
              <a:latin typeface="Franklin Gothic Medium" panose="020B0603020102020204" pitchFamily="34" charset="0"/>
              <a:cs typeface="Times New Roman" panose="02020603050405020304" pitchFamily="18" charset="0"/>
            </a:endParaRPr>
          </a:p>
        </p:txBody>
      </p:sp>
    </p:spTree>
    <p:extLst>
      <p:ext uri="{BB962C8B-B14F-4D97-AF65-F5344CB8AC3E}">
        <p14:creationId xmlns:p14="http://schemas.microsoft.com/office/powerpoint/2010/main" val="2504608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FCRA Litigation and Settlement</a:t>
            </a:r>
            <a:br>
              <a:rPr lang="en-US" sz="2800" dirty="0">
                <a:solidFill>
                  <a:schemeClr val="tx1"/>
                </a:solidFill>
              </a:rPr>
            </a:br>
            <a:endParaRPr lang="en-US" sz="2800" dirty="0">
              <a:solidFill>
                <a:schemeClr val="tx1"/>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a:stretch>
            <a:fillRect/>
          </a:stretch>
        </p:blipFill>
        <p:spPr>
          <a:xfrm>
            <a:off x="3117903" y="4495800"/>
            <a:ext cx="6108594" cy="1600200"/>
          </a:xfrm>
          <a:prstGeom prst="rect">
            <a:avLst/>
          </a:prstGeom>
          <a:ln>
            <a:noFill/>
          </a:ln>
          <a:effectLst>
            <a:outerShdw blurRad="292100" dist="139700" dir="2700000" algn="tl" rotWithShape="0">
              <a:srgbClr val="333333">
                <a:alpha val="65000"/>
              </a:srgbClr>
            </a:outerShdw>
          </a:effectLst>
        </p:spPr>
      </p:pic>
      <p:sp>
        <p:nvSpPr>
          <p:cNvPr id="9" name="Content Placeholder 2"/>
          <p:cNvSpPr txBox="1">
            <a:spLocks/>
          </p:cNvSpPr>
          <p:nvPr/>
        </p:nvSpPr>
        <p:spPr>
          <a:xfrm>
            <a:off x="685800" y="1447800"/>
            <a:ext cx="10972800" cy="3429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latin typeface="Franklin Gothic Medium" panose="020B0603020102020204" pitchFamily="34" charset="0"/>
                <a:cs typeface="Times New Roman" panose="02020603050405020304" pitchFamily="18" charset="0"/>
              </a:rPr>
              <a:t>Plaintiff alleged that, after applying with U.S. Xpress, defendant did not ask him if the company could obtain a consumer report as part of the application process, that defendant’s decision not to hire plaintiff was based, in part, on erroneous information in the report, and that plaintiff did not receive notice until after the decision was made</a:t>
            </a:r>
          </a:p>
          <a:p>
            <a:r>
              <a:rPr lang="en-US" sz="2200" dirty="0">
                <a:latin typeface="Franklin Gothic Medium" panose="020B0603020102020204" pitchFamily="34" charset="0"/>
                <a:cs typeface="Times New Roman" panose="02020603050405020304" pitchFamily="18" charset="0"/>
              </a:rPr>
              <a:t>Defendant settled the class action lawsuit for $2.75 million.</a:t>
            </a:r>
          </a:p>
          <a:p>
            <a:pPr marL="0" indent="0">
              <a:buNone/>
            </a:pPr>
            <a:endParaRPr lang="en-US" sz="2200" b="1" dirty="0">
              <a:latin typeface="Franklin Gothic Medium" panose="020B0603020102020204" pitchFamily="34" charset="0"/>
              <a:cs typeface="Times New Roman" panose="02020603050405020304" pitchFamily="18" charset="0"/>
            </a:endParaRPr>
          </a:p>
          <a:p>
            <a:pPr marL="0" indent="0">
              <a:buNone/>
            </a:pPr>
            <a:endParaRPr lang="en-US" sz="2200" b="1" dirty="0">
              <a:latin typeface="Franklin Gothic Medium" panose="020B0603020102020204" pitchFamily="34" charset="0"/>
              <a:cs typeface="Times New Roman" panose="02020603050405020304" pitchFamily="18" charset="0"/>
            </a:endParaRPr>
          </a:p>
        </p:txBody>
      </p:sp>
    </p:spTree>
    <p:extLst>
      <p:ext uri="{BB962C8B-B14F-4D97-AF65-F5344CB8AC3E}">
        <p14:creationId xmlns:p14="http://schemas.microsoft.com/office/powerpoint/2010/main" val="1997852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50264" y="291167"/>
            <a:ext cx="12118108" cy="552543"/>
          </a:xfrm>
        </p:spPr>
        <p:txBody>
          <a:bodyPr>
            <a:noAutofit/>
          </a:bodyPr>
          <a:lstStyle/>
          <a:p>
            <a:pPr algn="ctr"/>
            <a:r>
              <a:rPr lang="en-US" sz="2800" dirty="0">
                <a:solidFill>
                  <a:schemeClr val="tx1"/>
                </a:solidFill>
              </a:rPr>
              <a:t>Recent FCRA Litigation and Settlement</a:t>
            </a:r>
            <a:br>
              <a:rPr lang="en-US" sz="2800" dirty="0">
                <a:solidFill>
                  <a:schemeClr val="tx1"/>
                </a:solidFill>
              </a:rPr>
            </a:br>
            <a:endParaRPr lang="en-US" sz="2800" dirty="0">
              <a:solidFill>
                <a:schemeClr val="tx1"/>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a:stretch>
            <a:fillRect/>
          </a:stretch>
        </p:blipFill>
        <p:spPr>
          <a:xfrm>
            <a:off x="7010400" y="1957559"/>
            <a:ext cx="3429000" cy="3429000"/>
          </a:xfrm>
          <a:prstGeom prst="rect">
            <a:avLst/>
          </a:prstGeom>
          <a:ln>
            <a:noFill/>
          </a:ln>
          <a:effectLst>
            <a:outerShdw blurRad="292100" dist="139700" dir="2700000" algn="tl" rotWithShape="0">
              <a:srgbClr val="333333">
                <a:alpha val="65000"/>
              </a:srgbClr>
            </a:outerShdw>
          </a:effectLst>
        </p:spPr>
      </p:pic>
      <p:sp>
        <p:nvSpPr>
          <p:cNvPr id="9" name="Content Placeholder 2"/>
          <p:cNvSpPr txBox="1">
            <a:spLocks/>
          </p:cNvSpPr>
          <p:nvPr/>
        </p:nvSpPr>
        <p:spPr>
          <a:xfrm>
            <a:off x="971506" y="1562457"/>
            <a:ext cx="51054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latin typeface="Franklin Gothic Medium" panose="020B0603020102020204" pitchFamily="34" charset="0"/>
                <a:cs typeface="Times New Roman" panose="02020603050405020304" pitchFamily="18" charset="0"/>
              </a:rPr>
              <a:t>Plaintiff accused two CRAs of providing inaccurate criminal background reports to employers that caused the class of applicants to suffer adverse actions, and of not notifying them at the time defendants provided the consumer reports to prospective employers. </a:t>
            </a:r>
          </a:p>
          <a:p>
            <a:endParaRPr lang="en-US" sz="2200" dirty="0">
              <a:latin typeface="Franklin Gothic Medium" panose="020B0603020102020204" pitchFamily="34" charset="0"/>
              <a:cs typeface="Times New Roman" panose="02020603050405020304" pitchFamily="18" charset="0"/>
            </a:endParaRPr>
          </a:p>
          <a:p>
            <a:r>
              <a:rPr lang="en-US" sz="2200" dirty="0">
                <a:latin typeface="Franklin Gothic Medium" panose="020B0603020102020204" pitchFamily="34" charset="0"/>
                <a:cs typeface="Times New Roman" panose="02020603050405020304" pitchFamily="18" charset="0"/>
              </a:rPr>
              <a:t>The case settled on November 12, 2013, when defendants agreed to pay $18.6 million to settle the FCRA claims.</a:t>
            </a:r>
            <a:endParaRPr lang="en-US" sz="2200" b="1" dirty="0">
              <a:latin typeface="Franklin Gothic Medium" panose="020B0603020102020204" pitchFamily="34" charset="0"/>
              <a:cs typeface="Times New Roman" panose="02020603050405020304" pitchFamily="18" charset="0"/>
            </a:endParaRPr>
          </a:p>
          <a:p>
            <a:pPr marL="0" indent="0">
              <a:buNone/>
            </a:pPr>
            <a:endParaRPr lang="en-US" sz="2200" b="1" dirty="0">
              <a:latin typeface="Franklin Gothic Medium" panose="020B0603020102020204" pitchFamily="34" charset="0"/>
              <a:cs typeface="Times New Roman" panose="02020603050405020304" pitchFamily="18" charset="0"/>
            </a:endParaRPr>
          </a:p>
          <a:p>
            <a:pPr marL="0" indent="0">
              <a:buNone/>
            </a:pPr>
            <a:endParaRPr lang="en-US" sz="2200" b="1" dirty="0">
              <a:latin typeface="Franklin Gothic Medium" panose="020B0603020102020204" pitchFamily="34" charset="0"/>
              <a:cs typeface="Times New Roman" panose="02020603050405020304" pitchFamily="18" charset="0"/>
            </a:endParaRPr>
          </a:p>
        </p:txBody>
      </p:sp>
    </p:spTree>
    <p:extLst>
      <p:ext uri="{BB962C8B-B14F-4D97-AF65-F5344CB8AC3E}">
        <p14:creationId xmlns:p14="http://schemas.microsoft.com/office/powerpoint/2010/main" val="46350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73892" y="-69090"/>
            <a:ext cx="12118108" cy="1325563"/>
          </a:xfrm>
        </p:spPr>
        <p:txBody>
          <a:bodyPr>
            <a:noAutofit/>
          </a:bodyPr>
          <a:lstStyle/>
          <a:p>
            <a:pPr algn="ctr"/>
            <a:r>
              <a:rPr lang="en-US" sz="2800" b="1" dirty="0">
                <a:latin typeface="Franklin Gothic Medium" panose="020B0603020102020204" pitchFamily="34" charset="0"/>
              </a:rPr>
              <a:t>               Attitudes Toward Marijuana Have Changed</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91426" y="1361179"/>
            <a:ext cx="3564671" cy="5136414"/>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456726" y="1361623"/>
            <a:ext cx="3542308" cy="5135969"/>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91965" y="1361623"/>
            <a:ext cx="3851977" cy="51359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8293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79888" y="1688578"/>
            <a:ext cx="6674380" cy="4770537"/>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Marijuana Tax Act of 1937</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Backed by Special Interests</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Opposed by the American Medical Association </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1960’s</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 Drugs &amp; Free Love = Hippies = Bad</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1970 Controlled Substance Act (“CSA”)</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Schedule 1 Drugs:  Have no accepted medical use, have a lack of accepted safety for use under medical supervision and have a high potential for abuse.  </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Examples: Heroin, LSD, Ecstasy and Marijuana </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en-US" sz="2800" b="1" dirty="0">
                <a:latin typeface="Franklin Gothic Medium" panose="020B0603020102020204" pitchFamily="34" charset="0"/>
              </a:rPr>
              <a:t>The History of U.S. Marijuana Policy </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8913" y="1577546"/>
            <a:ext cx="4723712" cy="47294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7239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690324" y="2522968"/>
            <a:ext cx="5731849" cy="2277547"/>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In 1995, California Passes Proposition 215</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California becomes the first state in the country to pass legislation legalizing marijuana for medical purposes.  </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A number of states follow suit and legalize the use of medicinal marijuana. </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Legalization of Recreational Marijuana</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07253" y="1604622"/>
            <a:ext cx="4446547" cy="4572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43391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Legalization of Medical Marijuana</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11" name="TextBox 10"/>
          <p:cNvSpPr txBox="1"/>
          <p:nvPr/>
        </p:nvSpPr>
        <p:spPr>
          <a:xfrm>
            <a:off x="2085792" y="1577546"/>
            <a:ext cx="8239308" cy="1107996"/>
          </a:xfrm>
          <a:prstGeom prst="rect">
            <a:avLst/>
          </a:prstGeom>
          <a:noFill/>
        </p:spPr>
        <p:txBody>
          <a:bodyPr wrap="none" rtlCol="0">
            <a:spAutoFit/>
          </a:bodyPr>
          <a:lstStyle/>
          <a:p>
            <a:pPr algn="ctr"/>
            <a:r>
              <a:rPr lang="en-US" sz="2400" b="1" dirty="0"/>
              <a:t>To date, 28 States and Washington D.C., Guam, and Puerto Rico </a:t>
            </a:r>
          </a:p>
          <a:p>
            <a:pPr algn="ctr"/>
            <a:r>
              <a:rPr lang="en-US" sz="2400" b="1" dirty="0"/>
              <a:t>Have Legalized </a:t>
            </a:r>
            <a:r>
              <a:rPr lang="en-US" sz="2400" b="1" u="sng" dirty="0"/>
              <a:t>Medicinal</a:t>
            </a:r>
            <a:r>
              <a:rPr lang="en-US" sz="2400" b="1" dirty="0"/>
              <a:t> Marijuana </a:t>
            </a:r>
          </a:p>
          <a:p>
            <a:pPr algn="ctr"/>
            <a:endParaRPr lang="en-US" dirty="0"/>
          </a:p>
        </p:txBody>
      </p:sp>
      <p:sp>
        <p:nvSpPr>
          <p:cNvPr id="12" name="Content Placeholder 2"/>
          <p:cNvSpPr txBox="1">
            <a:spLocks/>
          </p:cNvSpPr>
          <p:nvPr/>
        </p:nvSpPr>
        <p:spPr>
          <a:xfrm>
            <a:off x="1371600" y="2685542"/>
            <a:ext cx="9982200" cy="3505200"/>
          </a:xfrm>
          <a:prstGeom prst="rect">
            <a:avLst/>
          </a:prstGeom>
        </p:spPr>
        <p:txBody>
          <a:bodyPr numCol="4">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Font typeface="Arial" pitchFamily="34" charset="0"/>
              <a:buNone/>
            </a:pPr>
            <a:r>
              <a:rPr lang="en-US" sz="2200" dirty="0">
                <a:latin typeface="Franklin Gothic Medium" panose="020B0603020102020204" pitchFamily="34" charset="0"/>
              </a:rPr>
              <a:t>Alaska</a:t>
            </a:r>
          </a:p>
          <a:p>
            <a:pPr marL="0" indent="0" fontAlgn="base">
              <a:buFont typeface="Arial" pitchFamily="34" charset="0"/>
              <a:buNone/>
            </a:pPr>
            <a:r>
              <a:rPr lang="en-US" sz="2200" dirty="0">
                <a:latin typeface="Franklin Gothic Medium" panose="020B0603020102020204" pitchFamily="34" charset="0"/>
              </a:rPr>
              <a:t>Arizona </a:t>
            </a:r>
          </a:p>
          <a:p>
            <a:pPr marL="0" indent="0" fontAlgn="base">
              <a:buFont typeface="Arial" pitchFamily="34" charset="0"/>
              <a:buNone/>
            </a:pPr>
            <a:r>
              <a:rPr lang="en-US" sz="2200" dirty="0">
                <a:latin typeface="Franklin Gothic Medium" panose="020B0603020102020204" pitchFamily="34" charset="0"/>
              </a:rPr>
              <a:t>Arkansas  </a:t>
            </a:r>
          </a:p>
          <a:p>
            <a:pPr marL="0" indent="0" fontAlgn="base">
              <a:buFont typeface="Arial" pitchFamily="34" charset="0"/>
              <a:buNone/>
            </a:pPr>
            <a:r>
              <a:rPr lang="en-US" sz="2200" dirty="0">
                <a:latin typeface="Franklin Gothic Medium" panose="020B0603020102020204" pitchFamily="34" charset="0"/>
              </a:rPr>
              <a:t>California   </a:t>
            </a:r>
          </a:p>
          <a:p>
            <a:pPr marL="0" indent="0" fontAlgn="base">
              <a:buFont typeface="Arial" pitchFamily="34" charset="0"/>
              <a:buNone/>
            </a:pPr>
            <a:r>
              <a:rPr lang="en-US" sz="2200" dirty="0">
                <a:latin typeface="Franklin Gothic Medium" panose="020B0603020102020204" pitchFamily="34" charset="0"/>
              </a:rPr>
              <a:t>Colorado </a:t>
            </a:r>
          </a:p>
          <a:p>
            <a:pPr marL="0" indent="0" fontAlgn="base">
              <a:buFont typeface="Arial" pitchFamily="34" charset="0"/>
              <a:buNone/>
            </a:pPr>
            <a:r>
              <a:rPr lang="en-US" sz="2200" dirty="0">
                <a:latin typeface="Franklin Gothic Medium" panose="020B0603020102020204" pitchFamily="34" charset="0"/>
              </a:rPr>
              <a:t>Connecticut </a:t>
            </a:r>
          </a:p>
          <a:p>
            <a:pPr marL="0" indent="0" fontAlgn="base">
              <a:buFont typeface="Arial" pitchFamily="34" charset="0"/>
              <a:buNone/>
            </a:pPr>
            <a:r>
              <a:rPr lang="en-US" sz="2200" dirty="0">
                <a:latin typeface="Franklin Gothic Medium" panose="020B0603020102020204" pitchFamily="34" charset="0"/>
              </a:rPr>
              <a:t>Delaware</a:t>
            </a:r>
          </a:p>
          <a:p>
            <a:pPr marL="0" indent="0" fontAlgn="base">
              <a:buFont typeface="Arial" pitchFamily="34" charset="0"/>
              <a:buNone/>
            </a:pPr>
            <a:r>
              <a:rPr lang="en-US" sz="2200" dirty="0">
                <a:latin typeface="Franklin Gothic Medium" panose="020B0603020102020204" pitchFamily="34" charset="0"/>
              </a:rPr>
              <a:t>Florida</a:t>
            </a:r>
          </a:p>
          <a:p>
            <a:pPr marL="0" indent="0" fontAlgn="base">
              <a:buFont typeface="Arial" pitchFamily="34" charset="0"/>
              <a:buNone/>
            </a:pPr>
            <a:r>
              <a:rPr lang="en-US" sz="2200" dirty="0">
                <a:latin typeface="Franklin Gothic Medium" panose="020B0603020102020204" pitchFamily="34" charset="0"/>
              </a:rPr>
              <a:t>Guam  </a:t>
            </a:r>
          </a:p>
          <a:p>
            <a:pPr marL="0" indent="0" fontAlgn="base">
              <a:buFont typeface="Arial" pitchFamily="34" charset="0"/>
              <a:buNone/>
            </a:pPr>
            <a:r>
              <a:rPr lang="en-US" sz="2200" dirty="0">
                <a:latin typeface="Franklin Gothic Medium" panose="020B0603020102020204" pitchFamily="34" charset="0"/>
              </a:rPr>
              <a:t>Hawaii </a:t>
            </a:r>
          </a:p>
          <a:p>
            <a:pPr marL="0" indent="0" fontAlgn="base">
              <a:buFont typeface="Arial" pitchFamily="34" charset="0"/>
              <a:buNone/>
            </a:pPr>
            <a:r>
              <a:rPr lang="en-US" sz="2200" dirty="0">
                <a:latin typeface="Franklin Gothic Medium" panose="020B0603020102020204" pitchFamily="34" charset="0"/>
              </a:rPr>
              <a:t>Illinois </a:t>
            </a:r>
          </a:p>
          <a:p>
            <a:pPr marL="0" indent="0" fontAlgn="base">
              <a:buFont typeface="Arial" pitchFamily="34" charset="0"/>
              <a:buNone/>
            </a:pPr>
            <a:r>
              <a:rPr lang="en-US" sz="2200" dirty="0">
                <a:latin typeface="Franklin Gothic Medium" panose="020B0603020102020204" pitchFamily="34" charset="0"/>
              </a:rPr>
              <a:t>Maine	</a:t>
            </a:r>
          </a:p>
          <a:p>
            <a:pPr marL="0" indent="0" fontAlgn="base">
              <a:buFont typeface="Arial" pitchFamily="34" charset="0"/>
              <a:buNone/>
            </a:pPr>
            <a:r>
              <a:rPr lang="en-US" sz="2200" dirty="0">
                <a:latin typeface="Franklin Gothic Medium" panose="020B0603020102020204" pitchFamily="34" charset="0"/>
              </a:rPr>
              <a:t>Maryland </a:t>
            </a:r>
          </a:p>
          <a:p>
            <a:pPr marL="0" indent="0" fontAlgn="base">
              <a:buFont typeface="Arial" pitchFamily="34" charset="0"/>
              <a:buNone/>
            </a:pPr>
            <a:r>
              <a:rPr lang="en-US" sz="2200" dirty="0">
                <a:latin typeface="Franklin Gothic Medium" panose="020B0603020102020204" pitchFamily="34" charset="0"/>
              </a:rPr>
              <a:t>Massachusetts</a:t>
            </a:r>
          </a:p>
          <a:p>
            <a:pPr marL="0" indent="0" fontAlgn="base">
              <a:buFont typeface="Arial" pitchFamily="34" charset="0"/>
              <a:buNone/>
            </a:pPr>
            <a:r>
              <a:rPr lang="en-US" sz="2200" dirty="0">
                <a:latin typeface="Franklin Gothic Medium" panose="020B0603020102020204" pitchFamily="34" charset="0"/>
              </a:rPr>
              <a:t>Michigan	</a:t>
            </a:r>
          </a:p>
          <a:p>
            <a:pPr marL="0" indent="0" fontAlgn="base">
              <a:buFont typeface="Arial" pitchFamily="34" charset="0"/>
              <a:buNone/>
            </a:pPr>
            <a:r>
              <a:rPr lang="en-US" sz="2200" dirty="0">
                <a:latin typeface="Franklin Gothic Medium" panose="020B0603020102020204" pitchFamily="34" charset="0"/>
              </a:rPr>
              <a:t>Minnesota 	</a:t>
            </a:r>
          </a:p>
          <a:p>
            <a:pPr marL="0" indent="0" fontAlgn="base">
              <a:buFont typeface="Arial" pitchFamily="34" charset="0"/>
              <a:buNone/>
            </a:pPr>
            <a:r>
              <a:rPr lang="en-US" sz="2200" dirty="0">
                <a:latin typeface="Franklin Gothic Medium" panose="020B0603020102020204" pitchFamily="34" charset="0"/>
              </a:rPr>
              <a:t>Montana </a:t>
            </a:r>
          </a:p>
          <a:p>
            <a:pPr marL="0" indent="0" fontAlgn="base">
              <a:buFont typeface="Arial" pitchFamily="34" charset="0"/>
              <a:buNone/>
            </a:pPr>
            <a:r>
              <a:rPr lang="en-US" sz="2200" dirty="0">
                <a:latin typeface="Franklin Gothic Medium" panose="020B0603020102020204" pitchFamily="34" charset="0"/>
              </a:rPr>
              <a:t>Nevada</a:t>
            </a:r>
          </a:p>
          <a:p>
            <a:pPr marL="0" indent="0" fontAlgn="base">
              <a:buFont typeface="Arial" pitchFamily="34" charset="0"/>
              <a:buNone/>
            </a:pPr>
            <a:r>
              <a:rPr lang="en-US" sz="2200" dirty="0">
                <a:latin typeface="Franklin Gothic Medium" panose="020B0603020102020204" pitchFamily="34" charset="0"/>
              </a:rPr>
              <a:t>New Hampshire </a:t>
            </a:r>
          </a:p>
          <a:p>
            <a:pPr marL="0" indent="0" fontAlgn="base">
              <a:buFont typeface="Arial" pitchFamily="34" charset="0"/>
              <a:buNone/>
            </a:pPr>
            <a:r>
              <a:rPr lang="en-US" sz="2200" dirty="0">
                <a:latin typeface="Franklin Gothic Medium" panose="020B0603020102020204" pitchFamily="34" charset="0"/>
              </a:rPr>
              <a:t>New Jersey</a:t>
            </a:r>
          </a:p>
          <a:p>
            <a:pPr marL="0" indent="0" fontAlgn="base">
              <a:buFont typeface="Arial" pitchFamily="34" charset="0"/>
              <a:buNone/>
            </a:pPr>
            <a:r>
              <a:rPr lang="en-US" sz="2200" dirty="0">
                <a:latin typeface="Franklin Gothic Medium" panose="020B0603020102020204" pitchFamily="34" charset="0"/>
              </a:rPr>
              <a:t>New Mexico</a:t>
            </a:r>
          </a:p>
          <a:p>
            <a:pPr marL="0" indent="0" fontAlgn="base">
              <a:buFont typeface="Arial" pitchFamily="34" charset="0"/>
              <a:buNone/>
            </a:pPr>
            <a:r>
              <a:rPr lang="en-US" sz="2200" dirty="0">
                <a:latin typeface="Franklin Gothic Medium" panose="020B0603020102020204" pitchFamily="34" charset="0"/>
              </a:rPr>
              <a:t>New York </a:t>
            </a:r>
          </a:p>
          <a:p>
            <a:pPr marL="0" indent="0" fontAlgn="base">
              <a:buFont typeface="Arial" pitchFamily="34" charset="0"/>
              <a:buNone/>
            </a:pPr>
            <a:r>
              <a:rPr lang="en-US" sz="2200" dirty="0">
                <a:latin typeface="Franklin Gothic Medium" panose="020B0603020102020204" pitchFamily="34" charset="0"/>
              </a:rPr>
              <a:t>North Dakota </a:t>
            </a:r>
          </a:p>
          <a:p>
            <a:pPr marL="0" indent="0" fontAlgn="base">
              <a:buFont typeface="Arial" pitchFamily="34" charset="0"/>
              <a:buNone/>
            </a:pPr>
            <a:r>
              <a:rPr lang="en-US" sz="2200" dirty="0">
                <a:latin typeface="Franklin Gothic Medium" panose="020B0603020102020204" pitchFamily="34" charset="0"/>
              </a:rPr>
              <a:t>Ohio</a:t>
            </a:r>
          </a:p>
          <a:p>
            <a:pPr marL="0" indent="0" fontAlgn="base">
              <a:buFont typeface="Arial" pitchFamily="34" charset="0"/>
              <a:buNone/>
            </a:pPr>
            <a:r>
              <a:rPr lang="en-US" sz="2200" dirty="0">
                <a:latin typeface="Franklin Gothic Medium" panose="020B0603020102020204" pitchFamily="34" charset="0"/>
              </a:rPr>
              <a:t>Oregon</a:t>
            </a:r>
          </a:p>
          <a:p>
            <a:pPr marL="0" indent="0" fontAlgn="base">
              <a:buFont typeface="Arial" pitchFamily="34" charset="0"/>
              <a:buNone/>
            </a:pPr>
            <a:r>
              <a:rPr lang="en-US" sz="2200" dirty="0">
                <a:latin typeface="Franklin Gothic Medium" panose="020B0603020102020204" pitchFamily="34" charset="0"/>
              </a:rPr>
              <a:t>Pennsylvania 	</a:t>
            </a:r>
          </a:p>
          <a:p>
            <a:pPr marL="0" indent="0" fontAlgn="base">
              <a:buFont typeface="Arial" pitchFamily="34" charset="0"/>
              <a:buNone/>
            </a:pPr>
            <a:r>
              <a:rPr lang="en-US" sz="2200" dirty="0">
                <a:latin typeface="Franklin Gothic Medium" panose="020B0603020102020204" pitchFamily="34" charset="0"/>
              </a:rPr>
              <a:t>Puerto Rico</a:t>
            </a:r>
          </a:p>
          <a:p>
            <a:pPr marL="0" indent="0" fontAlgn="base">
              <a:buFont typeface="Arial" pitchFamily="34" charset="0"/>
              <a:buNone/>
            </a:pPr>
            <a:r>
              <a:rPr lang="en-US" sz="2200" dirty="0">
                <a:latin typeface="Franklin Gothic Medium" panose="020B0603020102020204" pitchFamily="34" charset="0"/>
              </a:rPr>
              <a:t>Rhode Island	</a:t>
            </a:r>
          </a:p>
          <a:p>
            <a:pPr marL="0" indent="0" fontAlgn="base">
              <a:buFont typeface="Arial" pitchFamily="34" charset="0"/>
              <a:buNone/>
            </a:pPr>
            <a:r>
              <a:rPr lang="en-US" sz="2200" dirty="0">
                <a:latin typeface="Franklin Gothic Medium" panose="020B0603020102020204" pitchFamily="34" charset="0"/>
              </a:rPr>
              <a:t>Vermont	</a:t>
            </a:r>
          </a:p>
          <a:p>
            <a:pPr marL="0" indent="0" fontAlgn="base">
              <a:buFont typeface="Arial" pitchFamily="34" charset="0"/>
              <a:buNone/>
            </a:pPr>
            <a:r>
              <a:rPr lang="en-US" sz="2200" dirty="0">
                <a:latin typeface="Franklin Gothic Medium" panose="020B0603020102020204" pitchFamily="34" charset="0"/>
              </a:rPr>
              <a:t>Washington 	</a:t>
            </a:r>
          </a:p>
          <a:p>
            <a:pPr marL="0" indent="0" fontAlgn="base">
              <a:buFont typeface="Arial" pitchFamily="34" charset="0"/>
              <a:buNone/>
            </a:pPr>
            <a:r>
              <a:rPr lang="en-US" sz="2200" dirty="0">
                <a:latin typeface="Franklin Gothic Medium" panose="020B0603020102020204" pitchFamily="34" charset="0"/>
              </a:rPr>
              <a:t>Washington D.C</a:t>
            </a:r>
          </a:p>
        </p:txBody>
      </p:sp>
    </p:spTree>
    <p:extLst>
      <p:ext uri="{BB962C8B-B14F-4D97-AF65-F5344CB8AC3E}">
        <p14:creationId xmlns:p14="http://schemas.microsoft.com/office/powerpoint/2010/main" val="4273114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Legalization of Recreational Marijuana</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
        <p:nvSpPr>
          <p:cNvPr id="11" name="TextBox 10"/>
          <p:cNvSpPr txBox="1"/>
          <p:nvPr/>
        </p:nvSpPr>
        <p:spPr>
          <a:xfrm>
            <a:off x="902833" y="1660697"/>
            <a:ext cx="4450976" cy="1846659"/>
          </a:xfrm>
          <a:prstGeom prst="rect">
            <a:avLst/>
          </a:prstGeom>
          <a:noFill/>
        </p:spPr>
        <p:txBody>
          <a:bodyPr wrap="square" rtlCol="0">
            <a:spAutoFit/>
          </a:bodyPr>
          <a:lstStyle/>
          <a:p>
            <a:pPr algn="ctr"/>
            <a:r>
              <a:rPr lang="en-US" sz="2400" b="1" dirty="0"/>
              <a:t>Eight States and Washington D.C. Have Legalized </a:t>
            </a:r>
            <a:r>
              <a:rPr lang="en-US" sz="2400" b="1" u="sng" dirty="0"/>
              <a:t>Recreational</a:t>
            </a:r>
            <a:r>
              <a:rPr lang="en-US" sz="2400" b="1" dirty="0"/>
              <a:t> Marijuana…Including Four In the Last Election </a:t>
            </a:r>
          </a:p>
          <a:p>
            <a:endParaRPr lang="en-US" dirty="0"/>
          </a:p>
        </p:txBody>
      </p:sp>
      <p:sp>
        <p:nvSpPr>
          <p:cNvPr id="12" name="Content Placeholder 2"/>
          <p:cNvSpPr txBox="1">
            <a:spLocks/>
          </p:cNvSpPr>
          <p:nvPr/>
        </p:nvSpPr>
        <p:spPr>
          <a:xfrm>
            <a:off x="423221" y="3651283"/>
            <a:ext cx="5410200" cy="2590799"/>
          </a:xfrm>
          <a:prstGeom prst="rect">
            <a:avLst/>
          </a:prstGeom>
        </p:spPr>
        <p:txBody>
          <a:bodyPr numCol="2">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base">
              <a:buFont typeface="Arial" pitchFamily="34" charset="0"/>
              <a:buNone/>
            </a:pPr>
            <a:r>
              <a:rPr lang="en-US" sz="2400" dirty="0">
                <a:latin typeface="Franklin Gothic Medium" panose="020B0603020102020204" pitchFamily="34" charset="0"/>
              </a:rPr>
              <a:t>Alaska</a:t>
            </a:r>
          </a:p>
          <a:p>
            <a:pPr marL="0" indent="0" algn="ctr" fontAlgn="base">
              <a:buFont typeface="Arial" pitchFamily="34" charset="0"/>
              <a:buNone/>
            </a:pPr>
            <a:r>
              <a:rPr lang="en-US" sz="2400" dirty="0">
                <a:latin typeface="Franklin Gothic Medium" panose="020B0603020102020204" pitchFamily="34" charset="0"/>
              </a:rPr>
              <a:t>California</a:t>
            </a:r>
          </a:p>
          <a:p>
            <a:pPr marL="0" indent="0" algn="ctr" fontAlgn="base">
              <a:buFont typeface="Arial" pitchFamily="34" charset="0"/>
              <a:buNone/>
            </a:pPr>
            <a:r>
              <a:rPr lang="en-US" sz="2400" dirty="0">
                <a:latin typeface="Franklin Gothic Medium" panose="020B0603020102020204" pitchFamily="34" charset="0"/>
              </a:rPr>
              <a:t>Colorado</a:t>
            </a:r>
          </a:p>
          <a:p>
            <a:pPr marL="0" indent="0" algn="ctr" fontAlgn="base">
              <a:buFont typeface="Arial" pitchFamily="34" charset="0"/>
              <a:buNone/>
            </a:pPr>
            <a:r>
              <a:rPr lang="en-US" sz="2400" dirty="0">
                <a:latin typeface="Franklin Gothic Medium" panose="020B0603020102020204" pitchFamily="34" charset="0"/>
              </a:rPr>
              <a:t>Oregon</a:t>
            </a:r>
          </a:p>
          <a:p>
            <a:pPr marL="0" indent="0" algn="ctr" fontAlgn="base">
              <a:buFont typeface="Arial" pitchFamily="34" charset="0"/>
              <a:buNone/>
            </a:pPr>
            <a:r>
              <a:rPr lang="en-US" sz="2400" dirty="0">
                <a:latin typeface="Franklin Gothic Medium" panose="020B0603020102020204" pitchFamily="34" charset="0"/>
              </a:rPr>
              <a:t>Maine                           Vermont (Pending)</a:t>
            </a:r>
          </a:p>
          <a:p>
            <a:pPr marL="0" indent="0" algn="ctr" fontAlgn="base">
              <a:buFont typeface="Arial" pitchFamily="34" charset="0"/>
              <a:buNone/>
            </a:pPr>
            <a:r>
              <a:rPr lang="en-US" sz="2400" dirty="0">
                <a:latin typeface="Franklin Gothic Medium" panose="020B0603020102020204" pitchFamily="34" charset="0"/>
              </a:rPr>
              <a:t>Massachusetts </a:t>
            </a:r>
          </a:p>
          <a:p>
            <a:pPr marL="0" indent="0" algn="ctr" fontAlgn="base">
              <a:buFont typeface="Arial" pitchFamily="34" charset="0"/>
              <a:buNone/>
            </a:pPr>
            <a:r>
              <a:rPr lang="en-US" sz="2400" dirty="0">
                <a:latin typeface="Franklin Gothic Medium" panose="020B0603020102020204" pitchFamily="34" charset="0"/>
              </a:rPr>
              <a:t>Nevada </a:t>
            </a:r>
          </a:p>
          <a:p>
            <a:pPr marL="0" indent="0" algn="ctr" fontAlgn="base">
              <a:buFont typeface="Arial" pitchFamily="34" charset="0"/>
              <a:buNone/>
            </a:pPr>
            <a:r>
              <a:rPr lang="en-US" sz="2400" dirty="0">
                <a:latin typeface="Franklin Gothic Medium" panose="020B0603020102020204" pitchFamily="34" charset="0"/>
              </a:rPr>
              <a:t>Washington</a:t>
            </a:r>
          </a:p>
          <a:p>
            <a:pPr marL="0" indent="0" algn="ctr" fontAlgn="base">
              <a:buFont typeface="Arial" pitchFamily="34" charset="0"/>
              <a:buNone/>
            </a:pPr>
            <a:r>
              <a:rPr lang="en-US" sz="2400" dirty="0">
                <a:latin typeface="Franklin Gothic Medium" panose="020B0603020102020204" pitchFamily="34" charset="0"/>
              </a:rPr>
              <a:t>Washington D.C.</a:t>
            </a: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77872" y="1776206"/>
            <a:ext cx="5603924" cy="44501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681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542199" y="2191498"/>
            <a:ext cx="5553533" cy="2954655"/>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In 1995, California Passes Proposition 215</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California becomes the first state in the country to pass legislation legalizing marijuana for medical purposes.  </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A number of states follow suit and legalize the use of medicinal marijuana. </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Prop 215 in California (1995)</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86549" y="1604622"/>
            <a:ext cx="4446547" cy="4572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1635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en-US" sz="2800" dirty="0">
                <a:latin typeface="Franklin Gothic Medium" panose="020B0603020102020204" pitchFamily="34" charset="0"/>
              </a:rPr>
              <a:t>Where Do We Stand Today?</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8340" y="1605041"/>
            <a:ext cx="10954784" cy="4650306"/>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838200" y="4570412"/>
            <a:ext cx="3392693" cy="1446550"/>
          </a:xfrm>
          <a:prstGeom prst="rect">
            <a:avLst/>
          </a:prstGeom>
          <a:solidFill>
            <a:schemeClr val="bg1">
              <a:alpha val="85000"/>
            </a:schemeClr>
          </a:solidFill>
        </p:spPr>
        <p:txBody>
          <a:bodyPr wrap="square" rtlCol="0">
            <a:spAutoFit/>
          </a:bodyPr>
          <a:lstStyle/>
          <a:p>
            <a:pPr algn="ctr"/>
            <a:r>
              <a:rPr lang="en-US" sz="2800" b="1" dirty="0">
                <a:latin typeface="Franklin Gothic Medium" panose="020B0603020102020204" pitchFamily="34" charset="0"/>
              </a:rPr>
              <a:t>Federal Law </a:t>
            </a:r>
            <a:br>
              <a:rPr lang="en-US" sz="2800" b="1" dirty="0">
                <a:latin typeface="Franklin Gothic Medium" panose="020B0603020102020204" pitchFamily="34" charset="0"/>
              </a:rPr>
            </a:br>
            <a:r>
              <a:rPr lang="en-US" sz="2000" dirty="0">
                <a:latin typeface="Franklin Gothic Medium" panose="020B0603020102020204" pitchFamily="34" charset="0"/>
              </a:rPr>
              <a:t>Marijuana is still </a:t>
            </a:r>
            <a:br>
              <a:rPr lang="en-US" sz="2000" dirty="0">
                <a:latin typeface="Franklin Gothic Medium" panose="020B0603020102020204" pitchFamily="34" charset="0"/>
              </a:rPr>
            </a:br>
            <a:r>
              <a:rPr lang="en-US" sz="2000" dirty="0">
                <a:latin typeface="Franklin Gothic Medium" panose="020B0603020102020204" pitchFamily="34" charset="0"/>
              </a:rPr>
              <a:t>considered a </a:t>
            </a:r>
            <a:br>
              <a:rPr lang="en-US" sz="2000" dirty="0">
                <a:latin typeface="Franklin Gothic Medium" panose="020B0603020102020204" pitchFamily="34" charset="0"/>
              </a:rPr>
            </a:br>
            <a:r>
              <a:rPr lang="en-US" sz="2000" dirty="0">
                <a:latin typeface="Franklin Gothic Medium" panose="020B0603020102020204" pitchFamily="34" charset="0"/>
              </a:rPr>
              <a:t>Schedule I drug</a:t>
            </a:r>
          </a:p>
        </p:txBody>
      </p:sp>
      <p:pic>
        <p:nvPicPr>
          <p:cNvPr id="9" name="Picture 8"/>
          <p:cNvPicPr>
            <a:picLocks noChangeAspect="1"/>
          </p:cNvPicPr>
          <p:nvPr/>
        </p:nvPicPr>
        <p:blipFill>
          <a:blip r:embed="rId7"/>
          <a:stretch>
            <a:fillRect/>
          </a:stretch>
        </p:blipFill>
        <p:spPr>
          <a:xfrm>
            <a:off x="8671176" y="4195591"/>
            <a:ext cx="2901948" cy="1981372"/>
          </a:xfrm>
          <a:prstGeom prst="rect">
            <a:avLst/>
          </a:prstGeom>
        </p:spPr>
      </p:pic>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1915" y="1543135"/>
            <a:ext cx="11118116" cy="801869"/>
          </a:xfrm>
          <a:prstGeom prst="rect">
            <a:avLst/>
          </a:prstGeom>
        </p:spPr>
      </p:pic>
    </p:spTree>
    <p:extLst>
      <p:ext uri="{BB962C8B-B14F-4D97-AF65-F5344CB8AC3E}">
        <p14:creationId xmlns:p14="http://schemas.microsoft.com/office/powerpoint/2010/main" val="277566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73619" y="1394198"/>
            <a:ext cx="11002101" cy="4154984"/>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2009 – The “Ogden Memo” – DOJ urges federal prosecutors to stop prosecutions of medical marijuana distributors that are otherwise lawful under state laws</a:t>
            </a:r>
          </a:p>
          <a:p>
            <a:pPr marL="800100" lvl="1" indent="-342900">
              <a:spcBef>
                <a:spcPts val="600"/>
              </a:spcBef>
              <a:buFont typeface="Wingdings" panose="05000000000000000000" pitchFamily="2" charset="2"/>
              <a:buChar char="Ø"/>
            </a:pPr>
            <a:r>
              <a:rPr lang="en-US" sz="1400" dirty="0">
                <a:latin typeface="Franklin Gothic Medium" panose="020B0603020102020204" pitchFamily="34" charset="0"/>
                <a:hlinkClick r:id="rId5"/>
              </a:rPr>
              <a:t>http://www.justice.gov/sites/default/files/oip/legacy/2014/07/23/dag-guidance-2011-for-medical-marijuana-use.pdf</a:t>
            </a:r>
            <a:endParaRPr lang="en-US" sz="1400" dirty="0">
              <a:latin typeface="Franklin Gothic Medium" panose="020B0603020102020204" pitchFamily="34" charset="0"/>
            </a:endParaRPr>
          </a:p>
          <a:p>
            <a:pPr marL="800100" lvl="1" indent="-342900">
              <a:spcBef>
                <a:spcPts val="600"/>
              </a:spcBef>
              <a:buFont typeface="Wingdings" panose="05000000000000000000" pitchFamily="2" charset="2"/>
              <a:buChar char="Ø"/>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U.S. Attorneys should not “focus federal resources in [their] States on individuals whose actions are in clear and unambiguous compliance with existing state laws providing for the medical use of marijuana.” </a:t>
            </a:r>
          </a:p>
          <a:p>
            <a:pPr>
              <a:spcBef>
                <a:spcPts val="600"/>
              </a:spcBef>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Ogden went on to say that patients and caregivers in particular should not be targeted, though “commercial enterprises” were still an enforcement priority</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Enforcement</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Tree>
    <p:extLst>
      <p:ext uri="{BB962C8B-B14F-4D97-AF65-F5344CB8AC3E}">
        <p14:creationId xmlns:p14="http://schemas.microsoft.com/office/powerpoint/2010/main" val="81453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51806" y="1187385"/>
            <a:ext cx="11287851" cy="4862870"/>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The “Cole Memos” – issued by new Deputy AG James Cole in  June 2011 and August 2013</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June 2011 memo – backpedaled some and warned that “the Ogden Memorandum was never intended to shield such activities from federal enforcement action and prosecution, even where those activities purport to comply with state law.”</a:t>
            </a:r>
          </a:p>
          <a:p>
            <a:pPr marL="742950" lvl="1" indent="-285750">
              <a:spcBef>
                <a:spcPts val="600"/>
              </a:spcBef>
              <a:buFont typeface="Wingdings" panose="05000000000000000000" pitchFamily="2" charset="2"/>
              <a:buChar char="Ø"/>
            </a:pPr>
            <a:r>
              <a:rPr lang="en-US" sz="1400" dirty="0">
                <a:latin typeface="Franklin Gothic Medium" panose="020B0603020102020204" pitchFamily="34" charset="0"/>
              </a:rPr>
              <a:t>http://www.justice.gov/sites/default/files/oip/legacy/2014/07/23/dag-guidance-2011-for-medical-marijuana-use.pdf</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August 2013 memo – outlined DOJ eight enforcement priorities and stated that  “the existence of a strong and effective state regulatory system, and an operation’s compliance with such a system, may allay the threat [to federal enforcement priorities].”</a:t>
            </a:r>
          </a:p>
          <a:p>
            <a:pPr marL="800100" lvl="1" indent="-342900">
              <a:spcBef>
                <a:spcPts val="600"/>
              </a:spcBef>
              <a:buFont typeface="Wingdings" panose="05000000000000000000" pitchFamily="2" charset="2"/>
              <a:buChar char="Ø"/>
            </a:pPr>
            <a:r>
              <a:rPr lang="en-US" sz="1400" dirty="0">
                <a:latin typeface="Franklin Gothic Medium" panose="020B0603020102020204" pitchFamily="34" charset="0"/>
              </a:rPr>
              <a:t>http://www.justice.gov/iso/opa/resources/3052013829132756857467.pdf</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Enforcement</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Tree>
    <p:extLst>
      <p:ext uri="{BB962C8B-B14F-4D97-AF65-F5344CB8AC3E}">
        <p14:creationId xmlns:p14="http://schemas.microsoft.com/office/powerpoint/2010/main" val="594104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29470" y="1491434"/>
            <a:ext cx="11332524" cy="4616648"/>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December 2014 – “</a:t>
            </a:r>
            <a:r>
              <a:rPr lang="en-US" sz="2200" dirty="0" err="1">
                <a:latin typeface="Franklin Gothic Medium" panose="020B0603020102020204" pitchFamily="34" charset="0"/>
              </a:rPr>
              <a:t>Wilkenson</a:t>
            </a:r>
            <a:r>
              <a:rPr lang="en-US" sz="2200" dirty="0">
                <a:latin typeface="Franklin Gothic Medium" panose="020B0603020102020204" pitchFamily="34" charset="0"/>
              </a:rPr>
              <a:t> Memo” – extends Cole memo to marijuana activities on tribal lands.</a:t>
            </a:r>
          </a:p>
          <a:p>
            <a:pPr marL="800100" lvl="1" indent="-342900">
              <a:spcBef>
                <a:spcPts val="600"/>
              </a:spcBef>
              <a:buFont typeface="Wingdings" panose="05000000000000000000" pitchFamily="2" charset="2"/>
              <a:buChar char="Ø"/>
            </a:pPr>
            <a:r>
              <a:rPr lang="en-US" sz="1200" dirty="0">
                <a:latin typeface="Franklin Gothic Medium" panose="020B0603020102020204" pitchFamily="34" charset="0"/>
              </a:rPr>
              <a:t>http://www.justice.gov/sites/default/files/tribal/pages/attachments/2014/12/11/policystatementregardingmarijuanaissuesinindiancountry2.pdf</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December 2014 – Congress defunds DEA’s budget to carry out raids on medicinal marijuana businesses operating legally under state laws.</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December 2015 – DEA recommends to FDA that they reclassify marijuana from schedule 1 to schedule 2 drug under Controlled Substances Act.</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November 2016 – Election Day</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Recent Developments</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Tree>
    <p:extLst>
      <p:ext uri="{BB962C8B-B14F-4D97-AF65-F5344CB8AC3E}">
        <p14:creationId xmlns:p14="http://schemas.microsoft.com/office/powerpoint/2010/main" val="1984984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What Will Trump Do?</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5578" y="1577546"/>
            <a:ext cx="11260307" cy="4684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6896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29470" y="1491434"/>
            <a:ext cx="11332524" cy="3370153"/>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Trump – Legalizing marijuana for anything other than medicinal use is a “bad” experiment and called Colorado’s legal marijuana industry “a real problem.”</a:t>
            </a:r>
            <a:br>
              <a:rPr lang="en-US" sz="2200" dirty="0">
                <a:latin typeface="Franklin Gothic Medium" panose="020B0603020102020204" pitchFamily="34" charset="0"/>
              </a:rPr>
            </a:b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Sean Spicer – “There are two distinct issues here: medical marijuana and recreational marijuana.”</a:t>
            </a:r>
            <a:br>
              <a:rPr lang="en-US" sz="2200" dirty="0">
                <a:latin typeface="Franklin Gothic Medium" panose="020B0603020102020204" pitchFamily="34" charset="0"/>
              </a:rPr>
            </a:b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a:latin typeface="Franklin Gothic Medium" panose="020B0603020102020204" pitchFamily="34" charset="0"/>
              </a:rPr>
              <a:t>Spicer said the Department of Justice will consider "greater enforcement" of federal marijuana laws, even in states that have legalized the drug.</a:t>
            </a: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b="1" dirty="0">
                <a:latin typeface="Franklin Gothic Medium" panose="020B0603020102020204" pitchFamily="34" charset="0"/>
              </a:rPr>
              <a:t>Trump and Marijuana Legalization</a:t>
            </a:r>
            <a:endParaRPr lang="en-US" sz="2800" b="1"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spTree>
    <p:extLst>
      <p:ext uri="{BB962C8B-B14F-4D97-AF65-F5344CB8AC3E}">
        <p14:creationId xmlns:p14="http://schemas.microsoft.com/office/powerpoint/2010/main" val="2419545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6270688" y="1577546"/>
            <a:ext cx="5326904" cy="4462760"/>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Sessions has historically opposed marijuana legalization</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Oversees the DEA and other federal law enforcement operations</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Mach 2017 – Mass. Treasurer Deborah Goldberg sought clarity from Sessions regarding whether the DOJ plans to implement changes regarding federal marijuana policy, e.g. crack down on states that have legalized marijuana. </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it-IT" sz="2800" dirty="0">
                <a:latin typeface="Franklin Gothic Medium" panose="020B0603020102020204" pitchFamily="34" charset="0"/>
              </a:rPr>
              <a:t>Attorney General Jeff Sessions</a:t>
            </a:r>
            <a:endParaRPr lang="en-US" sz="2800" dirty="0">
              <a:latin typeface="Franklin Gothic Medium" panose="020B06030201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3" name="Picture 2"/>
          <p:cNvPicPr>
            <a:picLocks noChangeAspect="1"/>
          </p:cNvPicPr>
          <p:nvPr/>
        </p:nvPicPr>
        <p:blipFill>
          <a:blip r:embed="rId6"/>
          <a:stretch>
            <a:fillRect/>
          </a:stretch>
        </p:blipFill>
        <p:spPr>
          <a:xfrm>
            <a:off x="395180" y="1394843"/>
            <a:ext cx="5486876" cy="50723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6770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6293548" y="1679034"/>
            <a:ext cx="5326904" cy="4124206"/>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General Rule – employers in all 50 states and the District of Columbia can regulate an employee’s use of marijuana by:</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Prohibiting </a:t>
            </a:r>
            <a:r>
              <a:rPr lang="en-US" sz="2200" u="sng" dirty="0">
                <a:latin typeface="Franklin Gothic Medium" panose="020B0603020102020204" pitchFamily="34" charset="0"/>
              </a:rPr>
              <a:t>marijuana possession and use at work</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Prohibiting employees from </a:t>
            </a:r>
            <a:r>
              <a:rPr lang="en-US" sz="2200" u="sng" dirty="0">
                <a:latin typeface="Franklin Gothic Medium" panose="020B0603020102020204" pitchFamily="34" charset="0"/>
              </a:rPr>
              <a:t>reporting to work impaired or under the influence of marijuana</a:t>
            </a:r>
          </a:p>
          <a:p>
            <a:pPr marL="285750" indent="-285750">
              <a:spcBef>
                <a:spcPts val="600"/>
              </a:spcBef>
              <a:buFont typeface="Wingdings" panose="05000000000000000000" pitchFamily="2" charset="2"/>
              <a:buChar char="v"/>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en-US" sz="2800" b="1" dirty="0">
                <a:latin typeface="Franklin Gothic Medium" panose="020B0603020102020204" pitchFamily="34" charset="0"/>
              </a:rPr>
              <a:t>What Do Employers Need to Know?</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a:stretch>
            <a:fillRect/>
          </a:stretch>
        </p:blipFill>
        <p:spPr>
          <a:xfrm>
            <a:off x="872602" y="1961585"/>
            <a:ext cx="4866806" cy="35591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25289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279887" y="1823326"/>
            <a:ext cx="4256342" cy="3370153"/>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Nearly $5 billion dollar and growing marijuana industry</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1.8 million LEGAL marijuana users</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Shifting norms and perceptions towards use of marijuana for recreational and/or therapeutic reasons</a:t>
            </a:r>
          </a:p>
          <a:p>
            <a:pPr>
              <a:spcBef>
                <a:spcPts val="600"/>
              </a:spcBef>
            </a:pPr>
            <a:endParaRPr lang="en-US" sz="2200" dirty="0">
              <a:latin typeface="Franklin Gothic Medium" panose="020B0603020102020204" pitchFamily="34" charset="0"/>
            </a:endParaRP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044052" y="-35870"/>
            <a:ext cx="12118108" cy="1325563"/>
          </a:xfrm>
        </p:spPr>
        <p:txBody>
          <a:bodyPr>
            <a:noAutofit/>
          </a:bodyPr>
          <a:lstStyle/>
          <a:p>
            <a:pPr algn="ctr"/>
            <a:r>
              <a:rPr lang="en-US" sz="2800" b="1" dirty="0">
                <a:latin typeface="Franklin Gothic Medium" panose="020B0603020102020204" pitchFamily="34" charset="0"/>
              </a:rPr>
              <a:t>But…</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42006" y="1433619"/>
            <a:ext cx="6985174" cy="50449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551161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Rectangle 3"/>
          <p:cNvSpPr/>
          <p:nvPr/>
        </p:nvSpPr>
        <p:spPr>
          <a:xfrm>
            <a:off x="401581" y="1544326"/>
            <a:ext cx="5168430" cy="4385816"/>
          </a:xfrm>
          <a:prstGeom prst="rect">
            <a:avLst/>
          </a:prstGeom>
        </p:spPr>
        <p:txBody>
          <a:bodyPr wrap="square">
            <a:spAutoFit/>
          </a:bodyPr>
          <a:lstStyle/>
          <a:p>
            <a:pPr marL="285750" indent="-285750">
              <a:spcBef>
                <a:spcPts val="600"/>
              </a:spcBef>
              <a:buFont typeface="Wingdings" panose="05000000000000000000" pitchFamily="2" charset="2"/>
              <a:buChar char="v"/>
            </a:pPr>
            <a:endParaRPr lang="en-US" sz="2200" b="1"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b="1" dirty="0">
                <a:latin typeface="Franklin Gothic Medium" panose="020B0603020102020204" pitchFamily="34" charset="0"/>
              </a:rPr>
              <a:t>Treat marijuana use similarly to alcohol </a:t>
            </a:r>
          </a:p>
          <a:p>
            <a:pPr marL="285750" indent="-285750">
              <a:spcBef>
                <a:spcPts val="600"/>
              </a:spcBef>
              <a:buFont typeface="Wingdings" panose="05000000000000000000" pitchFamily="2" charset="2"/>
              <a:buChar char="v"/>
            </a:pPr>
            <a:r>
              <a:rPr lang="en-US" sz="2200" b="1" dirty="0">
                <a:latin typeface="Franklin Gothic Medium" panose="020B0603020102020204" pitchFamily="34" charset="0"/>
              </a:rPr>
              <a:t>Prohibit employees from reporting to work or working while "under the influence of alcohol and/or other drugs that adversely affect the employee's ability to safely perform his or her job duties."</a:t>
            </a:r>
          </a:p>
          <a:p>
            <a:pPr marL="285750" indent="-285750">
              <a:spcBef>
                <a:spcPts val="600"/>
              </a:spcBef>
              <a:buFont typeface="Wingdings" panose="05000000000000000000" pitchFamily="2" charset="2"/>
              <a:buChar char="v"/>
            </a:pPr>
            <a:r>
              <a:rPr lang="en-US" sz="2200" b="1" dirty="0">
                <a:latin typeface="Franklin Gothic Medium" panose="020B0603020102020204" pitchFamily="34" charset="0"/>
              </a:rPr>
              <a:t>Include information regarding what your approach to drug and alcohol testing will be.</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426956" y="-69090"/>
            <a:ext cx="12118108" cy="1325563"/>
          </a:xfrm>
        </p:spPr>
        <p:txBody>
          <a:bodyPr>
            <a:noAutofit/>
          </a:bodyPr>
          <a:lstStyle/>
          <a:p>
            <a:pPr algn="ctr"/>
            <a:r>
              <a:rPr lang="en-US" sz="2800" b="1" dirty="0">
                <a:latin typeface="Franklin Gothic Medium" panose="020B0603020102020204" pitchFamily="34" charset="0"/>
              </a:rPr>
              <a:t>Best Practices</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9" name="Picture 8"/>
          <p:cNvPicPr>
            <a:picLocks noChangeAspect="1"/>
          </p:cNvPicPr>
          <p:nvPr/>
        </p:nvPicPr>
        <p:blipFill>
          <a:blip r:embed="rId6"/>
          <a:stretch>
            <a:fillRect/>
          </a:stretch>
        </p:blipFill>
        <p:spPr>
          <a:xfrm>
            <a:off x="6438900" y="1458214"/>
            <a:ext cx="5257800" cy="49251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4606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6788535" y="2258974"/>
            <a:ext cx="4881477" cy="2539157"/>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EEOC’s equal pay data rule faces hostility from Trump administration and acting chair Victoria </a:t>
            </a:r>
            <a:r>
              <a:rPr lang="en-US" sz="2200" dirty="0" err="1">
                <a:latin typeface="Franklin Gothic Medium" panose="020B0603020102020204" pitchFamily="34" charset="0"/>
              </a:rPr>
              <a:t>Lipnic</a:t>
            </a:r>
            <a:endParaRPr lang="en-US" sz="2200" dirty="0">
              <a:latin typeface="Franklin Gothic Medium" panose="020B0603020102020204" pitchFamily="34" charset="0"/>
            </a:endParaRP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Increasing popularity at state level: In 2016, pay equity laws took effect in CA, MD, and NY, and another was passed in MA</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Rise in Pay Equity Laws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a:stretch>
            <a:fillRect/>
          </a:stretch>
        </p:blipFill>
        <p:spPr>
          <a:xfrm>
            <a:off x="507804" y="1720726"/>
            <a:ext cx="6074956" cy="4334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1632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279887" y="1839489"/>
            <a:ext cx="5042125" cy="3816429"/>
          </a:xfrm>
          <a:prstGeom prst="rect">
            <a:avLst/>
          </a:prstGeom>
        </p:spPr>
        <p:txBody>
          <a:bodyPr wrap="square">
            <a:spAutoFit/>
          </a:bodyPr>
          <a:lstStyle/>
          <a:p>
            <a:pPr marL="285750" indent="-285750">
              <a:buFont typeface="Wingdings" panose="05000000000000000000" pitchFamily="2" charset="2"/>
              <a:buChar char="v"/>
            </a:pPr>
            <a:r>
              <a:rPr lang="en-US" sz="2200" dirty="0">
                <a:latin typeface="Franklin Gothic Medium" panose="020B0603020102020204" pitchFamily="34" charset="0"/>
              </a:rPr>
              <a:t>Number of states requiring employers to offer paid leave for certain events (e.g., baby bonding) is expected to grow</a:t>
            </a:r>
          </a:p>
          <a:p>
            <a:pPr marL="800100" lvl="1" indent="-342900">
              <a:buFont typeface="Wingdings" panose="05000000000000000000" pitchFamily="2" charset="2"/>
              <a:buChar char="Ø"/>
            </a:pPr>
            <a:r>
              <a:rPr lang="en-US" sz="2200" dirty="0">
                <a:latin typeface="Franklin Gothic Medium" panose="020B0603020102020204" pitchFamily="34" charset="0"/>
              </a:rPr>
              <a:t>CA, NJ, and RI already offer paid family leave</a:t>
            </a:r>
          </a:p>
          <a:p>
            <a:pPr marL="800100" lvl="1" indent="-342900">
              <a:buFont typeface="Wingdings" panose="05000000000000000000" pitchFamily="2" charset="2"/>
              <a:buChar char="Ø"/>
            </a:pPr>
            <a:r>
              <a:rPr lang="en-US" sz="2200" dirty="0">
                <a:latin typeface="Franklin Gothic Medium" panose="020B0603020102020204" pitchFamily="34" charset="0"/>
              </a:rPr>
              <a:t>NY’s law will take effect in 2018, and DC has approved very expansive law (8 weeks of paid leave post-birth / adoption)</a:t>
            </a:r>
          </a:p>
          <a:p>
            <a:pPr marL="285750" indent="-285750">
              <a:buFont typeface="Wingdings" panose="05000000000000000000" pitchFamily="2" charset="2"/>
              <a:buChar char="v"/>
            </a:pPr>
            <a:r>
              <a:rPr lang="en-US" sz="2200" dirty="0">
                <a:latin typeface="Franklin Gothic Medium" panose="020B0603020102020204" pitchFamily="34" charset="0"/>
              </a:rPr>
              <a:t>Possibility of action at federal level?</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Parental Leave Regulations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a:stretch>
            <a:fillRect/>
          </a:stretch>
        </p:blipFill>
        <p:spPr>
          <a:xfrm>
            <a:off x="5832423" y="1965453"/>
            <a:ext cx="5723319" cy="3920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3686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6929523" y="2062113"/>
            <a:ext cx="4424277" cy="3631763"/>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Federal minimum wage unlikely to change (set at $7.25)</a:t>
            </a:r>
          </a:p>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Several states and localities considering minimum wage increases, including IL (from $8.25 to $15)</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Two other high-population states, CA and NY, raised their minimum wages to $15 in 2016</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Minimum Wage Changes</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3515" y="1825625"/>
            <a:ext cx="6220233" cy="41313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4011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534" y="0"/>
            <a:ext cx="12192533" cy="6858000"/>
          </a:xfrm>
          <a:prstGeom prst="rect">
            <a:avLst/>
          </a:prstGeom>
        </p:spPr>
      </p:pic>
      <p:sp>
        <p:nvSpPr>
          <p:cNvPr id="7" name="Rectangle 6"/>
          <p:cNvSpPr/>
          <p:nvPr/>
        </p:nvSpPr>
        <p:spPr>
          <a:xfrm>
            <a:off x="205243" y="1273497"/>
            <a:ext cx="11780981" cy="53489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3" name="Content Placeholder 2"/>
          <p:cNvSpPr>
            <a:spLocks noGrp="1"/>
          </p:cNvSpPr>
          <p:nvPr>
            <p:ph idx="1"/>
          </p:nvPr>
        </p:nvSpPr>
        <p:spPr/>
        <p:txBody>
          <a:bodyPr>
            <a:normAutofit/>
          </a:bodyPr>
          <a:lstStyle/>
          <a:p>
            <a:pPr lvl="1"/>
            <a:endParaRPr lang="en-US" dirty="0"/>
          </a:p>
          <a:p>
            <a:pPr lvl="1"/>
            <a:endParaRPr lang="en-US" sz="3200" dirty="0"/>
          </a:p>
          <a:p>
            <a:pPr lvl="1"/>
            <a:endParaRPr lang="en-US" dirty="0"/>
          </a:p>
        </p:txBody>
      </p:sp>
      <p:sp>
        <p:nvSpPr>
          <p:cNvPr id="4" name="Rectangle 3"/>
          <p:cNvSpPr/>
          <p:nvPr/>
        </p:nvSpPr>
        <p:spPr>
          <a:xfrm>
            <a:off x="6905625" y="2140942"/>
            <a:ext cx="4794143" cy="3293209"/>
          </a:xfrm>
          <a:prstGeom prst="rect">
            <a:avLst/>
          </a:prstGeom>
        </p:spPr>
        <p:txBody>
          <a:bodyPr wrap="square">
            <a:spAutoFit/>
          </a:bodyPr>
          <a:lstStyle/>
          <a:p>
            <a:pPr marL="285750" indent="-285750">
              <a:spcBef>
                <a:spcPts val="600"/>
              </a:spcBef>
              <a:buFont typeface="Wingdings" panose="05000000000000000000" pitchFamily="2" charset="2"/>
              <a:buChar char="v"/>
            </a:pPr>
            <a:r>
              <a:rPr lang="en-US" sz="2200" dirty="0">
                <a:latin typeface="Franklin Gothic Medium" panose="020B0603020102020204" pitchFamily="34" charset="0"/>
              </a:rPr>
              <a:t>Several states are seeking to limit “just-in-time” or “on-call” scheduling practices for retail and food service employees</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San Francisco enacted first such measure in US, followed by Seattle</a:t>
            </a:r>
          </a:p>
          <a:p>
            <a:pPr marL="800100" lvl="1" indent="-342900">
              <a:spcBef>
                <a:spcPts val="600"/>
              </a:spcBef>
              <a:buFont typeface="Wingdings" panose="05000000000000000000" pitchFamily="2" charset="2"/>
              <a:buChar char="Ø"/>
            </a:pPr>
            <a:r>
              <a:rPr lang="en-US" sz="2200" dirty="0">
                <a:latin typeface="Franklin Gothic Medium" panose="020B0603020102020204" pitchFamily="34" charset="0"/>
              </a:rPr>
              <a:t>In March 2017, NYC introduced a pair of initiatives</a:t>
            </a:r>
          </a:p>
        </p:txBody>
      </p:sp>
      <p:sp>
        <p:nvSpPr>
          <p:cNvPr id="6" name="Rectangle 5"/>
          <p:cNvSpPr/>
          <p:nvPr/>
        </p:nvSpPr>
        <p:spPr>
          <a:xfrm>
            <a:off x="205243" y="201741"/>
            <a:ext cx="11780981" cy="78390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2" name="Title 1"/>
          <p:cNvSpPr>
            <a:spLocks noGrp="1"/>
          </p:cNvSpPr>
          <p:nvPr>
            <p:ph type="title"/>
          </p:nvPr>
        </p:nvSpPr>
        <p:spPr>
          <a:xfrm>
            <a:off x="1100259" y="-38202"/>
            <a:ext cx="12118108" cy="1325563"/>
          </a:xfrm>
        </p:spPr>
        <p:txBody>
          <a:bodyPr>
            <a:noAutofit/>
          </a:bodyPr>
          <a:lstStyle/>
          <a:p>
            <a:pPr algn="ctr"/>
            <a:r>
              <a:rPr lang="en-US" sz="2800" dirty="0">
                <a:latin typeface="Franklin Gothic Medium" panose="020B0603020102020204" pitchFamily="34" charset="0"/>
              </a:rPr>
              <a:t>Growing Interest in Predictable Scheduling</a:t>
            </a:r>
          </a:p>
        </p:txBody>
      </p:sp>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9887" y="306891"/>
            <a:ext cx="2705909" cy="521096"/>
          </a:xfrm>
          <a:prstGeom prst="rect">
            <a:avLst/>
          </a:prstGeom>
        </p:spPr>
      </p:pic>
      <p:pic>
        <p:nvPicPr>
          <p:cNvPr id="1026" name="Picture 2" descr="http://employmentrightsireland.com/wp-content/uploads/2016/03/zero-hours-contracts.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32423" y="2034192"/>
            <a:ext cx="6067425" cy="36404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18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0"/>
            <a:ext cx="12192000" cy="6858000"/>
          </a:xfrm>
          <a:prstGeom prst="rect">
            <a:avLst/>
          </a:prstGeom>
        </p:spPr>
      </p:pic>
      <p:sp>
        <p:nvSpPr>
          <p:cNvPr id="7" name="Rectangle 6"/>
          <p:cNvSpPr/>
          <p:nvPr/>
        </p:nvSpPr>
        <p:spPr>
          <a:xfrm>
            <a:off x="0" y="6323123"/>
            <a:ext cx="12192000" cy="5691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rgbClr val="0D3D54"/>
              </a:solidFill>
              <a:latin typeface="Trebuchet MS" panose="020B0603020202020204" pitchFamily="34" charset="0"/>
            </a:endParaRPr>
          </a:p>
        </p:txBody>
      </p:sp>
      <p:sp>
        <p:nvSpPr>
          <p:cNvPr id="4" name="TextBox 3"/>
          <p:cNvSpPr txBox="1"/>
          <p:nvPr/>
        </p:nvSpPr>
        <p:spPr>
          <a:xfrm>
            <a:off x="2573661" y="6388750"/>
            <a:ext cx="9618339" cy="369332"/>
          </a:xfrm>
          <a:prstGeom prst="rect">
            <a:avLst/>
          </a:prstGeom>
          <a:noFill/>
        </p:spPr>
        <p:txBody>
          <a:bodyPr wrap="none" rtlCol="0">
            <a:spAutoFit/>
          </a:bodyPr>
          <a:lstStyle/>
          <a:p>
            <a:r>
              <a:rPr lang="en-US" dirty="0">
                <a:latin typeface="Franklin Gothic Medium" panose="020B0603020102020204" pitchFamily="34" charset="0"/>
              </a:rPr>
              <a:t>Barbara L. Johnson, Esq.                                                                                                  May 11, 2017</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629" y="6416742"/>
            <a:ext cx="2180305" cy="419877"/>
          </a:xfrm>
          <a:prstGeom prst="rect">
            <a:avLst/>
          </a:prstGeom>
        </p:spPr>
      </p:pic>
      <p:sp>
        <p:nvSpPr>
          <p:cNvPr id="11" name="TextBox 10"/>
          <p:cNvSpPr txBox="1"/>
          <p:nvPr/>
        </p:nvSpPr>
        <p:spPr>
          <a:xfrm>
            <a:off x="0" y="5122794"/>
            <a:ext cx="12192000" cy="1200329"/>
          </a:xfrm>
          <a:prstGeom prst="rect">
            <a:avLst/>
          </a:prstGeom>
          <a:solidFill>
            <a:schemeClr val="bg1">
              <a:alpha val="66000"/>
            </a:schemeClr>
          </a:solidFill>
        </p:spPr>
        <p:txBody>
          <a:bodyPr wrap="square" rtlCol="0">
            <a:spAutoFit/>
          </a:bodyPr>
          <a:lstStyle/>
          <a:p>
            <a:pPr algn="ctr"/>
            <a:r>
              <a:rPr lang="en-US" sz="7200" b="1" dirty="0">
                <a:latin typeface="Franklin Gothic Medium" panose="020B0603020102020204" pitchFamily="34" charset="0"/>
                <a:cs typeface="Arial" pitchFamily="34" charset="0"/>
              </a:rPr>
              <a:t>Thank you!</a:t>
            </a:r>
          </a:p>
        </p:txBody>
      </p:sp>
    </p:spTree>
    <p:extLst>
      <p:ext uri="{BB962C8B-B14F-4D97-AF65-F5344CB8AC3E}">
        <p14:creationId xmlns:p14="http://schemas.microsoft.com/office/powerpoint/2010/main" val="487420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11161</TotalTime>
  <Words>4661</Words>
  <Application>Microsoft Office PowerPoint</Application>
  <PresentationFormat>Widescreen</PresentationFormat>
  <Paragraphs>431</Paragraphs>
  <Slides>51</Slides>
  <Notes>48</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Introduction</vt:lpstr>
      <vt:lpstr>State Employment Laws Addressing Areas Historically Covered by Federal Employment Laws</vt:lpstr>
      <vt:lpstr>Obama’s Overtime Rule Enjoined</vt:lpstr>
      <vt:lpstr>Wage &amp; Hour Class Actions</vt:lpstr>
      <vt:lpstr>Class Action Waivers</vt:lpstr>
      <vt:lpstr>Joint Employment Test &amp; Future of the NLRB</vt:lpstr>
      <vt:lpstr>Charges Filed With The EEOC</vt:lpstr>
      <vt:lpstr>Title VII Sexual Discrimination Litigation</vt:lpstr>
      <vt:lpstr>PowerPoint Presentation</vt:lpstr>
      <vt:lpstr>State Limitations on the Hiring Process</vt:lpstr>
      <vt:lpstr>Why Is “Ban the Box” a State/Local Initiative?</vt:lpstr>
      <vt:lpstr>Background</vt:lpstr>
      <vt:lpstr>Statistics From NELP</vt:lpstr>
      <vt:lpstr>Where Are "Ban the Box" Laws Currently In Effect? </vt:lpstr>
      <vt:lpstr>Where Are "Ban the Box" Laws Currently In Effect? </vt:lpstr>
      <vt:lpstr>Where Are "Ban the Box" Laws Currently In Effect? </vt:lpstr>
      <vt:lpstr>Executive Order Extends "Ban the Box" Protection to Applicants for Federal Employment </vt:lpstr>
      <vt:lpstr>Employee Screen IQ: Applicants Get a Chance to Explain 2015 Employment Screening Survey</vt:lpstr>
      <vt:lpstr>Employee Screen IQ: Applicants Get a Chance to Explain 2015 Employment Screening Survey</vt:lpstr>
      <vt:lpstr>EEOC v. BMW, No. 7:13-cv-01583 D.S.C. </vt:lpstr>
      <vt:lpstr>The Fair Credit Reporting Act </vt:lpstr>
      <vt:lpstr>FCRA Litigation and Settlements</vt:lpstr>
      <vt:lpstr>FCRA Litigation and Settlements</vt:lpstr>
      <vt:lpstr>FCRA Litigation and Settlements</vt:lpstr>
      <vt:lpstr>FCRA Litigation and Settlements</vt:lpstr>
      <vt:lpstr>FCRA Litigation and Settlements</vt:lpstr>
      <vt:lpstr>FCRA Litigation and Settlement </vt:lpstr>
      <vt:lpstr>FCRA Litigation and Settlement </vt:lpstr>
      <vt:lpstr>Recent FCRA Litigation and Settlement </vt:lpstr>
      <vt:lpstr>               Attitudes Toward Marijuana Have Changed</vt:lpstr>
      <vt:lpstr>The History of U.S. Marijuana Policy </vt:lpstr>
      <vt:lpstr>Legalization of Recreational Marijuana</vt:lpstr>
      <vt:lpstr>Legalization of Medical Marijuana</vt:lpstr>
      <vt:lpstr>Legalization of Recreational Marijuana</vt:lpstr>
      <vt:lpstr>Prop 215 in California (1995)</vt:lpstr>
      <vt:lpstr>Where Do We Stand Today?</vt:lpstr>
      <vt:lpstr>Enforcement</vt:lpstr>
      <vt:lpstr>Enforcement</vt:lpstr>
      <vt:lpstr>Recent Developments</vt:lpstr>
      <vt:lpstr>What Will Trump Do?</vt:lpstr>
      <vt:lpstr>Trump and Marijuana Legalization</vt:lpstr>
      <vt:lpstr>Attorney General Jeff Sessions</vt:lpstr>
      <vt:lpstr>What Do Employers Need to Know?</vt:lpstr>
      <vt:lpstr>But…</vt:lpstr>
      <vt:lpstr>Best Practices</vt:lpstr>
      <vt:lpstr>Rise in Pay Equity Laws</vt:lpstr>
      <vt:lpstr>Parental Leave Regulations</vt:lpstr>
      <vt:lpstr>Minimum Wage Changes</vt:lpstr>
      <vt:lpstr>Growing Interest in Predictable Scheduling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dc:creator>
  <cp:lastModifiedBy>Barbara Johnson</cp:lastModifiedBy>
  <cp:revision>229</cp:revision>
  <dcterms:created xsi:type="dcterms:W3CDTF">2016-08-01T05:10:05Z</dcterms:created>
  <dcterms:modified xsi:type="dcterms:W3CDTF">2017-05-17T21:57:20Z</dcterms:modified>
</cp:coreProperties>
</file>