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6"/>
  </p:notesMasterIdLst>
  <p:handoutMasterIdLst>
    <p:handoutMasterId r:id="rId87"/>
  </p:handoutMasterIdLst>
  <p:sldIdLst>
    <p:sldId id="258" r:id="rId2"/>
    <p:sldId id="848" r:id="rId3"/>
    <p:sldId id="862" r:id="rId4"/>
    <p:sldId id="866" r:id="rId5"/>
    <p:sldId id="815" r:id="rId6"/>
    <p:sldId id="817" r:id="rId7"/>
    <p:sldId id="818" r:id="rId8"/>
    <p:sldId id="852" r:id="rId9"/>
    <p:sldId id="831" r:id="rId10"/>
    <p:sldId id="784" r:id="rId11"/>
    <p:sldId id="833" r:id="rId12"/>
    <p:sldId id="849" r:id="rId13"/>
    <p:sldId id="835" r:id="rId14"/>
    <p:sldId id="836" r:id="rId15"/>
    <p:sldId id="838" r:id="rId16"/>
    <p:sldId id="853" r:id="rId17"/>
    <p:sldId id="762" r:id="rId18"/>
    <p:sldId id="722" r:id="rId19"/>
    <p:sldId id="841" r:id="rId20"/>
    <p:sldId id="726" r:id="rId21"/>
    <p:sldId id="727" r:id="rId22"/>
    <p:sldId id="728" r:id="rId23"/>
    <p:sldId id="729" r:id="rId24"/>
    <p:sldId id="730" r:id="rId25"/>
    <p:sldId id="731" r:id="rId26"/>
    <p:sldId id="843" r:id="rId27"/>
    <p:sldId id="844" r:id="rId28"/>
    <p:sldId id="732" r:id="rId29"/>
    <p:sldId id="861" r:id="rId30"/>
    <p:sldId id="812" r:id="rId31"/>
    <p:sldId id="813" r:id="rId32"/>
    <p:sldId id="814" r:id="rId33"/>
    <p:sldId id="840" r:id="rId34"/>
    <p:sldId id="860" r:id="rId35"/>
    <p:sldId id="855" r:id="rId36"/>
    <p:sldId id="874" r:id="rId37"/>
    <p:sldId id="856" r:id="rId38"/>
    <p:sldId id="873" r:id="rId39"/>
    <p:sldId id="872" r:id="rId40"/>
    <p:sldId id="857" r:id="rId41"/>
    <p:sldId id="869" r:id="rId42"/>
    <p:sldId id="867" r:id="rId43"/>
    <p:sldId id="868" r:id="rId44"/>
    <p:sldId id="877" r:id="rId45"/>
    <p:sldId id="790" r:id="rId46"/>
    <p:sldId id="847" r:id="rId47"/>
    <p:sldId id="846" r:id="rId48"/>
    <p:sldId id="791" r:id="rId49"/>
    <p:sldId id="792" r:id="rId50"/>
    <p:sldId id="793" r:id="rId51"/>
    <p:sldId id="794" r:id="rId52"/>
    <p:sldId id="795" r:id="rId53"/>
    <p:sldId id="796" r:id="rId54"/>
    <p:sldId id="797" r:id="rId55"/>
    <p:sldId id="798" r:id="rId56"/>
    <p:sldId id="799" r:id="rId57"/>
    <p:sldId id="800" r:id="rId58"/>
    <p:sldId id="801" r:id="rId59"/>
    <p:sldId id="802" r:id="rId60"/>
    <p:sldId id="803" r:id="rId61"/>
    <p:sldId id="804" r:id="rId62"/>
    <p:sldId id="805" r:id="rId63"/>
    <p:sldId id="806" r:id="rId64"/>
    <p:sldId id="807" r:id="rId65"/>
    <p:sldId id="809" r:id="rId66"/>
    <p:sldId id="808" r:id="rId67"/>
    <p:sldId id="845" r:id="rId68"/>
    <p:sldId id="810" r:id="rId69"/>
    <p:sldId id="735" r:id="rId70"/>
    <p:sldId id="863" r:id="rId71"/>
    <p:sldId id="875" r:id="rId72"/>
    <p:sldId id="876" r:id="rId73"/>
    <p:sldId id="871" r:id="rId74"/>
    <p:sldId id="560" r:id="rId75"/>
    <p:sldId id="513" r:id="rId76"/>
    <p:sldId id="514" r:id="rId77"/>
    <p:sldId id="870" r:id="rId78"/>
    <p:sldId id="757" r:id="rId79"/>
    <p:sldId id="758" r:id="rId80"/>
    <p:sldId id="759" r:id="rId81"/>
    <p:sldId id="760" r:id="rId82"/>
    <p:sldId id="878" r:id="rId83"/>
    <p:sldId id="557" r:id="rId84"/>
    <p:sldId id="316" r:id="rId85"/>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588" autoAdjust="0"/>
    <p:restoredTop sz="92627" autoAdjust="0"/>
  </p:normalViewPr>
  <p:slideViewPr>
    <p:cSldViewPr>
      <p:cViewPr>
        <p:scale>
          <a:sx n="70" d="100"/>
          <a:sy n="70" d="100"/>
        </p:scale>
        <p:origin x="2760" y="864"/>
      </p:cViewPr>
      <p:guideLst>
        <p:guide orient="horz" pos="2160"/>
        <p:guide pos="2880"/>
      </p:guideLst>
    </p:cSldViewPr>
  </p:slideViewPr>
  <p:outlineViewPr>
    <p:cViewPr>
      <p:scale>
        <a:sx n="33" d="100"/>
        <a:sy n="33" d="100"/>
      </p:scale>
      <p:origin x="208" y="0"/>
    </p:cViewPr>
  </p:outlineViewPr>
  <p:notesTextViewPr>
    <p:cViewPr>
      <p:scale>
        <a:sx n="100" d="100"/>
        <a:sy n="100" d="100"/>
      </p:scale>
      <p:origin x="0" y="0"/>
    </p:cViewPr>
  </p:notesTextViewPr>
  <p:sorterViewPr>
    <p:cViewPr>
      <p:scale>
        <a:sx n="100" d="100"/>
        <a:sy n="100" d="100"/>
      </p:scale>
      <p:origin x="0" y="28140"/>
    </p:cViewPr>
  </p:sorter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90" Type="http://schemas.openxmlformats.org/officeDocument/2006/relationships/theme" Target="theme/theme1.xml"/><Relationship Id="rId91"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notesMaster" Target="notesMasters/notesMaster1.xml"/><Relationship Id="rId87" Type="http://schemas.openxmlformats.org/officeDocument/2006/relationships/handoutMaster" Target="handoutMasters/handoutMaster1.xml"/><Relationship Id="rId88" Type="http://schemas.openxmlformats.org/officeDocument/2006/relationships/presProps" Target="presProps.xml"/><Relationship Id="rId89"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737D060-C9F0-4FC4-969B-21A3A48D7845}" type="doc">
      <dgm:prSet loTypeId="urn:microsoft.com/office/officeart/2005/8/layout/cycle5" loCatId="cycle" qsTypeId="urn:microsoft.com/office/officeart/2005/8/quickstyle/simple1" qsCatId="simple" csTypeId="urn:microsoft.com/office/officeart/2005/8/colors/accent1_2" csCatId="accent1" phldr="1"/>
      <dgm:spPr/>
      <dgm:t>
        <a:bodyPr/>
        <a:lstStyle/>
        <a:p>
          <a:endParaRPr lang="en-US"/>
        </a:p>
      </dgm:t>
    </dgm:pt>
    <dgm:pt modelId="{C50A1DD6-247F-471F-81A2-DDE926590AF1}">
      <dgm:prSet phldrT="[Text]" custT="1"/>
      <dgm:spPr>
        <a:solidFill>
          <a:srgbClr val="A4552E"/>
        </a:solidFill>
      </dgm:spPr>
      <dgm:t>
        <a:bodyPr/>
        <a:lstStyle/>
        <a:p>
          <a:r>
            <a:rPr lang="en-US" sz="2000" b="1" i="0" baseline="0" dirty="0" smtClean="0">
              <a:solidFill>
                <a:schemeClr val="bg1"/>
              </a:solidFill>
              <a:latin typeface="Myriad Pro" pitchFamily="34" charset="0"/>
            </a:rPr>
            <a:t>Tension</a:t>
          </a:r>
          <a:br>
            <a:rPr lang="en-US" sz="2000" b="1" i="0" baseline="0" dirty="0" smtClean="0">
              <a:solidFill>
                <a:schemeClr val="bg1"/>
              </a:solidFill>
              <a:latin typeface="Myriad Pro" pitchFamily="34" charset="0"/>
            </a:rPr>
          </a:br>
          <a:r>
            <a:rPr lang="en-US" sz="2000" b="1" i="0" baseline="0" dirty="0" smtClean="0">
              <a:solidFill>
                <a:schemeClr val="bg1"/>
              </a:solidFill>
              <a:latin typeface="Myriad Pro" pitchFamily="34" charset="0"/>
            </a:rPr>
            <a:t>Building</a:t>
          </a:r>
          <a:endParaRPr lang="en-US" sz="2000" b="1" i="0" baseline="0" dirty="0">
            <a:solidFill>
              <a:schemeClr val="bg1"/>
            </a:solidFill>
            <a:latin typeface="Myriad Pro" pitchFamily="34" charset="0"/>
          </a:endParaRPr>
        </a:p>
      </dgm:t>
    </dgm:pt>
    <dgm:pt modelId="{728AFEA1-2872-4C1D-9F88-2F6106FA7994}" type="parTrans" cxnId="{60CDCE23-EA13-4B0D-8247-024AEE9DA664}">
      <dgm:prSet/>
      <dgm:spPr/>
      <dgm:t>
        <a:bodyPr/>
        <a:lstStyle/>
        <a:p>
          <a:endParaRPr lang="en-US"/>
        </a:p>
      </dgm:t>
    </dgm:pt>
    <dgm:pt modelId="{E1CB8705-2F97-436A-9EB4-090B09ED8793}" type="sibTrans" cxnId="{60CDCE23-EA13-4B0D-8247-024AEE9DA664}">
      <dgm:prSet/>
      <dgm:spPr>
        <a:ln w="31750">
          <a:solidFill>
            <a:srgbClr val="A4552E"/>
          </a:solidFill>
        </a:ln>
      </dgm:spPr>
      <dgm:t>
        <a:bodyPr/>
        <a:lstStyle/>
        <a:p>
          <a:endParaRPr lang="en-US"/>
        </a:p>
      </dgm:t>
    </dgm:pt>
    <dgm:pt modelId="{3A5C1992-D38F-4703-8369-E73730FF72FE}">
      <dgm:prSet phldrT="[Text]" custT="1"/>
      <dgm:spPr>
        <a:solidFill>
          <a:srgbClr val="404040"/>
        </a:solidFill>
      </dgm:spPr>
      <dgm:t>
        <a:bodyPr/>
        <a:lstStyle/>
        <a:p>
          <a:r>
            <a:rPr lang="en-US" sz="2000" b="1" i="0" baseline="0" dirty="0" smtClean="0">
              <a:solidFill>
                <a:schemeClr val="bg1"/>
              </a:solidFill>
              <a:latin typeface="Myriad Pro" pitchFamily="34" charset="0"/>
            </a:rPr>
            <a:t>Making Up</a:t>
          </a:r>
          <a:endParaRPr lang="en-US" sz="2000" b="1" i="0" baseline="0" dirty="0">
            <a:solidFill>
              <a:schemeClr val="bg1"/>
            </a:solidFill>
            <a:latin typeface="Myriad Pro" pitchFamily="34" charset="0"/>
          </a:endParaRPr>
        </a:p>
      </dgm:t>
    </dgm:pt>
    <dgm:pt modelId="{D1283EE9-7F19-4C88-BA30-7FCCEE429CD5}" type="parTrans" cxnId="{63FC9710-92C6-4E1C-A7FE-FCCCC597BF74}">
      <dgm:prSet/>
      <dgm:spPr/>
      <dgm:t>
        <a:bodyPr/>
        <a:lstStyle/>
        <a:p>
          <a:endParaRPr lang="en-US"/>
        </a:p>
      </dgm:t>
    </dgm:pt>
    <dgm:pt modelId="{A7601AFB-E698-4497-A485-CFCC49ECB396}" type="sibTrans" cxnId="{63FC9710-92C6-4E1C-A7FE-FCCCC597BF74}">
      <dgm:prSet/>
      <dgm:spPr>
        <a:ln w="31750">
          <a:solidFill>
            <a:srgbClr val="A4552E"/>
          </a:solidFill>
        </a:ln>
      </dgm:spPr>
      <dgm:t>
        <a:bodyPr/>
        <a:lstStyle/>
        <a:p>
          <a:endParaRPr lang="en-US"/>
        </a:p>
      </dgm:t>
    </dgm:pt>
    <dgm:pt modelId="{8F186FFE-517E-4492-A12D-A8A39141506A}">
      <dgm:prSet phldrT="[Text]" custT="1"/>
      <dgm:spPr>
        <a:solidFill>
          <a:srgbClr val="999999"/>
        </a:solidFill>
      </dgm:spPr>
      <dgm:t>
        <a:bodyPr/>
        <a:lstStyle/>
        <a:p>
          <a:r>
            <a:rPr lang="en-US" sz="2000" b="1" i="0" baseline="0" dirty="0" smtClean="0">
              <a:solidFill>
                <a:schemeClr val="bg1"/>
              </a:solidFill>
              <a:latin typeface="Myriad Pro" pitchFamily="34" charset="0"/>
            </a:rPr>
            <a:t>Pre-tension</a:t>
          </a:r>
          <a:br>
            <a:rPr lang="en-US" sz="2000" b="1" i="0" baseline="0" dirty="0" smtClean="0">
              <a:solidFill>
                <a:schemeClr val="bg1"/>
              </a:solidFill>
              <a:latin typeface="Myriad Pro" pitchFamily="34" charset="0"/>
            </a:rPr>
          </a:br>
          <a:r>
            <a:rPr lang="en-US" sz="2000" b="1" i="0" baseline="0" dirty="0" smtClean="0">
              <a:solidFill>
                <a:schemeClr val="bg1"/>
              </a:solidFill>
              <a:latin typeface="Myriad Pro" pitchFamily="34" charset="0"/>
            </a:rPr>
            <a:t>or</a:t>
          </a:r>
          <a:br>
            <a:rPr lang="en-US" sz="2000" b="1" i="0" baseline="0" dirty="0" smtClean="0">
              <a:solidFill>
                <a:schemeClr val="bg1"/>
              </a:solidFill>
              <a:latin typeface="Myriad Pro" pitchFamily="34" charset="0"/>
            </a:rPr>
          </a:br>
          <a:r>
            <a:rPr lang="en-US" sz="2000" b="1" i="0" baseline="0" dirty="0" smtClean="0">
              <a:solidFill>
                <a:schemeClr val="bg1"/>
              </a:solidFill>
              <a:latin typeface="Myriad Pro" pitchFamily="34" charset="0"/>
            </a:rPr>
            <a:t>Calm</a:t>
          </a:r>
          <a:endParaRPr lang="en-US" sz="2000" b="1" i="0" baseline="0" dirty="0">
            <a:solidFill>
              <a:schemeClr val="bg1"/>
            </a:solidFill>
            <a:latin typeface="Myriad Pro" pitchFamily="34" charset="0"/>
          </a:endParaRPr>
        </a:p>
      </dgm:t>
    </dgm:pt>
    <dgm:pt modelId="{7EDCFFB5-CB36-4C11-AF84-062C88081A2C}" type="parTrans" cxnId="{1EAD0FE5-280F-44E6-AFDA-0F28CADCCF86}">
      <dgm:prSet/>
      <dgm:spPr/>
      <dgm:t>
        <a:bodyPr/>
        <a:lstStyle/>
        <a:p>
          <a:endParaRPr lang="en-US"/>
        </a:p>
      </dgm:t>
    </dgm:pt>
    <dgm:pt modelId="{F8DDC9C7-6FC4-4E10-A14A-C97EA40402C7}" type="sibTrans" cxnId="{1EAD0FE5-280F-44E6-AFDA-0F28CADCCF86}">
      <dgm:prSet/>
      <dgm:spPr>
        <a:ln w="31750">
          <a:solidFill>
            <a:srgbClr val="A4552E"/>
          </a:solidFill>
        </a:ln>
      </dgm:spPr>
      <dgm:t>
        <a:bodyPr/>
        <a:lstStyle/>
        <a:p>
          <a:endParaRPr lang="en-US"/>
        </a:p>
      </dgm:t>
    </dgm:pt>
    <dgm:pt modelId="{EC6F6056-FC62-4CAD-A388-D0A83EB9BF1E}" type="pres">
      <dgm:prSet presAssocID="{F737D060-C9F0-4FC4-969B-21A3A48D7845}" presName="cycle" presStyleCnt="0">
        <dgm:presLayoutVars>
          <dgm:dir/>
          <dgm:resizeHandles val="exact"/>
        </dgm:presLayoutVars>
      </dgm:prSet>
      <dgm:spPr/>
      <dgm:t>
        <a:bodyPr/>
        <a:lstStyle/>
        <a:p>
          <a:endParaRPr lang="en-US"/>
        </a:p>
      </dgm:t>
    </dgm:pt>
    <dgm:pt modelId="{CC8ACF6B-4AE2-43DB-9630-922EDA01CF70}" type="pres">
      <dgm:prSet presAssocID="{C50A1DD6-247F-471F-81A2-DDE926590AF1}" presName="node" presStyleLbl="node1" presStyleIdx="0" presStyleCnt="3">
        <dgm:presLayoutVars>
          <dgm:bulletEnabled val="1"/>
        </dgm:presLayoutVars>
      </dgm:prSet>
      <dgm:spPr/>
      <dgm:t>
        <a:bodyPr/>
        <a:lstStyle/>
        <a:p>
          <a:endParaRPr lang="en-US"/>
        </a:p>
      </dgm:t>
    </dgm:pt>
    <dgm:pt modelId="{926C175A-BBB8-4F2D-9D59-1A5A1E78B5EF}" type="pres">
      <dgm:prSet presAssocID="{C50A1DD6-247F-471F-81A2-DDE926590AF1}" presName="spNode" presStyleCnt="0"/>
      <dgm:spPr/>
    </dgm:pt>
    <dgm:pt modelId="{6F31546E-4561-465D-8456-5EC1489A2557}" type="pres">
      <dgm:prSet presAssocID="{E1CB8705-2F97-436A-9EB4-090B09ED8793}" presName="sibTrans" presStyleLbl="sibTrans1D1" presStyleIdx="0" presStyleCnt="3"/>
      <dgm:spPr/>
      <dgm:t>
        <a:bodyPr/>
        <a:lstStyle/>
        <a:p>
          <a:endParaRPr lang="en-US"/>
        </a:p>
      </dgm:t>
    </dgm:pt>
    <dgm:pt modelId="{3A9165D1-18A5-4DF8-9F18-2A8DC474D1CA}" type="pres">
      <dgm:prSet presAssocID="{3A5C1992-D38F-4703-8369-E73730FF72FE}" presName="node" presStyleLbl="node1" presStyleIdx="1" presStyleCnt="3">
        <dgm:presLayoutVars>
          <dgm:bulletEnabled val="1"/>
        </dgm:presLayoutVars>
      </dgm:prSet>
      <dgm:spPr/>
      <dgm:t>
        <a:bodyPr/>
        <a:lstStyle/>
        <a:p>
          <a:endParaRPr lang="en-US"/>
        </a:p>
      </dgm:t>
    </dgm:pt>
    <dgm:pt modelId="{4368ED21-CCD6-411B-9131-A526A3EFBA54}" type="pres">
      <dgm:prSet presAssocID="{3A5C1992-D38F-4703-8369-E73730FF72FE}" presName="spNode" presStyleCnt="0"/>
      <dgm:spPr/>
    </dgm:pt>
    <dgm:pt modelId="{A2473495-2AEF-4DF0-AFB6-D03AA6E4D6B2}" type="pres">
      <dgm:prSet presAssocID="{A7601AFB-E698-4497-A485-CFCC49ECB396}" presName="sibTrans" presStyleLbl="sibTrans1D1" presStyleIdx="1" presStyleCnt="3"/>
      <dgm:spPr/>
      <dgm:t>
        <a:bodyPr/>
        <a:lstStyle/>
        <a:p>
          <a:endParaRPr lang="en-US"/>
        </a:p>
      </dgm:t>
    </dgm:pt>
    <dgm:pt modelId="{22BC787A-6C30-4819-A27C-0AFD3B4C62F2}" type="pres">
      <dgm:prSet presAssocID="{8F186FFE-517E-4492-A12D-A8A39141506A}" presName="node" presStyleLbl="node1" presStyleIdx="2" presStyleCnt="3">
        <dgm:presLayoutVars>
          <dgm:bulletEnabled val="1"/>
        </dgm:presLayoutVars>
      </dgm:prSet>
      <dgm:spPr/>
      <dgm:t>
        <a:bodyPr/>
        <a:lstStyle/>
        <a:p>
          <a:endParaRPr lang="en-US"/>
        </a:p>
      </dgm:t>
    </dgm:pt>
    <dgm:pt modelId="{40B259DA-A726-49B9-A59A-487FED922649}" type="pres">
      <dgm:prSet presAssocID="{8F186FFE-517E-4492-A12D-A8A39141506A}" presName="spNode" presStyleCnt="0"/>
      <dgm:spPr/>
    </dgm:pt>
    <dgm:pt modelId="{58ABEA77-30BC-4787-8413-FB4FF960F9CC}" type="pres">
      <dgm:prSet presAssocID="{F8DDC9C7-6FC4-4E10-A14A-C97EA40402C7}" presName="sibTrans" presStyleLbl="sibTrans1D1" presStyleIdx="2" presStyleCnt="3"/>
      <dgm:spPr/>
      <dgm:t>
        <a:bodyPr/>
        <a:lstStyle/>
        <a:p>
          <a:endParaRPr lang="en-US"/>
        </a:p>
      </dgm:t>
    </dgm:pt>
  </dgm:ptLst>
  <dgm:cxnLst>
    <dgm:cxn modelId="{1EAD0FE5-280F-44E6-AFDA-0F28CADCCF86}" srcId="{F737D060-C9F0-4FC4-969B-21A3A48D7845}" destId="{8F186FFE-517E-4492-A12D-A8A39141506A}" srcOrd="2" destOrd="0" parTransId="{7EDCFFB5-CB36-4C11-AF84-062C88081A2C}" sibTransId="{F8DDC9C7-6FC4-4E10-A14A-C97EA40402C7}"/>
    <dgm:cxn modelId="{4C052574-AAE6-4B2C-A8F3-D5E79FE0264D}" type="presOf" srcId="{F8DDC9C7-6FC4-4E10-A14A-C97EA40402C7}" destId="{58ABEA77-30BC-4787-8413-FB4FF960F9CC}" srcOrd="0" destOrd="0" presId="urn:microsoft.com/office/officeart/2005/8/layout/cycle5"/>
    <dgm:cxn modelId="{63FC9710-92C6-4E1C-A7FE-FCCCC597BF74}" srcId="{F737D060-C9F0-4FC4-969B-21A3A48D7845}" destId="{3A5C1992-D38F-4703-8369-E73730FF72FE}" srcOrd="1" destOrd="0" parTransId="{D1283EE9-7F19-4C88-BA30-7FCCEE429CD5}" sibTransId="{A7601AFB-E698-4497-A485-CFCC49ECB396}"/>
    <dgm:cxn modelId="{0947BF3A-0787-4DC3-9300-B11EE0DC2B32}" type="presOf" srcId="{A7601AFB-E698-4497-A485-CFCC49ECB396}" destId="{A2473495-2AEF-4DF0-AFB6-D03AA6E4D6B2}" srcOrd="0" destOrd="0" presId="urn:microsoft.com/office/officeart/2005/8/layout/cycle5"/>
    <dgm:cxn modelId="{60CDCE23-EA13-4B0D-8247-024AEE9DA664}" srcId="{F737D060-C9F0-4FC4-969B-21A3A48D7845}" destId="{C50A1DD6-247F-471F-81A2-DDE926590AF1}" srcOrd="0" destOrd="0" parTransId="{728AFEA1-2872-4C1D-9F88-2F6106FA7994}" sibTransId="{E1CB8705-2F97-436A-9EB4-090B09ED8793}"/>
    <dgm:cxn modelId="{122E2BED-FA3D-4824-9404-508FE2C485BB}" type="presOf" srcId="{C50A1DD6-247F-471F-81A2-DDE926590AF1}" destId="{CC8ACF6B-4AE2-43DB-9630-922EDA01CF70}" srcOrd="0" destOrd="0" presId="urn:microsoft.com/office/officeart/2005/8/layout/cycle5"/>
    <dgm:cxn modelId="{7BE5A1C4-DA53-4617-A614-D11DB78C9BF1}" type="presOf" srcId="{F737D060-C9F0-4FC4-969B-21A3A48D7845}" destId="{EC6F6056-FC62-4CAD-A388-D0A83EB9BF1E}" srcOrd="0" destOrd="0" presId="urn:microsoft.com/office/officeart/2005/8/layout/cycle5"/>
    <dgm:cxn modelId="{D11D4484-F273-4F6B-BC66-0F4DFF545E73}" type="presOf" srcId="{3A5C1992-D38F-4703-8369-E73730FF72FE}" destId="{3A9165D1-18A5-4DF8-9F18-2A8DC474D1CA}" srcOrd="0" destOrd="0" presId="urn:microsoft.com/office/officeart/2005/8/layout/cycle5"/>
    <dgm:cxn modelId="{038F336D-F88B-44F4-92CC-DC610DF63DE8}" type="presOf" srcId="{8F186FFE-517E-4492-A12D-A8A39141506A}" destId="{22BC787A-6C30-4819-A27C-0AFD3B4C62F2}" srcOrd="0" destOrd="0" presId="urn:microsoft.com/office/officeart/2005/8/layout/cycle5"/>
    <dgm:cxn modelId="{67235F61-4E6B-4CEA-815B-F005952063C2}" type="presOf" srcId="{E1CB8705-2F97-436A-9EB4-090B09ED8793}" destId="{6F31546E-4561-465D-8456-5EC1489A2557}" srcOrd="0" destOrd="0" presId="urn:microsoft.com/office/officeart/2005/8/layout/cycle5"/>
    <dgm:cxn modelId="{E3E7F4AD-EDA3-40BA-86DC-93891F2AD859}" type="presParOf" srcId="{EC6F6056-FC62-4CAD-A388-D0A83EB9BF1E}" destId="{CC8ACF6B-4AE2-43DB-9630-922EDA01CF70}" srcOrd="0" destOrd="0" presId="urn:microsoft.com/office/officeart/2005/8/layout/cycle5"/>
    <dgm:cxn modelId="{641F5745-7FDB-4C77-9E10-F1D8A2F9FCA9}" type="presParOf" srcId="{EC6F6056-FC62-4CAD-A388-D0A83EB9BF1E}" destId="{926C175A-BBB8-4F2D-9D59-1A5A1E78B5EF}" srcOrd="1" destOrd="0" presId="urn:microsoft.com/office/officeart/2005/8/layout/cycle5"/>
    <dgm:cxn modelId="{A08666FA-97C3-455E-A4D5-DAEF866B0FC4}" type="presParOf" srcId="{EC6F6056-FC62-4CAD-A388-D0A83EB9BF1E}" destId="{6F31546E-4561-465D-8456-5EC1489A2557}" srcOrd="2" destOrd="0" presId="urn:microsoft.com/office/officeart/2005/8/layout/cycle5"/>
    <dgm:cxn modelId="{6024A2C2-BE59-4479-9C9C-121964288816}" type="presParOf" srcId="{EC6F6056-FC62-4CAD-A388-D0A83EB9BF1E}" destId="{3A9165D1-18A5-4DF8-9F18-2A8DC474D1CA}" srcOrd="3" destOrd="0" presId="urn:microsoft.com/office/officeart/2005/8/layout/cycle5"/>
    <dgm:cxn modelId="{575059E8-7240-47B0-ADE9-08238C2B6B21}" type="presParOf" srcId="{EC6F6056-FC62-4CAD-A388-D0A83EB9BF1E}" destId="{4368ED21-CCD6-411B-9131-A526A3EFBA54}" srcOrd="4" destOrd="0" presId="urn:microsoft.com/office/officeart/2005/8/layout/cycle5"/>
    <dgm:cxn modelId="{DF77C401-246C-4FA6-92A6-1F977C4F558A}" type="presParOf" srcId="{EC6F6056-FC62-4CAD-A388-D0A83EB9BF1E}" destId="{A2473495-2AEF-4DF0-AFB6-D03AA6E4D6B2}" srcOrd="5" destOrd="0" presId="urn:microsoft.com/office/officeart/2005/8/layout/cycle5"/>
    <dgm:cxn modelId="{F09E68DF-321E-4DFE-8E79-34AE9C077FD2}" type="presParOf" srcId="{EC6F6056-FC62-4CAD-A388-D0A83EB9BF1E}" destId="{22BC787A-6C30-4819-A27C-0AFD3B4C62F2}" srcOrd="6" destOrd="0" presId="urn:microsoft.com/office/officeart/2005/8/layout/cycle5"/>
    <dgm:cxn modelId="{23F5F09D-7DBF-4D29-88D9-4A1B9348224C}" type="presParOf" srcId="{EC6F6056-FC62-4CAD-A388-D0A83EB9BF1E}" destId="{40B259DA-A726-49B9-A59A-487FED922649}" srcOrd="7" destOrd="0" presId="urn:microsoft.com/office/officeart/2005/8/layout/cycle5"/>
    <dgm:cxn modelId="{AFCE89C1-F00D-447B-B26B-6820BC923E58}" type="presParOf" srcId="{EC6F6056-FC62-4CAD-A388-D0A83EB9BF1E}" destId="{58ABEA77-30BC-4787-8413-FB4FF960F9CC}" srcOrd="8" destOrd="0" presId="urn:microsoft.com/office/officeart/2005/8/layout/cycle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198362D-F698-4AC8-9432-AC2DCF211C60}"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en-US"/>
        </a:p>
      </dgm:t>
    </dgm:pt>
    <dgm:pt modelId="{A0A8A7FF-3D55-4DCC-B5C2-4EAC25C42ADA}">
      <dgm:prSet phldrT="[Text]"/>
      <dgm:spPr>
        <a:solidFill>
          <a:srgbClr val="A4552E"/>
        </a:solidFill>
      </dgm:spPr>
      <dgm:t>
        <a:bodyPr/>
        <a:lstStyle/>
        <a:p>
          <a:r>
            <a:rPr lang="en-US" b="1" dirty="0" smtClean="0"/>
            <a:t>Financial</a:t>
          </a:r>
          <a:endParaRPr lang="en-US" b="1" dirty="0"/>
        </a:p>
      </dgm:t>
    </dgm:pt>
    <dgm:pt modelId="{9BF42386-5060-4E6D-AAA2-2EEDF6F36A65}" type="parTrans" cxnId="{B860D8FC-4231-4AE5-B14C-F466141E6802}">
      <dgm:prSet/>
      <dgm:spPr/>
      <dgm:t>
        <a:bodyPr/>
        <a:lstStyle/>
        <a:p>
          <a:endParaRPr lang="en-US"/>
        </a:p>
      </dgm:t>
    </dgm:pt>
    <dgm:pt modelId="{12600108-0D58-4383-9D98-93EE29752F48}" type="sibTrans" cxnId="{B860D8FC-4231-4AE5-B14C-F466141E6802}">
      <dgm:prSet/>
      <dgm:spPr/>
      <dgm:t>
        <a:bodyPr/>
        <a:lstStyle/>
        <a:p>
          <a:endParaRPr lang="en-US"/>
        </a:p>
      </dgm:t>
    </dgm:pt>
    <dgm:pt modelId="{05FFACB2-AC8C-4294-999A-A639BA27854C}">
      <dgm:prSet phldrT="[Text]"/>
      <dgm:spPr>
        <a:solidFill>
          <a:srgbClr val="A4552E">
            <a:alpha val="90000"/>
          </a:srgbClr>
        </a:solidFill>
      </dgm:spPr>
      <dgm:t>
        <a:bodyPr/>
        <a:lstStyle/>
        <a:p>
          <a:r>
            <a:rPr lang="en-US" b="1" dirty="0" smtClean="0"/>
            <a:t>Spending</a:t>
          </a:r>
          <a:endParaRPr lang="en-US" b="1" dirty="0"/>
        </a:p>
      </dgm:t>
    </dgm:pt>
    <dgm:pt modelId="{063B2D13-238E-47B1-9C1D-0E68AA3673B8}" type="parTrans" cxnId="{62BEB5E3-2122-4341-8F77-4DF470791F21}">
      <dgm:prSet/>
      <dgm:spPr/>
      <dgm:t>
        <a:bodyPr/>
        <a:lstStyle/>
        <a:p>
          <a:endParaRPr lang="en-US"/>
        </a:p>
      </dgm:t>
    </dgm:pt>
    <dgm:pt modelId="{92E75278-ADA1-4970-9484-F0CAD76A59E0}" type="sibTrans" cxnId="{62BEB5E3-2122-4341-8F77-4DF470791F21}">
      <dgm:prSet/>
      <dgm:spPr/>
      <dgm:t>
        <a:bodyPr/>
        <a:lstStyle/>
        <a:p>
          <a:endParaRPr lang="en-US"/>
        </a:p>
      </dgm:t>
    </dgm:pt>
    <dgm:pt modelId="{72F8F6A0-3FF4-41BA-9127-9A730287832F}">
      <dgm:prSet phldrT="[Text]"/>
      <dgm:spPr>
        <a:solidFill>
          <a:srgbClr val="A4552E">
            <a:alpha val="80000"/>
          </a:srgbClr>
        </a:solidFill>
      </dgm:spPr>
      <dgm:t>
        <a:bodyPr/>
        <a:lstStyle/>
        <a:p>
          <a:r>
            <a:rPr lang="en-US" b="1" dirty="0" smtClean="0"/>
            <a:t>Physical</a:t>
          </a:r>
          <a:endParaRPr lang="en-US" b="1" dirty="0"/>
        </a:p>
      </dgm:t>
    </dgm:pt>
    <dgm:pt modelId="{7B4425D7-6063-44CE-B071-BC1702B1A532}" type="parTrans" cxnId="{117472D4-8A91-4B4A-A835-5C980A5DDD97}">
      <dgm:prSet/>
      <dgm:spPr/>
      <dgm:t>
        <a:bodyPr/>
        <a:lstStyle/>
        <a:p>
          <a:endParaRPr lang="en-US"/>
        </a:p>
      </dgm:t>
    </dgm:pt>
    <dgm:pt modelId="{AAD82879-3B28-40C2-9E94-7AF22EAC0EF2}" type="sibTrans" cxnId="{117472D4-8A91-4B4A-A835-5C980A5DDD97}">
      <dgm:prSet/>
      <dgm:spPr/>
      <dgm:t>
        <a:bodyPr/>
        <a:lstStyle/>
        <a:p>
          <a:endParaRPr lang="en-US"/>
        </a:p>
      </dgm:t>
    </dgm:pt>
    <dgm:pt modelId="{F8FAD44C-C201-4205-8771-2047265720C4}">
      <dgm:prSet phldrT="[Text]"/>
      <dgm:spPr>
        <a:solidFill>
          <a:srgbClr val="A4552E">
            <a:alpha val="70000"/>
          </a:srgbClr>
        </a:solidFill>
      </dgm:spPr>
      <dgm:t>
        <a:bodyPr/>
        <a:lstStyle/>
        <a:p>
          <a:r>
            <a:rPr lang="en-US" b="1" dirty="0" smtClean="0"/>
            <a:t>Emotional</a:t>
          </a:r>
          <a:endParaRPr lang="en-US" b="1" dirty="0"/>
        </a:p>
      </dgm:t>
    </dgm:pt>
    <dgm:pt modelId="{C4B66670-FB8A-4064-8158-3CC10D7E1DE9}" type="parTrans" cxnId="{8AD24070-E18A-451C-9809-261A357EA8B9}">
      <dgm:prSet/>
      <dgm:spPr/>
      <dgm:t>
        <a:bodyPr/>
        <a:lstStyle/>
        <a:p>
          <a:endParaRPr lang="en-US"/>
        </a:p>
      </dgm:t>
    </dgm:pt>
    <dgm:pt modelId="{607E1566-A107-4AF3-93C1-4471783D0A0F}" type="sibTrans" cxnId="{8AD24070-E18A-451C-9809-261A357EA8B9}">
      <dgm:prSet/>
      <dgm:spPr/>
      <dgm:t>
        <a:bodyPr/>
        <a:lstStyle/>
        <a:p>
          <a:endParaRPr lang="en-US"/>
        </a:p>
      </dgm:t>
    </dgm:pt>
    <dgm:pt modelId="{5C04D0AB-C659-49D3-80FB-E07B3C5F13D2}">
      <dgm:prSet phldrT="[Text]"/>
      <dgm:spPr>
        <a:solidFill>
          <a:srgbClr val="A4552E">
            <a:alpha val="60000"/>
          </a:srgbClr>
        </a:solidFill>
      </dgm:spPr>
      <dgm:t>
        <a:bodyPr/>
        <a:lstStyle/>
        <a:p>
          <a:r>
            <a:rPr lang="en-US" b="1" dirty="0" smtClean="0"/>
            <a:t>Victim Blaming</a:t>
          </a:r>
          <a:endParaRPr lang="en-US" b="1" dirty="0"/>
        </a:p>
      </dgm:t>
    </dgm:pt>
    <dgm:pt modelId="{6DD2065C-CBD0-4200-A579-65F1DEF94348}" type="parTrans" cxnId="{F6D5D0FA-9572-4945-AD80-07DB3EC2DCBB}">
      <dgm:prSet/>
      <dgm:spPr/>
      <dgm:t>
        <a:bodyPr/>
        <a:lstStyle/>
        <a:p>
          <a:endParaRPr lang="en-US"/>
        </a:p>
      </dgm:t>
    </dgm:pt>
    <dgm:pt modelId="{E9A2CB29-4B7F-4F77-A3AE-76B84BD4F445}" type="sibTrans" cxnId="{F6D5D0FA-9572-4945-AD80-07DB3EC2DCBB}">
      <dgm:prSet/>
      <dgm:spPr/>
      <dgm:t>
        <a:bodyPr/>
        <a:lstStyle/>
        <a:p>
          <a:endParaRPr lang="en-US"/>
        </a:p>
      </dgm:t>
    </dgm:pt>
    <dgm:pt modelId="{34A3DA3A-B12D-4BE9-85A3-D06E68E86964}" type="pres">
      <dgm:prSet presAssocID="{1198362D-F698-4AC8-9432-AC2DCF211C60}" presName="Name0" presStyleCnt="0">
        <dgm:presLayoutVars>
          <dgm:dir/>
          <dgm:animLvl val="lvl"/>
          <dgm:resizeHandles val="exact"/>
        </dgm:presLayoutVars>
      </dgm:prSet>
      <dgm:spPr/>
      <dgm:t>
        <a:bodyPr/>
        <a:lstStyle/>
        <a:p>
          <a:endParaRPr lang="en-US"/>
        </a:p>
      </dgm:t>
    </dgm:pt>
    <dgm:pt modelId="{6766F928-5A93-4196-BA5B-F452153E1C73}" type="pres">
      <dgm:prSet presAssocID="{A0A8A7FF-3D55-4DCC-B5C2-4EAC25C42ADA}" presName="parTxOnly" presStyleLbl="node1" presStyleIdx="0" presStyleCnt="5" custScaleX="55337" custScaleY="65859">
        <dgm:presLayoutVars>
          <dgm:chMax val="0"/>
          <dgm:chPref val="0"/>
          <dgm:bulletEnabled val="1"/>
        </dgm:presLayoutVars>
      </dgm:prSet>
      <dgm:spPr/>
      <dgm:t>
        <a:bodyPr/>
        <a:lstStyle/>
        <a:p>
          <a:endParaRPr lang="en-US"/>
        </a:p>
      </dgm:t>
    </dgm:pt>
    <dgm:pt modelId="{FF76AB1F-F8AA-4B03-A600-41A75425EB3F}" type="pres">
      <dgm:prSet presAssocID="{12600108-0D58-4383-9D98-93EE29752F48}" presName="parTxOnlySpace" presStyleCnt="0"/>
      <dgm:spPr/>
    </dgm:pt>
    <dgm:pt modelId="{DCA134A5-ADBE-4FCE-96A7-9DB9235B192D}" type="pres">
      <dgm:prSet presAssocID="{05FFACB2-AC8C-4294-999A-A639BA27854C}" presName="parTxOnly" presStyleLbl="node1" presStyleIdx="1" presStyleCnt="5" custScaleX="55337" custScaleY="65859">
        <dgm:presLayoutVars>
          <dgm:chMax val="0"/>
          <dgm:chPref val="0"/>
          <dgm:bulletEnabled val="1"/>
        </dgm:presLayoutVars>
      </dgm:prSet>
      <dgm:spPr/>
      <dgm:t>
        <a:bodyPr/>
        <a:lstStyle/>
        <a:p>
          <a:endParaRPr lang="en-US"/>
        </a:p>
      </dgm:t>
    </dgm:pt>
    <dgm:pt modelId="{F83E385D-F60D-4DFB-8145-7B7D3CA29572}" type="pres">
      <dgm:prSet presAssocID="{92E75278-ADA1-4970-9484-F0CAD76A59E0}" presName="parTxOnlySpace" presStyleCnt="0"/>
      <dgm:spPr/>
    </dgm:pt>
    <dgm:pt modelId="{1B285801-D477-446E-A1D4-98B49F9A7AB0}" type="pres">
      <dgm:prSet presAssocID="{72F8F6A0-3FF4-41BA-9127-9A730287832F}" presName="parTxOnly" presStyleLbl="node1" presStyleIdx="2" presStyleCnt="5" custScaleX="55337" custScaleY="65859">
        <dgm:presLayoutVars>
          <dgm:chMax val="0"/>
          <dgm:chPref val="0"/>
          <dgm:bulletEnabled val="1"/>
        </dgm:presLayoutVars>
      </dgm:prSet>
      <dgm:spPr/>
      <dgm:t>
        <a:bodyPr/>
        <a:lstStyle/>
        <a:p>
          <a:endParaRPr lang="en-US"/>
        </a:p>
      </dgm:t>
    </dgm:pt>
    <dgm:pt modelId="{28FE8C9E-6EE0-4141-9E92-70E0E4674811}" type="pres">
      <dgm:prSet presAssocID="{AAD82879-3B28-40C2-9E94-7AF22EAC0EF2}" presName="parTxOnlySpace" presStyleCnt="0"/>
      <dgm:spPr/>
    </dgm:pt>
    <dgm:pt modelId="{AE6AE468-C102-4F9A-85E5-5395B698EED5}" type="pres">
      <dgm:prSet presAssocID="{F8FAD44C-C201-4205-8771-2047265720C4}" presName="parTxOnly" presStyleLbl="node1" presStyleIdx="3" presStyleCnt="5" custScaleX="55337" custScaleY="65859">
        <dgm:presLayoutVars>
          <dgm:chMax val="0"/>
          <dgm:chPref val="0"/>
          <dgm:bulletEnabled val="1"/>
        </dgm:presLayoutVars>
      </dgm:prSet>
      <dgm:spPr/>
      <dgm:t>
        <a:bodyPr/>
        <a:lstStyle/>
        <a:p>
          <a:endParaRPr lang="en-US"/>
        </a:p>
      </dgm:t>
    </dgm:pt>
    <dgm:pt modelId="{6E87E815-D67C-4CD7-81AC-F0D33BF0C241}" type="pres">
      <dgm:prSet presAssocID="{607E1566-A107-4AF3-93C1-4471783D0A0F}" presName="parTxOnlySpace" presStyleCnt="0"/>
      <dgm:spPr/>
    </dgm:pt>
    <dgm:pt modelId="{9FE27A5A-79D8-4C9A-99B7-40A2832114BC}" type="pres">
      <dgm:prSet presAssocID="{5C04D0AB-C659-49D3-80FB-E07B3C5F13D2}" presName="parTxOnly" presStyleLbl="node1" presStyleIdx="4" presStyleCnt="5" custScaleX="55337" custScaleY="65859">
        <dgm:presLayoutVars>
          <dgm:chMax val="0"/>
          <dgm:chPref val="0"/>
          <dgm:bulletEnabled val="1"/>
        </dgm:presLayoutVars>
      </dgm:prSet>
      <dgm:spPr/>
      <dgm:t>
        <a:bodyPr/>
        <a:lstStyle/>
        <a:p>
          <a:endParaRPr lang="en-US"/>
        </a:p>
      </dgm:t>
    </dgm:pt>
  </dgm:ptLst>
  <dgm:cxnLst>
    <dgm:cxn modelId="{62BEB5E3-2122-4341-8F77-4DF470791F21}" srcId="{1198362D-F698-4AC8-9432-AC2DCF211C60}" destId="{05FFACB2-AC8C-4294-999A-A639BA27854C}" srcOrd="1" destOrd="0" parTransId="{063B2D13-238E-47B1-9C1D-0E68AA3673B8}" sibTransId="{92E75278-ADA1-4970-9484-F0CAD76A59E0}"/>
    <dgm:cxn modelId="{8AD24070-E18A-451C-9809-261A357EA8B9}" srcId="{1198362D-F698-4AC8-9432-AC2DCF211C60}" destId="{F8FAD44C-C201-4205-8771-2047265720C4}" srcOrd="3" destOrd="0" parTransId="{C4B66670-FB8A-4064-8158-3CC10D7E1DE9}" sibTransId="{607E1566-A107-4AF3-93C1-4471783D0A0F}"/>
    <dgm:cxn modelId="{F6D5D0FA-9572-4945-AD80-07DB3EC2DCBB}" srcId="{1198362D-F698-4AC8-9432-AC2DCF211C60}" destId="{5C04D0AB-C659-49D3-80FB-E07B3C5F13D2}" srcOrd="4" destOrd="0" parTransId="{6DD2065C-CBD0-4200-A579-65F1DEF94348}" sibTransId="{E9A2CB29-4B7F-4F77-A3AE-76B84BD4F445}"/>
    <dgm:cxn modelId="{B860D8FC-4231-4AE5-B14C-F466141E6802}" srcId="{1198362D-F698-4AC8-9432-AC2DCF211C60}" destId="{A0A8A7FF-3D55-4DCC-B5C2-4EAC25C42ADA}" srcOrd="0" destOrd="0" parTransId="{9BF42386-5060-4E6D-AAA2-2EEDF6F36A65}" sibTransId="{12600108-0D58-4383-9D98-93EE29752F48}"/>
    <dgm:cxn modelId="{47BB4966-AFE3-435B-9628-1C2EF37485E2}" type="presOf" srcId="{72F8F6A0-3FF4-41BA-9127-9A730287832F}" destId="{1B285801-D477-446E-A1D4-98B49F9A7AB0}" srcOrd="0" destOrd="0" presId="urn:microsoft.com/office/officeart/2005/8/layout/chevron1"/>
    <dgm:cxn modelId="{E68165C4-A9E2-4D36-A2DE-B58CDB36F30C}" type="presOf" srcId="{05FFACB2-AC8C-4294-999A-A639BA27854C}" destId="{DCA134A5-ADBE-4FCE-96A7-9DB9235B192D}" srcOrd="0" destOrd="0" presId="urn:microsoft.com/office/officeart/2005/8/layout/chevron1"/>
    <dgm:cxn modelId="{117472D4-8A91-4B4A-A835-5C980A5DDD97}" srcId="{1198362D-F698-4AC8-9432-AC2DCF211C60}" destId="{72F8F6A0-3FF4-41BA-9127-9A730287832F}" srcOrd="2" destOrd="0" parTransId="{7B4425D7-6063-44CE-B071-BC1702B1A532}" sibTransId="{AAD82879-3B28-40C2-9E94-7AF22EAC0EF2}"/>
    <dgm:cxn modelId="{F52CB61A-B767-44FA-8A8A-CD3F96D24983}" type="presOf" srcId="{1198362D-F698-4AC8-9432-AC2DCF211C60}" destId="{34A3DA3A-B12D-4BE9-85A3-D06E68E86964}" srcOrd="0" destOrd="0" presId="urn:microsoft.com/office/officeart/2005/8/layout/chevron1"/>
    <dgm:cxn modelId="{6CA6E818-FE67-4E67-A138-0B671A7C874B}" type="presOf" srcId="{F8FAD44C-C201-4205-8771-2047265720C4}" destId="{AE6AE468-C102-4F9A-85E5-5395B698EED5}" srcOrd="0" destOrd="0" presId="urn:microsoft.com/office/officeart/2005/8/layout/chevron1"/>
    <dgm:cxn modelId="{7A30D842-4959-466C-AF8A-9B8144F96D3E}" type="presOf" srcId="{A0A8A7FF-3D55-4DCC-B5C2-4EAC25C42ADA}" destId="{6766F928-5A93-4196-BA5B-F452153E1C73}" srcOrd="0" destOrd="0" presId="urn:microsoft.com/office/officeart/2005/8/layout/chevron1"/>
    <dgm:cxn modelId="{4FB391C7-BC8D-4969-92EA-470DBDBA62DF}" type="presOf" srcId="{5C04D0AB-C659-49D3-80FB-E07B3C5F13D2}" destId="{9FE27A5A-79D8-4C9A-99B7-40A2832114BC}" srcOrd="0" destOrd="0" presId="urn:microsoft.com/office/officeart/2005/8/layout/chevron1"/>
    <dgm:cxn modelId="{A32C5F18-D4D2-45EC-B5EA-F5C9F851C6B6}" type="presParOf" srcId="{34A3DA3A-B12D-4BE9-85A3-D06E68E86964}" destId="{6766F928-5A93-4196-BA5B-F452153E1C73}" srcOrd="0" destOrd="0" presId="urn:microsoft.com/office/officeart/2005/8/layout/chevron1"/>
    <dgm:cxn modelId="{9B9E96FC-4DAF-4A3E-813A-F33493C292AD}" type="presParOf" srcId="{34A3DA3A-B12D-4BE9-85A3-D06E68E86964}" destId="{FF76AB1F-F8AA-4B03-A600-41A75425EB3F}" srcOrd="1" destOrd="0" presId="urn:microsoft.com/office/officeart/2005/8/layout/chevron1"/>
    <dgm:cxn modelId="{58132423-4DCC-433F-B0C8-2A68398CB25A}" type="presParOf" srcId="{34A3DA3A-B12D-4BE9-85A3-D06E68E86964}" destId="{DCA134A5-ADBE-4FCE-96A7-9DB9235B192D}" srcOrd="2" destOrd="0" presId="urn:microsoft.com/office/officeart/2005/8/layout/chevron1"/>
    <dgm:cxn modelId="{1B99A5FF-73A2-4AEF-BCC2-C525F80D574A}" type="presParOf" srcId="{34A3DA3A-B12D-4BE9-85A3-D06E68E86964}" destId="{F83E385D-F60D-4DFB-8145-7B7D3CA29572}" srcOrd="3" destOrd="0" presId="urn:microsoft.com/office/officeart/2005/8/layout/chevron1"/>
    <dgm:cxn modelId="{14C1DED7-9CD6-464E-870F-20A863C8D359}" type="presParOf" srcId="{34A3DA3A-B12D-4BE9-85A3-D06E68E86964}" destId="{1B285801-D477-446E-A1D4-98B49F9A7AB0}" srcOrd="4" destOrd="0" presId="urn:microsoft.com/office/officeart/2005/8/layout/chevron1"/>
    <dgm:cxn modelId="{10FEB6A3-0608-4150-905B-C877CCCF0F9F}" type="presParOf" srcId="{34A3DA3A-B12D-4BE9-85A3-D06E68E86964}" destId="{28FE8C9E-6EE0-4141-9E92-70E0E4674811}" srcOrd="5" destOrd="0" presId="urn:microsoft.com/office/officeart/2005/8/layout/chevron1"/>
    <dgm:cxn modelId="{F9CD9691-7B8E-4C8E-9658-CC741120CD91}" type="presParOf" srcId="{34A3DA3A-B12D-4BE9-85A3-D06E68E86964}" destId="{AE6AE468-C102-4F9A-85E5-5395B698EED5}" srcOrd="6" destOrd="0" presId="urn:microsoft.com/office/officeart/2005/8/layout/chevron1"/>
    <dgm:cxn modelId="{D3DFE80A-A700-467C-B0E5-343E163FD30B}" type="presParOf" srcId="{34A3DA3A-B12D-4BE9-85A3-D06E68E86964}" destId="{6E87E815-D67C-4CD7-81AC-F0D33BF0C241}" srcOrd="7" destOrd="0" presId="urn:microsoft.com/office/officeart/2005/8/layout/chevron1"/>
    <dgm:cxn modelId="{6868EBEC-2CD0-4666-9B0C-B32F0C295853}" type="presParOf" srcId="{34A3DA3A-B12D-4BE9-85A3-D06E68E86964}" destId="{9FE27A5A-79D8-4C9A-99B7-40A2832114BC}" srcOrd="8"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198362D-F698-4AC8-9432-AC2DCF211C60}"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en-US"/>
        </a:p>
      </dgm:t>
    </dgm:pt>
    <dgm:pt modelId="{72F8F6A0-3FF4-41BA-9127-9A730287832F}">
      <dgm:prSet phldrT="[Text]"/>
      <dgm:spPr>
        <a:solidFill>
          <a:srgbClr val="A4552E">
            <a:alpha val="80000"/>
          </a:srgbClr>
        </a:solidFill>
      </dgm:spPr>
      <dgm:t>
        <a:bodyPr/>
        <a:lstStyle/>
        <a:p>
          <a:r>
            <a:rPr lang="en-US" b="1" dirty="0" smtClean="0"/>
            <a:t>Court</a:t>
          </a:r>
          <a:endParaRPr lang="en-US" b="1" dirty="0"/>
        </a:p>
      </dgm:t>
    </dgm:pt>
    <dgm:pt modelId="{AAD82879-3B28-40C2-9E94-7AF22EAC0EF2}" type="sibTrans" cxnId="{117472D4-8A91-4B4A-A835-5C980A5DDD97}">
      <dgm:prSet/>
      <dgm:spPr/>
      <dgm:t>
        <a:bodyPr/>
        <a:lstStyle/>
        <a:p>
          <a:endParaRPr lang="en-US"/>
        </a:p>
      </dgm:t>
    </dgm:pt>
    <dgm:pt modelId="{7B4425D7-6063-44CE-B071-BC1702B1A532}" type="parTrans" cxnId="{117472D4-8A91-4B4A-A835-5C980A5DDD97}">
      <dgm:prSet/>
      <dgm:spPr/>
      <dgm:t>
        <a:bodyPr/>
        <a:lstStyle/>
        <a:p>
          <a:endParaRPr lang="en-US"/>
        </a:p>
      </dgm:t>
    </dgm:pt>
    <dgm:pt modelId="{05FFACB2-AC8C-4294-999A-A639BA27854C}">
      <dgm:prSet phldrT="[Text]"/>
      <dgm:spPr>
        <a:solidFill>
          <a:srgbClr val="A4552E">
            <a:alpha val="90000"/>
          </a:srgbClr>
        </a:solidFill>
      </dgm:spPr>
      <dgm:t>
        <a:bodyPr/>
        <a:lstStyle/>
        <a:p>
          <a:r>
            <a:rPr lang="en-US" b="1" dirty="0" smtClean="0"/>
            <a:t>Law enforcement</a:t>
          </a:r>
          <a:endParaRPr lang="en-US" b="1" dirty="0"/>
        </a:p>
      </dgm:t>
    </dgm:pt>
    <dgm:pt modelId="{92E75278-ADA1-4970-9484-F0CAD76A59E0}" type="sibTrans" cxnId="{62BEB5E3-2122-4341-8F77-4DF470791F21}">
      <dgm:prSet/>
      <dgm:spPr/>
      <dgm:t>
        <a:bodyPr/>
        <a:lstStyle/>
        <a:p>
          <a:endParaRPr lang="en-US"/>
        </a:p>
      </dgm:t>
    </dgm:pt>
    <dgm:pt modelId="{063B2D13-238E-47B1-9C1D-0E68AA3673B8}" type="parTrans" cxnId="{62BEB5E3-2122-4341-8F77-4DF470791F21}">
      <dgm:prSet/>
      <dgm:spPr/>
      <dgm:t>
        <a:bodyPr/>
        <a:lstStyle/>
        <a:p>
          <a:endParaRPr lang="en-US"/>
        </a:p>
      </dgm:t>
    </dgm:pt>
    <dgm:pt modelId="{A0A8A7FF-3D55-4DCC-B5C2-4EAC25C42ADA}">
      <dgm:prSet phldrT="[Text]"/>
      <dgm:spPr>
        <a:solidFill>
          <a:srgbClr val="A4552E"/>
        </a:solidFill>
      </dgm:spPr>
      <dgm:t>
        <a:bodyPr/>
        <a:lstStyle/>
        <a:p>
          <a:r>
            <a:rPr lang="en-US" b="1" dirty="0" smtClean="0"/>
            <a:t>Victim</a:t>
          </a:r>
          <a:endParaRPr lang="en-US" b="1" dirty="0"/>
        </a:p>
      </dgm:t>
    </dgm:pt>
    <dgm:pt modelId="{12600108-0D58-4383-9D98-93EE29752F48}" type="sibTrans" cxnId="{B860D8FC-4231-4AE5-B14C-F466141E6802}">
      <dgm:prSet/>
      <dgm:spPr/>
      <dgm:t>
        <a:bodyPr/>
        <a:lstStyle/>
        <a:p>
          <a:endParaRPr lang="en-US"/>
        </a:p>
      </dgm:t>
    </dgm:pt>
    <dgm:pt modelId="{9BF42386-5060-4E6D-AAA2-2EEDF6F36A65}" type="parTrans" cxnId="{B860D8FC-4231-4AE5-B14C-F466141E6802}">
      <dgm:prSet/>
      <dgm:spPr/>
      <dgm:t>
        <a:bodyPr/>
        <a:lstStyle/>
        <a:p>
          <a:endParaRPr lang="en-US"/>
        </a:p>
      </dgm:t>
    </dgm:pt>
    <dgm:pt modelId="{5C04D0AB-C659-49D3-80FB-E07B3C5F13D2}">
      <dgm:prSet phldrT="[Text]"/>
      <dgm:spPr>
        <a:solidFill>
          <a:srgbClr val="A4552E">
            <a:alpha val="60000"/>
          </a:srgbClr>
        </a:solidFill>
      </dgm:spPr>
      <dgm:t>
        <a:bodyPr/>
        <a:lstStyle/>
        <a:p>
          <a:r>
            <a:rPr lang="en-US" b="1" dirty="0" smtClean="0"/>
            <a:t>Others, </a:t>
          </a:r>
          <a:br>
            <a:rPr lang="en-US" b="1" dirty="0" smtClean="0"/>
          </a:br>
          <a:r>
            <a:rPr lang="en-US" b="1" dirty="0" smtClean="0"/>
            <a:t>co-workers, family, friends</a:t>
          </a:r>
          <a:endParaRPr lang="en-US" b="1" dirty="0"/>
        </a:p>
      </dgm:t>
    </dgm:pt>
    <dgm:pt modelId="{E9A2CB29-4B7F-4F77-A3AE-76B84BD4F445}" type="sibTrans" cxnId="{F6D5D0FA-9572-4945-AD80-07DB3EC2DCBB}">
      <dgm:prSet/>
      <dgm:spPr/>
      <dgm:t>
        <a:bodyPr/>
        <a:lstStyle/>
        <a:p>
          <a:endParaRPr lang="en-US"/>
        </a:p>
      </dgm:t>
    </dgm:pt>
    <dgm:pt modelId="{6DD2065C-CBD0-4200-A579-65F1DEF94348}" type="parTrans" cxnId="{F6D5D0FA-9572-4945-AD80-07DB3EC2DCBB}">
      <dgm:prSet/>
      <dgm:spPr/>
      <dgm:t>
        <a:bodyPr/>
        <a:lstStyle/>
        <a:p>
          <a:endParaRPr lang="en-US"/>
        </a:p>
      </dgm:t>
    </dgm:pt>
    <dgm:pt modelId="{34A3DA3A-B12D-4BE9-85A3-D06E68E86964}" type="pres">
      <dgm:prSet presAssocID="{1198362D-F698-4AC8-9432-AC2DCF211C60}" presName="Name0" presStyleCnt="0">
        <dgm:presLayoutVars>
          <dgm:dir/>
          <dgm:animLvl val="lvl"/>
          <dgm:resizeHandles val="exact"/>
        </dgm:presLayoutVars>
      </dgm:prSet>
      <dgm:spPr/>
      <dgm:t>
        <a:bodyPr/>
        <a:lstStyle/>
        <a:p>
          <a:endParaRPr lang="en-US"/>
        </a:p>
      </dgm:t>
    </dgm:pt>
    <dgm:pt modelId="{6766F928-5A93-4196-BA5B-F452153E1C73}" type="pres">
      <dgm:prSet presAssocID="{A0A8A7FF-3D55-4DCC-B5C2-4EAC25C42ADA}" presName="parTxOnly" presStyleLbl="node1" presStyleIdx="0" presStyleCnt="4" custScaleX="55337" custScaleY="65859">
        <dgm:presLayoutVars>
          <dgm:chMax val="0"/>
          <dgm:chPref val="0"/>
          <dgm:bulletEnabled val="1"/>
        </dgm:presLayoutVars>
      </dgm:prSet>
      <dgm:spPr/>
      <dgm:t>
        <a:bodyPr/>
        <a:lstStyle/>
        <a:p>
          <a:endParaRPr lang="en-US"/>
        </a:p>
      </dgm:t>
    </dgm:pt>
    <dgm:pt modelId="{FF76AB1F-F8AA-4B03-A600-41A75425EB3F}" type="pres">
      <dgm:prSet presAssocID="{12600108-0D58-4383-9D98-93EE29752F48}" presName="parTxOnlySpace" presStyleCnt="0"/>
      <dgm:spPr/>
    </dgm:pt>
    <dgm:pt modelId="{DCA134A5-ADBE-4FCE-96A7-9DB9235B192D}" type="pres">
      <dgm:prSet presAssocID="{05FFACB2-AC8C-4294-999A-A639BA27854C}" presName="parTxOnly" presStyleLbl="node1" presStyleIdx="1" presStyleCnt="4" custScaleX="55337" custScaleY="65859">
        <dgm:presLayoutVars>
          <dgm:chMax val="0"/>
          <dgm:chPref val="0"/>
          <dgm:bulletEnabled val="1"/>
        </dgm:presLayoutVars>
      </dgm:prSet>
      <dgm:spPr/>
      <dgm:t>
        <a:bodyPr/>
        <a:lstStyle/>
        <a:p>
          <a:endParaRPr lang="en-US"/>
        </a:p>
      </dgm:t>
    </dgm:pt>
    <dgm:pt modelId="{F83E385D-F60D-4DFB-8145-7B7D3CA29572}" type="pres">
      <dgm:prSet presAssocID="{92E75278-ADA1-4970-9484-F0CAD76A59E0}" presName="parTxOnlySpace" presStyleCnt="0"/>
      <dgm:spPr/>
    </dgm:pt>
    <dgm:pt modelId="{1B285801-D477-446E-A1D4-98B49F9A7AB0}" type="pres">
      <dgm:prSet presAssocID="{72F8F6A0-3FF4-41BA-9127-9A730287832F}" presName="parTxOnly" presStyleLbl="node1" presStyleIdx="2" presStyleCnt="4" custScaleX="55337" custScaleY="65859">
        <dgm:presLayoutVars>
          <dgm:chMax val="0"/>
          <dgm:chPref val="0"/>
          <dgm:bulletEnabled val="1"/>
        </dgm:presLayoutVars>
      </dgm:prSet>
      <dgm:spPr/>
      <dgm:t>
        <a:bodyPr/>
        <a:lstStyle/>
        <a:p>
          <a:endParaRPr lang="en-US"/>
        </a:p>
      </dgm:t>
    </dgm:pt>
    <dgm:pt modelId="{28FE8C9E-6EE0-4141-9E92-70E0E4674811}" type="pres">
      <dgm:prSet presAssocID="{AAD82879-3B28-40C2-9E94-7AF22EAC0EF2}" presName="parTxOnlySpace" presStyleCnt="0"/>
      <dgm:spPr/>
    </dgm:pt>
    <dgm:pt modelId="{9FE27A5A-79D8-4C9A-99B7-40A2832114BC}" type="pres">
      <dgm:prSet presAssocID="{5C04D0AB-C659-49D3-80FB-E07B3C5F13D2}" presName="parTxOnly" presStyleLbl="node1" presStyleIdx="3" presStyleCnt="4" custScaleX="55337" custScaleY="65859">
        <dgm:presLayoutVars>
          <dgm:chMax val="0"/>
          <dgm:chPref val="0"/>
          <dgm:bulletEnabled val="1"/>
        </dgm:presLayoutVars>
      </dgm:prSet>
      <dgm:spPr/>
      <dgm:t>
        <a:bodyPr/>
        <a:lstStyle/>
        <a:p>
          <a:endParaRPr lang="en-US"/>
        </a:p>
      </dgm:t>
    </dgm:pt>
  </dgm:ptLst>
  <dgm:cxnLst>
    <dgm:cxn modelId="{62BEB5E3-2122-4341-8F77-4DF470791F21}" srcId="{1198362D-F698-4AC8-9432-AC2DCF211C60}" destId="{05FFACB2-AC8C-4294-999A-A639BA27854C}" srcOrd="1" destOrd="0" parTransId="{063B2D13-238E-47B1-9C1D-0E68AA3673B8}" sibTransId="{92E75278-ADA1-4970-9484-F0CAD76A59E0}"/>
    <dgm:cxn modelId="{F6D5D0FA-9572-4945-AD80-07DB3EC2DCBB}" srcId="{1198362D-F698-4AC8-9432-AC2DCF211C60}" destId="{5C04D0AB-C659-49D3-80FB-E07B3C5F13D2}" srcOrd="3" destOrd="0" parTransId="{6DD2065C-CBD0-4200-A579-65F1DEF94348}" sibTransId="{E9A2CB29-4B7F-4F77-A3AE-76B84BD4F445}"/>
    <dgm:cxn modelId="{B860D8FC-4231-4AE5-B14C-F466141E6802}" srcId="{1198362D-F698-4AC8-9432-AC2DCF211C60}" destId="{A0A8A7FF-3D55-4DCC-B5C2-4EAC25C42ADA}" srcOrd="0" destOrd="0" parTransId="{9BF42386-5060-4E6D-AAA2-2EEDF6F36A65}" sibTransId="{12600108-0D58-4383-9D98-93EE29752F48}"/>
    <dgm:cxn modelId="{3555F463-74AB-4E43-864E-D49F19203A5B}" type="presOf" srcId="{A0A8A7FF-3D55-4DCC-B5C2-4EAC25C42ADA}" destId="{6766F928-5A93-4196-BA5B-F452153E1C73}" srcOrd="0" destOrd="0" presId="urn:microsoft.com/office/officeart/2005/8/layout/chevron1"/>
    <dgm:cxn modelId="{BF87189C-1D9A-45D8-8694-AE096D39D901}" type="presOf" srcId="{5C04D0AB-C659-49D3-80FB-E07B3C5F13D2}" destId="{9FE27A5A-79D8-4C9A-99B7-40A2832114BC}" srcOrd="0" destOrd="0" presId="urn:microsoft.com/office/officeart/2005/8/layout/chevron1"/>
    <dgm:cxn modelId="{117472D4-8A91-4B4A-A835-5C980A5DDD97}" srcId="{1198362D-F698-4AC8-9432-AC2DCF211C60}" destId="{72F8F6A0-3FF4-41BA-9127-9A730287832F}" srcOrd="2" destOrd="0" parTransId="{7B4425D7-6063-44CE-B071-BC1702B1A532}" sibTransId="{AAD82879-3B28-40C2-9E94-7AF22EAC0EF2}"/>
    <dgm:cxn modelId="{0227AC97-63CD-424E-B48E-AE44408FE745}" type="presOf" srcId="{72F8F6A0-3FF4-41BA-9127-9A730287832F}" destId="{1B285801-D477-446E-A1D4-98B49F9A7AB0}" srcOrd="0" destOrd="0" presId="urn:microsoft.com/office/officeart/2005/8/layout/chevron1"/>
    <dgm:cxn modelId="{FE946E33-3C27-4EFB-A691-EBB6EB05E1B0}" type="presOf" srcId="{1198362D-F698-4AC8-9432-AC2DCF211C60}" destId="{34A3DA3A-B12D-4BE9-85A3-D06E68E86964}" srcOrd="0" destOrd="0" presId="urn:microsoft.com/office/officeart/2005/8/layout/chevron1"/>
    <dgm:cxn modelId="{FDF63440-5DE4-4B4F-BF34-CA127A2762C8}" type="presOf" srcId="{05FFACB2-AC8C-4294-999A-A639BA27854C}" destId="{DCA134A5-ADBE-4FCE-96A7-9DB9235B192D}" srcOrd="0" destOrd="0" presId="urn:microsoft.com/office/officeart/2005/8/layout/chevron1"/>
    <dgm:cxn modelId="{CDD98444-FEBF-4DA9-AB04-7CF447BB71E8}" type="presParOf" srcId="{34A3DA3A-B12D-4BE9-85A3-D06E68E86964}" destId="{6766F928-5A93-4196-BA5B-F452153E1C73}" srcOrd="0" destOrd="0" presId="urn:microsoft.com/office/officeart/2005/8/layout/chevron1"/>
    <dgm:cxn modelId="{BEEE630C-01E1-4A20-ACFB-3027EFB44808}" type="presParOf" srcId="{34A3DA3A-B12D-4BE9-85A3-D06E68E86964}" destId="{FF76AB1F-F8AA-4B03-A600-41A75425EB3F}" srcOrd="1" destOrd="0" presId="urn:microsoft.com/office/officeart/2005/8/layout/chevron1"/>
    <dgm:cxn modelId="{ED430C46-CDDB-4E00-ADBC-6C7DEAC278C1}" type="presParOf" srcId="{34A3DA3A-B12D-4BE9-85A3-D06E68E86964}" destId="{DCA134A5-ADBE-4FCE-96A7-9DB9235B192D}" srcOrd="2" destOrd="0" presId="urn:microsoft.com/office/officeart/2005/8/layout/chevron1"/>
    <dgm:cxn modelId="{1A53CE05-BB89-45DA-A97A-1DCEE6AC4B25}" type="presParOf" srcId="{34A3DA3A-B12D-4BE9-85A3-D06E68E86964}" destId="{F83E385D-F60D-4DFB-8145-7B7D3CA29572}" srcOrd="3" destOrd="0" presId="urn:microsoft.com/office/officeart/2005/8/layout/chevron1"/>
    <dgm:cxn modelId="{9872813F-94C1-4F43-A1D5-2662A2279FAA}" type="presParOf" srcId="{34A3DA3A-B12D-4BE9-85A3-D06E68E86964}" destId="{1B285801-D477-446E-A1D4-98B49F9A7AB0}" srcOrd="4" destOrd="0" presId="urn:microsoft.com/office/officeart/2005/8/layout/chevron1"/>
    <dgm:cxn modelId="{6DCD581B-855C-4DB3-BD00-8B7B76ED4326}" type="presParOf" srcId="{34A3DA3A-B12D-4BE9-85A3-D06E68E86964}" destId="{28FE8C9E-6EE0-4141-9E92-70E0E4674811}" srcOrd="5" destOrd="0" presId="urn:microsoft.com/office/officeart/2005/8/layout/chevron1"/>
    <dgm:cxn modelId="{3381280D-AC8D-4ED9-9662-D2307B12DC52}" type="presParOf" srcId="{34A3DA3A-B12D-4BE9-85A3-D06E68E86964}" destId="{9FE27A5A-79D8-4C9A-99B7-40A2832114BC}" srcOrd="6"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8ACF6B-4AE2-43DB-9630-922EDA01CF70}">
      <dsp:nvSpPr>
        <dsp:cNvPr id="0" name=""/>
        <dsp:cNvSpPr/>
      </dsp:nvSpPr>
      <dsp:spPr>
        <a:xfrm>
          <a:off x="2129563" y="1381"/>
          <a:ext cx="1874973" cy="1218733"/>
        </a:xfrm>
        <a:prstGeom prst="roundRect">
          <a:avLst/>
        </a:prstGeom>
        <a:solidFill>
          <a:srgbClr val="A4552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b="1" i="0" kern="1200" baseline="0" dirty="0" smtClean="0">
              <a:solidFill>
                <a:schemeClr val="bg1"/>
              </a:solidFill>
              <a:latin typeface="Myriad Pro" pitchFamily="34" charset="0"/>
            </a:rPr>
            <a:t>Tension</a:t>
          </a:r>
          <a:br>
            <a:rPr lang="en-US" sz="2000" b="1" i="0" kern="1200" baseline="0" dirty="0" smtClean="0">
              <a:solidFill>
                <a:schemeClr val="bg1"/>
              </a:solidFill>
              <a:latin typeface="Myriad Pro" pitchFamily="34" charset="0"/>
            </a:rPr>
          </a:br>
          <a:r>
            <a:rPr lang="en-US" sz="2000" b="1" i="0" kern="1200" baseline="0" dirty="0" smtClean="0">
              <a:solidFill>
                <a:schemeClr val="bg1"/>
              </a:solidFill>
              <a:latin typeface="Myriad Pro" pitchFamily="34" charset="0"/>
            </a:rPr>
            <a:t>Building</a:t>
          </a:r>
          <a:endParaRPr lang="en-US" sz="2000" b="1" i="0" kern="1200" baseline="0" dirty="0">
            <a:solidFill>
              <a:schemeClr val="bg1"/>
            </a:solidFill>
            <a:latin typeface="Myriad Pro" pitchFamily="34" charset="0"/>
          </a:endParaRPr>
        </a:p>
      </dsp:txBody>
      <dsp:txXfrm>
        <a:off x="2189057" y="60875"/>
        <a:ext cx="1755985" cy="1099745"/>
      </dsp:txXfrm>
    </dsp:sp>
    <dsp:sp modelId="{6F31546E-4561-465D-8456-5EC1489A2557}">
      <dsp:nvSpPr>
        <dsp:cNvPr id="0" name=""/>
        <dsp:cNvSpPr/>
      </dsp:nvSpPr>
      <dsp:spPr>
        <a:xfrm>
          <a:off x="1440913" y="610747"/>
          <a:ext cx="3252273" cy="3252273"/>
        </a:xfrm>
        <a:custGeom>
          <a:avLst/>
          <a:gdLst/>
          <a:ahLst/>
          <a:cxnLst/>
          <a:rect l="0" t="0" r="0" b="0"/>
          <a:pathLst>
            <a:path>
              <a:moveTo>
                <a:pt x="2815568" y="517275"/>
              </a:moveTo>
              <a:arcTo wR="1626136" hR="1626136" stAng="19020466" swAng="2303174"/>
            </a:path>
          </a:pathLst>
        </a:custGeom>
        <a:noFill/>
        <a:ln w="31750" cap="flat" cmpd="sng" algn="ctr">
          <a:solidFill>
            <a:srgbClr val="A4552E"/>
          </a:solidFill>
          <a:prstDash val="solid"/>
          <a:tailEnd type="arrow"/>
        </a:ln>
        <a:effectLst/>
      </dsp:spPr>
      <dsp:style>
        <a:lnRef idx="1">
          <a:scrgbClr r="0" g="0" b="0"/>
        </a:lnRef>
        <a:fillRef idx="0">
          <a:scrgbClr r="0" g="0" b="0"/>
        </a:fillRef>
        <a:effectRef idx="0">
          <a:scrgbClr r="0" g="0" b="0"/>
        </a:effectRef>
        <a:fontRef idx="minor"/>
      </dsp:style>
    </dsp:sp>
    <dsp:sp modelId="{3A9165D1-18A5-4DF8-9F18-2A8DC474D1CA}">
      <dsp:nvSpPr>
        <dsp:cNvPr id="0" name=""/>
        <dsp:cNvSpPr/>
      </dsp:nvSpPr>
      <dsp:spPr>
        <a:xfrm>
          <a:off x="3537838" y="2440586"/>
          <a:ext cx="1874973" cy="1218733"/>
        </a:xfrm>
        <a:prstGeom prst="roundRect">
          <a:avLst/>
        </a:prstGeom>
        <a:solidFill>
          <a:srgbClr val="40404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b="1" i="0" kern="1200" baseline="0" dirty="0" smtClean="0">
              <a:solidFill>
                <a:schemeClr val="bg1"/>
              </a:solidFill>
              <a:latin typeface="Myriad Pro" pitchFamily="34" charset="0"/>
            </a:rPr>
            <a:t>Making Up</a:t>
          </a:r>
          <a:endParaRPr lang="en-US" sz="2000" b="1" i="0" kern="1200" baseline="0" dirty="0">
            <a:solidFill>
              <a:schemeClr val="bg1"/>
            </a:solidFill>
            <a:latin typeface="Myriad Pro" pitchFamily="34" charset="0"/>
          </a:endParaRPr>
        </a:p>
      </dsp:txBody>
      <dsp:txXfrm>
        <a:off x="3597332" y="2500080"/>
        <a:ext cx="1755985" cy="1099745"/>
      </dsp:txXfrm>
    </dsp:sp>
    <dsp:sp modelId="{A2473495-2AEF-4DF0-AFB6-D03AA6E4D6B2}">
      <dsp:nvSpPr>
        <dsp:cNvPr id="0" name=""/>
        <dsp:cNvSpPr/>
      </dsp:nvSpPr>
      <dsp:spPr>
        <a:xfrm>
          <a:off x="1440913" y="610747"/>
          <a:ext cx="3252273" cy="3252273"/>
        </a:xfrm>
        <a:custGeom>
          <a:avLst/>
          <a:gdLst/>
          <a:ahLst/>
          <a:cxnLst/>
          <a:rect l="0" t="0" r="0" b="0"/>
          <a:pathLst>
            <a:path>
              <a:moveTo>
                <a:pt x="2125409" y="3173731"/>
              </a:moveTo>
              <a:arcTo wR="1626136" hR="1626136" stAng="4327182" swAng="2145637"/>
            </a:path>
          </a:pathLst>
        </a:custGeom>
        <a:noFill/>
        <a:ln w="31750" cap="flat" cmpd="sng" algn="ctr">
          <a:solidFill>
            <a:srgbClr val="A4552E"/>
          </a:solidFill>
          <a:prstDash val="solid"/>
          <a:tailEnd type="arrow"/>
        </a:ln>
        <a:effectLst/>
      </dsp:spPr>
      <dsp:style>
        <a:lnRef idx="1">
          <a:scrgbClr r="0" g="0" b="0"/>
        </a:lnRef>
        <a:fillRef idx="0">
          <a:scrgbClr r="0" g="0" b="0"/>
        </a:fillRef>
        <a:effectRef idx="0">
          <a:scrgbClr r="0" g="0" b="0"/>
        </a:effectRef>
        <a:fontRef idx="minor"/>
      </dsp:style>
    </dsp:sp>
    <dsp:sp modelId="{22BC787A-6C30-4819-A27C-0AFD3B4C62F2}">
      <dsp:nvSpPr>
        <dsp:cNvPr id="0" name=""/>
        <dsp:cNvSpPr/>
      </dsp:nvSpPr>
      <dsp:spPr>
        <a:xfrm>
          <a:off x="721287" y="2440586"/>
          <a:ext cx="1874973" cy="1218733"/>
        </a:xfrm>
        <a:prstGeom prst="roundRect">
          <a:avLst/>
        </a:prstGeom>
        <a:solidFill>
          <a:srgbClr val="999999"/>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b="1" i="0" kern="1200" baseline="0" dirty="0" smtClean="0">
              <a:solidFill>
                <a:schemeClr val="bg1"/>
              </a:solidFill>
              <a:latin typeface="Myriad Pro" pitchFamily="34" charset="0"/>
            </a:rPr>
            <a:t>Pre-tension</a:t>
          </a:r>
          <a:br>
            <a:rPr lang="en-US" sz="2000" b="1" i="0" kern="1200" baseline="0" dirty="0" smtClean="0">
              <a:solidFill>
                <a:schemeClr val="bg1"/>
              </a:solidFill>
              <a:latin typeface="Myriad Pro" pitchFamily="34" charset="0"/>
            </a:rPr>
          </a:br>
          <a:r>
            <a:rPr lang="en-US" sz="2000" b="1" i="0" kern="1200" baseline="0" dirty="0" smtClean="0">
              <a:solidFill>
                <a:schemeClr val="bg1"/>
              </a:solidFill>
              <a:latin typeface="Myriad Pro" pitchFamily="34" charset="0"/>
            </a:rPr>
            <a:t>or</a:t>
          </a:r>
          <a:br>
            <a:rPr lang="en-US" sz="2000" b="1" i="0" kern="1200" baseline="0" dirty="0" smtClean="0">
              <a:solidFill>
                <a:schemeClr val="bg1"/>
              </a:solidFill>
              <a:latin typeface="Myriad Pro" pitchFamily="34" charset="0"/>
            </a:rPr>
          </a:br>
          <a:r>
            <a:rPr lang="en-US" sz="2000" b="1" i="0" kern="1200" baseline="0" dirty="0" smtClean="0">
              <a:solidFill>
                <a:schemeClr val="bg1"/>
              </a:solidFill>
              <a:latin typeface="Myriad Pro" pitchFamily="34" charset="0"/>
            </a:rPr>
            <a:t>Calm</a:t>
          </a:r>
          <a:endParaRPr lang="en-US" sz="2000" b="1" i="0" kern="1200" baseline="0" dirty="0">
            <a:solidFill>
              <a:schemeClr val="bg1"/>
            </a:solidFill>
            <a:latin typeface="Myriad Pro" pitchFamily="34" charset="0"/>
          </a:endParaRPr>
        </a:p>
      </dsp:txBody>
      <dsp:txXfrm>
        <a:off x="780781" y="2500080"/>
        <a:ext cx="1755985" cy="1099745"/>
      </dsp:txXfrm>
    </dsp:sp>
    <dsp:sp modelId="{58ABEA77-30BC-4787-8413-FB4FF960F9CC}">
      <dsp:nvSpPr>
        <dsp:cNvPr id="0" name=""/>
        <dsp:cNvSpPr/>
      </dsp:nvSpPr>
      <dsp:spPr>
        <a:xfrm>
          <a:off x="1440913" y="610747"/>
          <a:ext cx="3252273" cy="3252273"/>
        </a:xfrm>
        <a:custGeom>
          <a:avLst/>
          <a:gdLst/>
          <a:ahLst/>
          <a:cxnLst/>
          <a:rect l="0" t="0" r="0" b="0"/>
          <a:pathLst>
            <a:path>
              <a:moveTo>
                <a:pt x="5251" y="1495552"/>
              </a:moveTo>
              <a:arcTo wR="1626136" hR="1626136" stAng="11076360" swAng="2303174"/>
            </a:path>
          </a:pathLst>
        </a:custGeom>
        <a:noFill/>
        <a:ln w="31750" cap="flat" cmpd="sng" algn="ctr">
          <a:solidFill>
            <a:srgbClr val="A4552E"/>
          </a:solidFill>
          <a:prstDash val="solid"/>
          <a:tailEnd type="arrow"/>
        </a:ln>
        <a:effectLst/>
      </dsp:spPr>
      <dsp:style>
        <a:lnRef idx="1">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66F928-5A93-4196-BA5B-F452153E1C73}">
      <dsp:nvSpPr>
        <dsp:cNvPr id="0" name=""/>
        <dsp:cNvSpPr/>
      </dsp:nvSpPr>
      <dsp:spPr>
        <a:xfrm>
          <a:off x="1355" y="456564"/>
          <a:ext cx="1923447" cy="915671"/>
        </a:xfrm>
        <a:prstGeom prst="chevron">
          <a:avLst/>
        </a:prstGeom>
        <a:solidFill>
          <a:srgbClr val="A4552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lvl="0" algn="ctr" defTabSz="711200">
            <a:lnSpc>
              <a:spcPct val="90000"/>
            </a:lnSpc>
            <a:spcBef>
              <a:spcPct val="0"/>
            </a:spcBef>
            <a:spcAft>
              <a:spcPct val="35000"/>
            </a:spcAft>
          </a:pPr>
          <a:r>
            <a:rPr lang="en-US" sz="1600" b="1" kern="1200" dirty="0" smtClean="0"/>
            <a:t>Financial</a:t>
          </a:r>
          <a:endParaRPr lang="en-US" sz="1600" b="1" kern="1200" dirty="0"/>
        </a:p>
      </dsp:txBody>
      <dsp:txXfrm>
        <a:off x="459191" y="456564"/>
        <a:ext cx="1007776" cy="915671"/>
      </dsp:txXfrm>
    </dsp:sp>
    <dsp:sp modelId="{DCA134A5-ADBE-4FCE-96A7-9DB9235B192D}">
      <dsp:nvSpPr>
        <dsp:cNvPr id="0" name=""/>
        <dsp:cNvSpPr/>
      </dsp:nvSpPr>
      <dsp:spPr>
        <a:xfrm>
          <a:off x="1577215" y="456564"/>
          <a:ext cx="1923447" cy="915671"/>
        </a:xfrm>
        <a:prstGeom prst="chevron">
          <a:avLst/>
        </a:prstGeom>
        <a:solidFill>
          <a:srgbClr val="A4552E">
            <a:alpha val="90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lvl="0" algn="ctr" defTabSz="666750">
            <a:lnSpc>
              <a:spcPct val="90000"/>
            </a:lnSpc>
            <a:spcBef>
              <a:spcPct val="0"/>
            </a:spcBef>
            <a:spcAft>
              <a:spcPct val="35000"/>
            </a:spcAft>
          </a:pPr>
          <a:r>
            <a:rPr lang="en-US" sz="1500" b="1" kern="1200" dirty="0" smtClean="0"/>
            <a:t>Spending</a:t>
          </a:r>
          <a:endParaRPr lang="en-US" sz="1500" b="1" kern="1200" dirty="0"/>
        </a:p>
      </dsp:txBody>
      <dsp:txXfrm>
        <a:off x="2035051" y="456564"/>
        <a:ext cx="1007776" cy="915671"/>
      </dsp:txXfrm>
    </dsp:sp>
    <dsp:sp modelId="{1B285801-D477-446E-A1D4-98B49F9A7AB0}">
      <dsp:nvSpPr>
        <dsp:cNvPr id="0" name=""/>
        <dsp:cNvSpPr/>
      </dsp:nvSpPr>
      <dsp:spPr>
        <a:xfrm>
          <a:off x="3153075" y="456564"/>
          <a:ext cx="1923447" cy="915671"/>
        </a:xfrm>
        <a:prstGeom prst="chevron">
          <a:avLst/>
        </a:prstGeom>
        <a:solidFill>
          <a:srgbClr val="A4552E">
            <a:alpha val="80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lvl="0" algn="ctr" defTabSz="666750">
            <a:lnSpc>
              <a:spcPct val="90000"/>
            </a:lnSpc>
            <a:spcBef>
              <a:spcPct val="0"/>
            </a:spcBef>
            <a:spcAft>
              <a:spcPct val="35000"/>
            </a:spcAft>
          </a:pPr>
          <a:r>
            <a:rPr lang="en-US" sz="1500" b="1" kern="1200" dirty="0" smtClean="0"/>
            <a:t>Physical</a:t>
          </a:r>
          <a:endParaRPr lang="en-US" sz="1500" b="1" kern="1200" dirty="0"/>
        </a:p>
      </dsp:txBody>
      <dsp:txXfrm>
        <a:off x="3610911" y="456564"/>
        <a:ext cx="1007776" cy="915671"/>
      </dsp:txXfrm>
    </dsp:sp>
    <dsp:sp modelId="{AE6AE468-C102-4F9A-85E5-5395B698EED5}">
      <dsp:nvSpPr>
        <dsp:cNvPr id="0" name=""/>
        <dsp:cNvSpPr/>
      </dsp:nvSpPr>
      <dsp:spPr>
        <a:xfrm>
          <a:off x="4728934" y="456564"/>
          <a:ext cx="1923447" cy="915671"/>
        </a:xfrm>
        <a:prstGeom prst="chevron">
          <a:avLst/>
        </a:prstGeom>
        <a:solidFill>
          <a:srgbClr val="A4552E">
            <a:alpha val="70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lvl="0" algn="ctr" defTabSz="622300">
            <a:lnSpc>
              <a:spcPct val="90000"/>
            </a:lnSpc>
            <a:spcBef>
              <a:spcPct val="0"/>
            </a:spcBef>
            <a:spcAft>
              <a:spcPct val="35000"/>
            </a:spcAft>
          </a:pPr>
          <a:r>
            <a:rPr lang="en-US" sz="1400" b="1" kern="1200" dirty="0" smtClean="0"/>
            <a:t>Emotional</a:t>
          </a:r>
          <a:endParaRPr lang="en-US" sz="1400" b="1" kern="1200" dirty="0"/>
        </a:p>
      </dsp:txBody>
      <dsp:txXfrm>
        <a:off x="5186770" y="456564"/>
        <a:ext cx="1007776" cy="915671"/>
      </dsp:txXfrm>
    </dsp:sp>
    <dsp:sp modelId="{9FE27A5A-79D8-4C9A-99B7-40A2832114BC}">
      <dsp:nvSpPr>
        <dsp:cNvPr id="0" name=""/>
        <dsp:cNvSpPr/>
      </dsp:nvSpPr>
      <dsp:spPr>
        <a:xfrm>
          <a:off x="6304794" y="456564"/>
          <a:ext cx="1923447" cy="915671"/>
        </a:xfrm>
        <a:prstGeom prst="chevron">
          <a:avLst/>
        </a:prstGeom>
        <a:solidFill>
          <a:srgbClr val="A4552E">
            <a:alpha val="60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lvl="0" algn="ctr" defTabSz="622300">
            <a:lnSpc>
              <a:spcPct val="90000"/>
            </a:lnSpc>
            <a:spcBef>
              <a:spcPct val="0"/>
            </a:spcBef>
            <a:spcAft>
              <a:spcPct val="35000"/>
            </a:spcAft>
          </a:pPr>
          <a:r>
            <a:rPr lang="en-US" sz="1400" b="1" kern="1200" dirty="0" smtClean="0"/>
            <a:t>Victim Blaming</a:t>
          </a:r>
          <a:endParaRPr lang="en-US" sz="1400" b="1" kern="1200" dirty="0"/>
        </a:p>
      </dsp:txBody>
      <dsp:txXfrm>
        <a:off x="6762630" y="456564"/>
        <a:ext cx="1007776" cy="91567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66F928-5A93-4196-BA5B-F452153E1C73}">
      <dsp:nvSpPr>
        <dsp:cNvPr id="0" name=""/>
        <dsp:cNvSpPr/>
      </dsp:nvSpPr>
      <dsp:spPr>
        <a:xfrm>
          <a:off x="1158" y="348059"/>
          <a:ext cx="2379293" cy="1132680"/>
        </a:xfrm>
        <a:prstGeom prst="chevron">
          <a:avLst/>
        </a:prstGeom>
        <a:solidFill>
          <a:srgbClr val="A4552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lvl="0" algn="ctr" defTabSz="711200">
            <a:lnSpc>
              <a:spcPct val="90000"/>
            </a:lnSpc>
            <a:spcBef>
              <a:spcPct val="0"/>
            </a:spcBef>
            <a:spcAft>
              <a:spcPct val="35000"/>
            </a:spcAft>
          </a:pPr>
          <a:r>
            <a:rPr lang="en-US" sz="1600" b="1" kern="1200" dirty="0" smtClean="0"/>
            <a:t>Victim</a:t>
          </a:r>
          <a:endParaRPr lang="en-US" sz="1600" b="1" kern="1200" dirty="0"/>
        </a:p>
      </dsp:txBody>
      <dsp:txXfrm>
        <a:off x="567498" y="348059"/>
        <a:ext cx="1246613" cy="1132680"/>
      </dsp:txXfrm>
    </dsp:sp>
    <dsp:sp modelId="{DCA134A5-ADBE-4FCE-96A7-9DB9235B192D}">
      <dsp:nvSpPr>
        <dsp:cNvPr id="0" name=""/>
        <dsp:cNvSpPr/>
      </dsp:nvSpPr>
      <dsp:spPr>
        <a:xfrm>
          <a:off x="1950487" y="348059"/>
          <a:ext cx="2379293" cy="1132680"/>
        </a:xfrm>
        <a:prstGeom prst="chevron">
          <a:avLst/>
        </a:prstGeom>
        <a:solidFill>
          <a:srgbClr val="A4552E">
            <a:alpha val="90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lvl="0" algn="ctr" defTabSz="711200">
            <a:lnSpc>
              <a:spcPct val="90000"/>
            </a:lnSpc>
            <a:spcBef>
              <a:spcPct val="0"/>
            </a:spcBef>
            <a:spcAft>
              <a:spcPct val="35000"/>
            </a:spcAft>
          </a:pPr>
          <a:r>
            <a:rPr lang="en-US" sz="1600" b="1" kern="1200" dirty="0" smtClean="0"/>
            <a:t>Law enforcement</a:t>
          </a:r>
          <a:endParaRPr lang="en-US" sz="1600" b="1" kern="1200" dirty="0"/>
        </a:p>
      </dsp:txBody>
      <dsp:txXfrm>
        <a:off x="2516827" y="348059"/>
        <a:ext cx="1246613" cy="1132680"/>
      </dsp:txXfrm>
    </dsp:sp>
    <dsp:sp modelId="{1B285801-D477-446E-A1D4-98B49F9A7AB0}">
      <dsp:nvSpPr>
        <dsp:cNvPr id="0" name=""/>
        <dsp:cNvSpPr/>
      </dsp:nvSpPr>
      <dsp:spPr>
        <a:xfrm>
          <a:off x="3899816" y="348059"/>
          <a:ext cx="2379293" cy="1132680"/>
        </a:xfrm>
        <a:prstGeom prst="chevron">
          <a:avLst/>
        </a:prstGeom>
        <a:solidFill>
          <a:srgbClr val="A4552E">
            <a:alpha val="80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lvl="0" algn="ctr" defTabSz="711200">
            <a:lnSpc>
              <a:spcPct val="90000"/>
            </a:lnSpc>
            <a:spcBef>
              <a:spcPct val="0"/>
            </a:spcBef>
            <a:spcAft>
              <a:spcPct val="35000"/>
            </a:spcAft>
          </a:pPr>
          <a:r>
            <a:rPr lang="en-US" sz="1600" b="1" kern="1200" dirty="0" smtClean="0"/>
            <a:t>Court</a:t>
          </a:r>
          <a:endParaRPr lang="en-US" sz="1600" b="1" kern="1200" dirty="0"/>
        </a:p>
      </dsp:txBody>
      <dsp:txXfrm>
        <a:off x="4466156" y="348059"/>
        <a:ext cx="1246613" cy="1132680"/>
      </dsp:txXfrm>
    </dsp:sp>
    <dsp:sp modelId="{9FE27A5A-79D8-4C9A-99B7-40A2832114BC}">
      <dsp:nvSpPr>
        <dsp:cNvPr id="0" name=""/>
        <dsp:cNvSpPr/>
      </dsp:nvSpPr>
      <dsp:spPr>
        <a:xfrm>
          <a:off x="5849146" y="348059"/>
          <a:ext cx="2379293" cy="1132680"/>
        </a:xfrm>
        <a:prstGeom prst="chevron">
          <a:avLst/>
        </a:prstGeom>
        <a:solidFill>
          <a:srgbClr val="A4552E">
            <a:alpha val="60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lvl="0" algn="ctr" defTabSz="666750">
            <a:lnSpc>
              <a:spcPct val="90000"/>
            </a:lnSpc>
            <a:spcBef>
              <a:spcPct val="0"/>
            </a:spcBef>
            <a:spcAft>
              <a:spcPct val="35000"/>
            </a:spcAft>
          </a:pPr>
          <a:r>
            <a:rPr lang="en-US" sz="1500" b="1" kern="1200" dirty="0" smtClean="0"/>
            <a:t>Others, </a:t>
          </a:r>
          <a:br>
            <a:rPr lang="en-US" sz="1500" b="1" kern="1200" dirty="0" smtClean="0"/>
          </a:br>
          <a:r>
            <a:rPr lang="en-US" sz="1500" b="1" kern="1200" dirty="0" smtClean="0"/>
            <a:t>co-workers, family, friends</a:t>
          </a:r>
          <a:endParaRPr lang="en-US" sz="1500" b="1" kern="1200" dirty="0"/>
        </a:p>
      </dsp:txBody>
      <dsp:txXfrm>
        <a:off x="6415486" y="348059"/>
        <a:ext cx="1246613" cy="1132680"/>
      </dsp:txXfrm>
    </dsp:sp>
  </dsp:spTree>
</dsp:drawing>
</file>

<file path=ppt/diagrams/layout1.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583" cy="480887"/>
          </a:xfrm>
          <a:prstGeom prst="rect">
            <a:avLst/>
          </a:prstGeom>
        </p:spPr>
        <p:txBody>
          <a:bodyPr vert="horz" lIns="95280" tIns="47640" rIns="95280" bIns="47640" rtlCol="0"/>
          <a:lstStyle>
            <a:lvl1pPr algn="l">
              <a:defRPr sz="1300"/>
            </a:lvl1pPr>
          </a:lstStyle>
          <a:p>
            <a:endParaRPr lang="en-US"/>
          </a:p>
        </p:txBody>
      </p:sp>
      <p:sp>
        <p:nvSpPr>
          <p:cNvPr id="3" name="Date Placeholder 2"/>
          <p:cNvSpPr>
            <a:spLocks noGrp="1"/>
          </p:cNvSpPr>
          <p:nvPr>
            <p:ph type="dt" sz="quarter" idx="1"/>
          </p:nvPr>
        </p:nvSpPr>
        <p:spPr>
          <a:xfrm>
            <a:off x="4142962" y="0"/>
            <a:ext cx="3170583" cy="480887"/>
          </a:xfrm>
          <a:prstGeom prst="rect">
            <a:avLst/>
          </a:prstGeom>
        </p:spPr>
        <p:txBody>
          <a:bodyPr vert="horz" lIns="95280" tIns="47640" rIns="95280" bIns="47640" rtlCol="0"/>
          <a:lstStyle>
            <a:lvl1pPr algn="r">
              <a:defRPr sz="1300"/>
            </a:lvl1pPr>
          </a:lstStyle>
          <a:p>
            <a:fld id="{0454C592-937F-4DA7-A685-62CA79577239}" type="datetimeFigureOut">
              <a:rPr lang="en-US" smtClean="0"/>
              <a:t>5/7/17</a:t>
            </a:fld>
            <a:endParaRPr lang="en-US"/>
          </a:p>
        </p:txBody>
      </p:sp>
      <p:sp>
        <p:nvSpPr>
          <p:cNvPr id="4" name="Footer Placeholder 3"/>
          <p:cNvSpPr>
            <a:spLocks noGrp="1"/>
          </p:cNvSpPr>
          <p:nvPr>
            <p:ph type="ftr" sz="quarter" idx="2"/>
          </p:nvPr>
        </p:nvSpPr>
        <p:spPr>
          <a:xfrm>
            <a:off x="0" y="9118662"/>
            <a:ext cx="3170583" cy="480887"/>
          </a:xfrm>
          <a:prstGeom prst="rect">
            <a:avLst/>
          </a:prstGeom>
        </p:spPr>
        <p:txBody>
          <a:bodyPr vert="horz" lIns="95280" tIns="47640" rIns="95280" bIns="47640" rtlCol="0" anchor="b"/>
          <a:lstStyle>
            <a:lvl1pPr algn="l">
              <a:defRPr sz="1300"/>
            </a:lvl1pPr>
          </a:lstStyle>
          <a:p>
            <a:endParaRPr lang="en-US"/>
          </a:p>
        </p:txBody>
      </p:sp>
      <p:sp>
        <p:nvSpPr>
          <p:cNvPr id="5" name="Slide Number Placeholder 4"/>
          <p:cNvSpPr>
            <a:spLocks noGrp="1"/>
          </p:cNvSpPr>
          <p:nvPr>
            <p:ph type="sldNum" sz="quarter" idx="3"/>
          </p:nvPr>
        </p:nvSpPr>
        <p:spPr>
          <a:xfrm>
            <a:off x="4142962" y="9118662"/>
            <a:ext cx="3170583" cy="480887"/>
          </a:xfrm>
          <a:prstGeom prst="rect">
            <a:avLst/>
          </a:prstGeom>
        </p:spPr>
        <p:txBody>
          <a:bodyPr vert="horz" lIns="95280" tIns="47640" rIns="95280" bIns="47640" rtlCol="0" anchor="b"/>
          <a:lstStyle>
            <a:lvl1pPr algn="r">
              <a:defRPr sz="1300"/>
            </a:lvl1pPr>
          </a:lstStyle>
          <a:p>
            <a:fld id="{E831208E-801F-40B7-AEF3-C05CF916C6F9}" type="slidenum">
              <a:rPr lang="en-US" smtClean="0"/>
              <a:t>‹#›</a:t>
            </a:fld>
            <a:endParaRPr lang="en-US"/>
          </a:p>
        </p:txBody>
      </p:sp>
    </p:spTree>
    <p:extLst>
      <p:ext uri="{BB962C8B-B14F-4D97-AF65-F5344CB8AC3E}">
        <p14:creationId xmlns:p14="http://schemas.microsoft.com/office/powerpoint/2010/main" val="13804985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169920" cy="480060"/>
          </a:xfrm>
          <a:prstGeom prst="rect">
            <a:avLst/>
          </a:prstGeom>
        </p:spPr>
        <p:txBody>
          <a:bodyPr vert="horz" lIns="96653" tIns="48326" rIns="96653" bIns="48326" rtlCol="0"/>
          <a:lstStyle>
            <a:lvl1pPr algn="l">
              <a:defRPr sz="1300"/>
            </a:lvl1pPr>
          </a:lstStyle>
          <a:p>
            <a:endParaRPr lang="en-US"/>
          </a:p>
        </p:txBody>
      </p:sp>
      <p:sp>
        <p:nvSpPr>
          <p:cNvPr id="3" name="Date Placeholder 2"/>
          <p:cNvSpPr>
            <a:spLocks noGrp="1"/>
          </p:cNvSpPr>
          <p:nvPr>
            <p:ph type="dt" idx="1"/>
          </p:nvPr>
        </p:nvSpPr>
        <p:spPr>
          <a:xfrm>
            <a:off x="4143587" y="1"/>
            <a:ext cx="3169920" cy="480060"/>
          </a:xfrm>
          <a:prstGeom prst="rect">
            <a:avLst/>
          </a:prstGeom>
        </p:spPr>
        <p:txBody>
          <a:bodyPr vert="horz" lIns="96653" tIns="48326" rIns="96653" bIns="48326" rtlCol="0"/>
          <a:lstStyle>
            <a:lvl1pPr algn="r">
              <a:defRPr sz="1300"/>
            </a:lvl1pPr>
          </a:lstStyle>
          <a:p>
            <a:fld id="{BCB8336A-2CEC-E748-BEE8-B0624376A449}" type="datetimeFigureOut">
              <a:rPr lang="en-US" smtClean="0"/>
              <a:t>5/7/17</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53" tIns="48326" rIns="96653" bIns="48326" rtlCol="0" anchor="ctr"/>
          <a:lstStyle/>
          <a:p>
            <a:endParaRPr lang="en-US"/>
          </a:p>
        </p:txBody>
      </p:sp>
      <p:sp>
        <p:nvSpPr>
          <p:cNvPr id="5" name="Notes Placeholder 4"/>
          <p:cNvSpPr>
            <a:spLocks noGrp="1"/>
          </p:cNvSpPr>
          <p:nvPr>
            <p:ph type="body" sz="quarter" idx="3"/>
          </p:nvPr>
        </p:nvSpPr>
        <p:spPr>
          <a:xfrm>
            <a:off x="731520" y="4560571"/>
            <a:ext cx="5852160" cy="4320540"/>
          </a:xfrm>
          <a:prstGeom prst="rect">
            <a:avLst/>
          </a:prstGeom>
        </p:spPr>
        <p:txBody>
          <a:bodyPr vert="horz" lIns="96653" tIns="48326" rIns="96653" bIns="48326"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474"/>
            <a:ext cx="3169920" cy="480060"/>
          </a:xfrm>
          <a:prstGeom prst="rect">
            <a:avLst/>
          </a:prstGeom>
        </p:spPr>
        <p:txBody>
          <a:bodyPr vert="horz" lIns="96653" tIns="48326" rIns="96653" bIns="48326"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53" tIns="48326" rIns="96653" bIns="48326" rtlCol="0" anchor="b"/>
          <a:lstStyle>
            <a:lvl1pPr algn="r">
              <a:defRPr sz="1300"/>
            </a:lvl1pPr>
          </a:lstStyle>
          <a:p>
            <a:fld id="{791C71D7-796C-9646-91DE-749BC07820FE}" type="slidenum">
              <a:rPr lang="en-US" smtClean="0"/>
              <a:t>‹#›</a:t>
            </a:fld>
            <a:endParaRPr lang="en-US"/>
          </a:p>
        </p:txBody>
      </p:sp>
    </p:spTree>
    <p:extLst>
      <p:ext uri="{BB962C8B-B14F-4D97-AF65-F5344CB8AC3E}">
        <p14:creationId xmlns:p14="http://schemas.microsoft.com/office/powerpoint/2010/main" val="146120557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6C7D55A-222C-4C89-A947-8E59B2E45EE8}" type="datetimeFigureOut">
              <a:rPr lang="en-US" smtClean="0"/>
              <a:pPr/>
              <a:t>5/7/17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823883-C43D-4944-B258-8FA278EB5222}" type="slidenum">
              <a:rPr lang="en-US" smtClean="0"/>
              <a:pPr/>
              <a:t>‹#›</a:t>
            </a:fld>
            <a:endParaRPr lang="en-US"/>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8200" y="-76200"/>
            <a:ext cx="1463040" cy="1828800"/>
          </a:xfrm>
          <a:prstGeom prst="rect">
            <a:avLst/>
          </a:prstGeom>
          <a:effectLst>
            <a:outerShdw blurRad="215900" dist="25400" dir="5400000" sx="99000" sy="99000" algn="t" rotWithShape="0">
              <a:prstClr val="black">
                <a:alpha val="78000"/>
              </a:prstClr>
            </a:outerShdw>
          </a:effectLst>
        </p:spPr>
      </p:pic>
      <p:sp>
        <p:nvSpPr>
          <p:cNvPr id="8" name="Rectangle 7"/>
          <p:cNvSpPr/>
          <p:nvPr/>
        </p:nvSpPr>
        <p:spPr>
          <a:xfrm>
            <a:off x="0" y="6324600"/>
            <a:ext cx="9144000" cy="533400"/>
          </a:xfrm>
          <a:prstGeom prst="rect">
            <a:avLst/>
          </a:prstGeom>
          <a:gradFill>
            <a:gsLst>
              <a:gs pos="0">
                <a:schemeClr val="tx1">
                  <a:lumMod val="50000"/>
                  <a:lumOff val="50000"/>
                </a:schemeClr>
              </a:gs>
              <a:gs pos="30000">
                <a:schemeClr val="bg1">
                  <a:lumMod val="65000"/>
                </a:schemeClr>
              </a:gs>
              <a:gs pos="44000">
                <a:schemeClr val="bg1">
                  <a:lumMod val="75000"/>
                </a:schemeClr>
              </a:gs>
              <a:gs pos="14000">
                <a:schemeClr val="bg1">
                  <a:lumMod val="50000"/>
                </a:schemeClr>
              </a:gs>
              <a:gs pos="69000">
                <a:schemeClr val="bg1">
                  <a:lumMod val="95000"/>
                </a:schemeClr>
              </a:gs>
              <a:gs pos="58000">
                <a:schemeClr val="bg1">
                  <a:lumMod val="85000"/>
                </a:schemeClr>
              </a:gs>
              <a:gs pos="8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p:cNvSpPr txBox="1"/>
          <p:nvPr/>
        </p:nvSpPr>
        <p:spPr>
          <a:xfrm>
            <a:off x="1219200" y="6455664"/>
            <a:ext cx="2362200" cy="307777"/>
          </a:xfrm>
          <a:prstGeom prst="rect">
            <a:avLst/>
          </a:prstGeom>
          <a:noFill/>
        </p:spPr>
        <p:txBody>
          <a:bodyPr wrap="square" rtlCol="0">
            <a:spAutoFit/>
          </a:bodyPr>
          <a:lstStyle/>
          <a:p>
            <a:pPr algn="ctr"/>
            <a:r>
              <a:rPr lang="en-US" sz="1400" dirty="0" smtClean="0"/>
              <a:t>DINSE </a:t>
            </a:r>
            <a:r>
              <a:rPr lang="en-US" sz="1400" b="1" dirty="0" smtClean="0">
                <a:solidFill>
                  <a:srgbClr val="C00000"/>
                </a:solidFill>
              </a:rPr>
              <a:t>/ </a:t>
            </a:r>
            <a:r>
              <a:rPr lang="en-US" sz="1400" dirty="0" smtClean="0"/>
              <a:t>KNAPP </a:t>
            </a:r>
            <a:r>
              <a:rPr lang="en-US" sz="1400" b="1" dirty="0" smtClean="0">
                <a:solidFill>
                  <a:srgbClr val="C00000"/>
                </a:solidFill>
              </a:rPr>
              <a:t>/ </a:t>
            </a:r>
            <a:r>
              <a:rPr lang="en-US" sz="1400" dirty="0" err="1" smtClean="0"/>
              <a:t>McANDREW</a:t>
            </a:r>
            <a:endParaRPr lang="en-US" sz="1400" dirty="0"/>
          </a:p>
        </p:txBody>
      </p:sp>
      <p:sp>
        <p:nvSpPr>
          <p:cNvPr id="10" name="TextBox 9"/>
          <p:cNvSpPr txBox="1"/>
          <p:nvPr/>
        </p:nvSpPr>
        <p:spPr>
          <a:xfrm>
            <a:off x="6400800" y="6422023"/>
            <a:ext cx="1524000" cy="338554"/>
          </a:xfrm>
          <a:prstGeom prst="rect">
            <a:avLst/>
          </a:prstGeom>
          <a:noFill/>
        </p:spPr>
        <p:txBody>
          <a:bodyPr wrap="square" rtlCol="0">
            <a:spAutoFit/>
          </a:bodyPr>
          <a:lstStyle/>
          <a:p>
            <a:pPr algn="ctr"/>
            <a:r>
              <a:rPr lang="en-US" sz="1600" dirty="0" smtClean="0"/>
              <a:t>www.dins</a:t>
            </a:r>
            <a:r>
              <a:rPr lang="en-US" sz="1600" dirty="0" smtClean="0">
                <a:solidFill>
                  <a:srgbClr val="C00000"/>
                </a:solidFill>
              </a:rPr>
              <a:t>e</a:t>
            </a:r>
            <a:r>
              <a:rPr lang="en-US" sz="1600" dirty="0" smtClean="0"/>
              <a:t>.com</a:t>
            </a:r>
            <a:endParaRPr lang="en-US" sz="1600" dirty="0"/>
          </a:p>
        </p:txBody>
      </p:sp>
      <p:sp>
        <p:nvSpPr>
          <p:cNvPr id="11" name="Rectangle 10"/>
          <p:cNvSpPr/>
          <p:nvPr userDrawn="1"/>
        </p:nvSpPr>
        <p:spPr>
          <a:xfrm>
            <a:off x="0" y="1752600"/>
            <a:ext cx="9144000" cy="2895600"/>
          </a:xfrm>
          <a:prstGeom prst="rect">
            <a:avLst/>
          </a:prstGeom>
          <a:solidFill>
            <a:srgbClr val="FFFFFF">
              <a:alpha val="4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a:off x="0" y="1905000"/>
            <a:ext cx="9144000" cy="1981200"/>
          </a:xfrm>
          <a:prstGeom prst="rect">
            <a:avLst/>
          </a:prstGeom>
          <a:solidFill>
            <a:schemeClr val="bg1">
              <a:alpha val="3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userDrawn="1"/>
        </p:nvSpPr>
        <p:spPr>
          <a:xfrm>
            <a:off x="76200" y="4800600"/>
            <a:ext cx="8915400" cy="620683"/>
          </a:xfrm>
          <a:prstGeom prst="rect">
            <a:avLst/>
          </a:prstGeom>
          <a:noFill/>
        </p:spPr>
        <p:txBody>
          <a:bodyPr wrap="square" rtlCol="0">
            <a:spAutoFit/>
          </a:bodyPr>
          <a:lstStyle/>
          <a:p>
            <a:pPr>
              <a:spcAft>
                <a:spcPts val="1000"/>
              </a:spcAft>
            </a:pPr>
            <a:r>
              <a:rPr lang="en-US" sz="1500" b="1" dirty="0" smtClean="0">
                <a:solidFill>
                  <a:schemeClr val="bg1"/>
                </a:solidFill>
                <a:effectLst/>
                <a:latin typeface="Arial" pitchFamily="34" charset="0"/>
                <a:cs typeface="Arial" pitchFamily="34" charset="0"/>
              </a:rPr>
              <a:t>STUDENT SEXUAL MISCONDUCT: ADDRESSING INSTITUTIONAL CULTURE AND COMPLIANCE</a:t>
            </a:r>
          </a:p>
          <a:p>
            <a:r>
              <a:rPr lang="en-US" sz="1100" b="0" dirty="0" smtClean="0">
                <a:solidFill>
                  <a:schemeClr val="bg1"/>
                </a:solidFill>
                <a:effectLst/>
                <a:latin typeface="Arial" pitchFamily="34" charset="0"/>
                <a:cs typeface="Arial" pitchFamily="34" charset="0"/>
              </a:rPr>
              <a:t>NACUA FEBRUARY 2014 CLE WORKSHOP </a:t>
            </a:r>
            <a:r>
              <a:rPr lang="en-US" sz="1100" b="0" dirty="0" smtClean="0">
                <a:solidFill>
                  <a:schemeClr val="bg1"/>
                </a:solidFill>
                <a:effectLst/>
                <a:latin typeface="Arial"/>
                <a:cs typeface="Arial"/>
                <a:sym typeface="Wingdings"/>
              </a:rPr>
              <a:t>•</a:t>
            </a:r>
            <a:r>
              <a:rPr lang="en-US" sz="1100" b="0" dirty="0" smtClean="0">
                <a:solidFill>
                  <a:schemeClr val="bg1"/>
                </a:solidFill>
                <a:effectLst/>
                <a:latin typeface="Arial" pitchFamily="34" charset="0"/>
                <a:cs typeface="Arial" pitchFamily="34" charset="0"/>
                <a:sym typeface="Wingdings"/>
              </a:rPr>
              <a:t> FRIDAY,</a:t>
            </a:r>
            <a:r>
              <a:rPr lang="en-US" sz="1100" b="0" baseline="0" dirty="0" smtClean="0">
                <a:solidFill>
                  <a:schemeClr val="bg1"/>
                </a:solidFill>
                <a:effectLst/>
                <a:latin typeface="Arial" pitchFamily="34" charset="0"/>
                <a:cs typeface="Arial" pitchFamily="34" charset="0"/>
                <a:sym typeface="Wingdings"/>
              </a:rPr>
              <a:t> </a:t>
            </a:r>
            <a:r>
              <a:rPr lang="en-US" sz="1100" b="0" dirty="0" smtClean="0">
                <a:solidFill>
                  <a:schemeClr val="bg1"/>
                </a:solidFill>
                <a:effectLst/>
                <a:latin typeface="Arial" pitchFamily="34" charset="0"/>
                <a:cs typeface="Arial" pitchFamily="34" charset="0"/>
                <a:sym typeface="Wingdings"/>
              </a:rPr>
              <a:t>FEBRUARY 29 – SATURDAY, MARCH 1 </a:t>
            </a:r>
            <a:r>
              <a:rPr lang="en-US" sz="1100" b="0" dirty="0" smtClean="0">
                <a:solidFill>
                  <a:schemeClr val="bg1"/>
                </a:solidFill>
                <a:effectLst/>
                <a:latin typeface="Arial"/>
                <a:cs typeface="Arial"/>
                <a:sym typeface="Wingdings"/>
              </a:rPr>
              <a:t>• HILTON DOWNTOWN • MIAMI, FL</a:t>
            </a:r>
            <a:endParaRPr lang="en-US" sz="1100" b="0" dirty="0">
              <a:solidFill>
                <a:schemeClr val="bg1"/>
              </a:solidFill>
              <a:effectLst/>
              <a:latin typeface="Arial" pitchFamily="34" charset="0"/>
              <a:cs typeface="Arial" pitchFamily="34" charset="0"/>
            </a:endParaRPr>
          </a:p>
        </p:txBody>
      </p:sp>
    </p:spTree>
    <p:extLst>
      <p:ext uri="{BB962C8B-B14F-4D97-AF65-F5344CB8AC3E}">
        <p14:creationId xmlns:p14="http://schemas.microsoft.com/office/powerpoint/2010/main" val="222727163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6C7D55A-222C-4C89-A947-8E59B2E45EE8}" type="datetimeFigureOut">
              <a:rPr lang="en-US" smtClean="0"/>
              <a:pPr/>
              <a:t>5/7/17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823883-C43D-4944-B258-8FA278EB5222}" type="slidenum">
              <a:rPr lang="en-US" smtClean="0"/>
              <a:pPr/>
              <a:t>‹#›</a:t>
            </a:fld>
            <a:endParaRPr lang="en-US"/>
          </a:p>
        </p:txBody>
      </p:sp>
      <p:sp>
        <p:nvSpPr>
          <p:cNvPr id="7" name="Rectangle 6"/>
          <p:cNvSpPr/>
          <p:nvPr/>
        </p:nvSpPr>
        <p:spPr>
          <a:xfrm>
            <a:off x="0" y="6019800"/>
            <a:ext cx="9144000" cy="838200"/>
          </a:xfrm>
          <a:prstGeom prst="rect">
            <a:avLst/>
          </a:prstGeom>
          <a:gradFill>
            <a:gsLst>
              <a:gs pos="0">
                <a:schemeClr val="tx1">
                  <a:lumMod val="50000"/>
                  <a:lumOff val="50000"/>
                </a:schemeClr>
              </a:gs>
              <a:gs pos="30000">
                <a:schemeClr val="bg1">
                  <a:lumMod val="65000"/>
                </a:schemeClr>
              </a:gs>
              <a:gs pos="44000">
                <a:schemeClr val="bg1">
                  <a:lumMod val="75000"/>
                </a:schemeClr>
              </a:gs>
              <a:gs pos="14000">
                <a:schemeClr val="bg1">
                  <a:lumMod val="50000"/>
                </a:schemeClr>
              </a:gs>
              <a:gs pos="69000">
                <a:schemeClr val="bg1">
                  <a:lumMod val="95000"/>
                </a:schemeClr>
              </a:gs>
              <a:gs pos="58000">
                <a:schemeClr val="bg1">
                  <a:lumMod val="85000"/>
                </a:schemeClr>
              </a:gs>
              <a:gs pos="8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6800" y="6019800"/>
            <a:ext cx="533400" cy="666750"/>
          </a:xfrm>
          <a:prstGeom prst="rect">
            <a:avLst/>
          </a:prstGeom>
          <a:effectLst>
            <a:outerShdw blurRad="215900" dist="25400" dir="5400000" sx="99000" sy="99000" algn="t" rotWithShape="0">
              <a:prstClr val="black">
                <a:alpha val="78000"/>
              </a:prstClr>
            </a:outerShdw>
          </a:effectLst>
        </p:spPr>
      </p:pic>
      <p:sp>
        <p:nvSpPr>
          <p:cNvPr id="9" name="TextBox 8"/>
          <p:cNvSpPr txBox="1"/>
          <p:nvPr/>
        </p:nvSpPr>
        <p:spPr>
          <a:xfrm>
            <a:off x="1905000" y="6345936"/>
            <a:ext cx="1524000" cy="307777"/>
          </a:xfrm>
          <a:prstGeom prst="rect">
            <a:avLst/>
          </a:prstGeom>
          <a:noFill/>
        </p:spPr>
        <p:txBody>
          <a:bodyPr wrap="square" rtlCol="0">
            <a:spAutoFit/>
          </a:bodyPr>
          <a:lstStyle/>
          <a:p>
            <a:pPr algn="ctr"/>
            <a:r>
              <a:rPr lang="en-US" sz="1400" dirty="0" smtClean="0"/>
              <a:t>www.dins</a:t>
            </a:r>
            <a:r>
              <a:rPr lang="en-US" sz="1400" dirty="0" smtClean="0">
                <a:solidFill>
                  <a:srgbClr val="C00000"/>
                </a:solidFill>
              </a:rPr>
              <a:t>e</a:t>
            </a:r>
            <a:r>
              <a:rPr lang="en-US" sz="1400" dirty="0" smtClean="0"/>
              <a:t>.com</a:t>
            </a:r>
            <a:endParaRPr lang="en-US" sz="1400" dirty="0"/>
          </a:p>
        </p:txBody>
      </p:sp>
    </p:spTree>
    <p:extLst>
      <p:ext uri="{BB962C8B-B14F-4D97-AF65-F5344CB8AC3E}">
        <p14:creationId xmlns:p14="http://schemas.microsoft.com/office/powerpoint/2010/main" val="732720000"/>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6C7D55A-222C-4C89-A947-8E59B2E45EE8}" type="datetimeFigureOut">
              <a:rPr lang="en-US" smtClean="0"/>
              <a:pPr/>
              <a:t>5/7/17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823883-C43D-4944-B258-8FA278EB5222}" type="slidenum">
              <a:rPr lang="en-US" smtClean="0"/>
              <a:pPr/>
              <a:t>‹#›</a:t>
            </a:fld>
            <a:endParaRPr lang="en-US"/>
          </a:p>
        </p:txBody>
      </p:sp>
    </p:spTree>
    <p:extLst>
      <p:ext uri="{BB962C8B-B14F-4D97-AF65-F5344CB8AC3E}">
        <p14:creationId xmlns:p14="http://schemas.microsoft.com/office/powerpoint/2010/main" val="4027647593"/>
      </p:ext>
    </p:extLst>
  </p:cSld>
  <p:clrMap bg1="lt1" tx1="dk1" bg2="lt2" tx2="dk2" accent1="accent1" accent2="accent2" accent3="accent3" accent4="accent4" accent5="accent5" accent6="accent6" hlink="hlink" folHlink="folHlink"/>
  <p:sldLayoutIdLst>
    <p:sldLayoutId id="2147483661" r:id="rId1"/>
    <p:sldLayoutId id="2147483662" r:id="rId2"/>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http://www.dinse.com/"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diagramData" Target="../diagrams/data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2.xml"/><Relationship Id="rId4" Type="http://schemas.openxmlformats.org/officeDocument/2006/relationships/diagramQuickStyle" Target="../diagrams/quickStyle2.xml"/><Relationship Id="rId5" Type="http://schemas.openxmlformats.org/officeDocument/2006/relationships/diagramColors" Target="../diagrams/colors2.xml"/><Relationship Id="rId6" Type="http://schemas.microsoft.com/office/2007/relationships/diagramDrawing" Target="../diagrams/drawing2.xml"/><Relationship Id="rId1" Type="http://schemas.openxmlformats.org/officeDocument/2006/relationships/slideLayout" Target="../slideLayouts/slideLayout2.xml"/><Relationship Id="rId2" Type="http://schemas.openxmlformats.org/officeDocument/2006/relationships/diagramData" Target="../diagrams/data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3.xml"/><Relationship Id="rId4" Type="http://schemas.openxmlformats.org/officeDocument/2006/relationships/diagramQuickStyle" Target="../diagrams/quickStyle3.xml"/><Relationship Id="rId5" Type="http://schemas.openxmlformats.org/officeDocument/2006/relationships/diagramColors" Target="../diagrams/colors3.xml"/><Relationship Id="rId6" Type="http://schemas.microsoft.com/office/2007/relationships/diagramDrawing" Target="../diagrams/drawing3.xml"/><Relationship Id="rId1" Type="http://schemas.openxmlformats.org/officeDocument/2006/relationships/slideLayout" Target="../slideLayouts/slideLayout2.xml"/><Relationship Id="rId2" Type="http://schemas.openxmlformats.org/officeDocument/2006/relationships/diagramData" Target="../diagrams/data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tinyurl.com/jxcdstu"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dinse.com/resource-center/news/nolan-book-chapter-available-for-download-news.html" TargetMode="Externa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dinse.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914400"/>
            <a:ext cx="8534400" cy="3200400"/>
          </a:xfrm>
        </p:spPr>
        <p:txBody>
          <a:bodyPr>
            <a:normAutofit fontScale="90000"/>
          </a:bodyPr>
          <a:lstStyle/>
          <a:p>
            <a:r>
              <a:rPr lang="en-US" sz="3600" dirty="0"/>
              <a:t/>
            </a:r>
            <a:br>
              <a:rPr lang="en-US" sz="3600" dirty="0"/>
            </a:br>
            <a:r>
              <a:rPr lang="en-US" sz="3600" b="1" dirty="0"/>
              <a:t> </a:t>
            </a:r>
            <a:r>
              <a:rPr lang="en-US" sz="4900" b="1" dirty="0" smtClean="0"/>
              <a:t>Investigating</a:t>
            </a:r>
            <a:br>
              <a:rPr lang="en-US" sz="4900" b="1" dirty="0" smtClean="0"/>
            </a:br>
            <a:r>
              <a:rPr lang="en-US" sz="4900" b="1" dirty="0" smtClean="0"/>
              <a:t>Intimate Partner Violence</a:t>
            </a:r>
            <a:br>
              <a:rPr lang="en-US" sz="4900" b="1" dirty="0" smtClean="0"/>
            </a:br>
            <a:r>
              <a:rPr lang="en-US" sz="4900" b="1" dirty="0" smtClean="0"/>
              <a:t>and Stalking</a:t>
            </a:r>
            <a:br>
              <a:rPr lang="en-US" sz="4900" b="1" dirty="0" smtClean="0"/>
            </a:br>
            <a:r>
              <a:rPr lang="en-US" sz="3600" b="1" dirty="0" smtClean="0"/>
              <a:t/>
            </a:r>
            <a:br>
              <a:rPr lang="en-US" sz="3600" b="1" dirty="0" smtClean="0"/>
            </a:br>
            <a:r>
              <a:rPr lang="en-US" sz="3100" dirty="0" smtClean="0"/>
              <a:t>May 8, 2017</a:t>
            </a:r>
            <a:br>
              <a:rPr lang="en-US" sz="3100" dirty="0" smtClean="0"/>
            </a:br>
            <a:endParaRPr lang="en-US" sz="3100" dirty="0"/>
          </a:p>
        </p:txBody>
      </p:sp>
      <p:sp>
        <p:nvSpPr>
          <p:cNvPr id="3" name="Subtitle 2"/>
          <p:cNvSpPr>
            <a:spLocks noGrp="1"/>
          </p:cNvSpPr>
          <p:nvPr>
            <p:ph type="subTitle" idx="1"/>
          </p:nvPr>
        </p:nvSpPr>
        <p:spPr>
          <a:xfrm>
            <a:off x="0" y="4495800"/>
            <a:ext cx="9144000" cy="1447800"/>
          </a:xfrm>
        </p:spPr>
        <p:txBody>
          <a:bodyPr>
            <a:normAutofit lnSpcReduction="10000"/>
          </a:bodyPr>
          <a:lstStyle/>
          <a:p>
            <a:r>
              <a:rPr lang="en-US" sz="2800" b="1" dirty="0" smtClean="0">
                <a:solidFill>
                  <a:schemeClr val="tx1"/>
                </a:solidFill>
              </a:rPr>
              <a:t>Jeffrey J. Nolan, J.D.</a:t>
            </a:r>
          </a:p>
          <a:p>
            <a:r>
              <a:rPr lang="en-US" sz="2800" dirty="0" smtClean="0">
                <a:solidFill>
                  <a:schemeClr val="tx1"/>
                </a:solidFill>
              </a:rPr>
              <a:t>Dinse, Knapp &amp; McAndrew, P.C. </a:t>
            </a:r>
          </a:p>
          <a:p>
            <a:r>
              <a:rPr lang="en-US" sz="2800" dirty="0" smtClean="0">
                <a:solidFill>
                  <a:schemeClr val="tx1"/>
                </a:solidFill>
                <a:hlinkClick r:id="rId2"/>
              </a:rPr>
              <a:t>www.dinse.com</a:t>
            </a:r>
            <a:r>
              <a:rPr lang="en-US" sz="2800" dirty="0" smtClean="0">
                <a:solidFill>
                  <a:schemeClr val="tx1"/>
                </a:solidFill>
              </a:rPr>
              <a:t>  </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What Have We Learned?</a:t>
            </a:r>
            <a:endParaRPr lang="en-US" b="1" dirty="0"/>
          </a:p>
        </p:txBody>
      </p:sp>
      <p:sp>
        <p:nvSpPr>
          <p:cNvPr id="3" name="Content Placeholder 2"/>
          <p:cNvSpPr>
            <a:spLocks noGrp="1"/>
          </p:cNvSpPr>
          <p:nvPr>
            <p:ph idx="1"/>
          </p:nvPr>
        </p:nvSpPr>
        <p:spPr/>
        <p:txBody>
          <a:bodyPr/>
          <a:lstStyle/>
          <a:p>
            <a:r>
              <a:rPr lang="en-US" dirty="0" smtClean="0"/>
              <a:t>Since 2014/2015, Clery Act has required institutions to: </a:t>
            </a:r>
          </a:p>
          <a:p>
            <a:pPr lvl="1"/>
            <a:r>
              <a:rPr lang="en-US" dirty="0" smtClean="0"/>
              <a:t>prohibit IPV and stalking</a:t>
            </a:r>
          </a:p>
          <a:p>
            <a:pPr lvl="1"/>
            <a:r>
              <a:rPr lang="en-US" dirty="0" smtClean="0"/>
              <a:t>provide interim measures and accommodations</a:t>
            </a:r>
          </a:p>
          <a:p>
            <a:pPr lvl="1"/>
            <a:r>
              <a:rPr lang="en-US" dirty="0" smtClean="0"/>
              <a:t>respond to complaints, and</a:t>
            </a:r>
          </a:p>
          <a:p>
            <a:pPr lvl="1"/>
            <a:r>
              <a:rPr lang="en-US" dirty="0" smtClean="0"/>
              <a:t>Provide general awareness and risk reduction programs</a:t>
            </a:r>
          </a:p>
          <a:p>
            <a:r>
              <a:rPr lang="en-US" dirty="0" smtClean="0"/>
              <a:t>What have we learned about IPV and stalking?</a:t>
            </a:r>
            <a:endParaRPr lang="en-US" dirty="0"/>
          </a:p>
        </p:txBody>
      </p:sp>
    </p:spTree>
    <p:extLst>
      <p:ext uri="{BB962C8B-B14F-4D97-AF65-F5344CB8AC3E}">
        <p14:creationId xmlns:p14="http://schemas.microsoft.com/office/powerpoint/2010/main" val="18096544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What Do We Need to Know?</a:t>
            </a:r>
            <a:endParaRPr lang="en-US" b="1"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547547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IPV: Clery Act Requirements</a:t>
            </a:r>
            <a:endParaRPr lang="en-US" b="1"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6024564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797" b="1" dirty="0" smtClean="0"/>
              <a:t>Annual Training Requirement</a:t>
            </a:r>
            <a:endParaRPr lang="en-US" sz="3797" b="1" dirty="0"/>
          </a:p>
        </p:txBody>
      </p:sp>
      <p:sp>
        <p:nvSpPr>
          <p:cNvPr id="3" name="Content Placeholder 2"/>
          <p:cNvSpPr>
            <a:spLocks noGrp="1"/>
          </p:cNvSpPr>
          <p:nvPr>
            <p:ph idx="1"/>
          </p:nvPr>
        </p:nvSpPr>
        <p:spPr>
          <a:xfrm>
            <a:off x="892971" y="1500188"/>
            <a:ext cx="7358063" cy="4464845"/>
          </a:xfrm>
        </p:spPr>
        <p:txBody>
          <a:bodyPr>
            <a:normAutofit/>
          </a:bodyPr>
          <a:lstStyle/>
          <a:p>
            <a:pPr marL="187498" indent="0">
              <a:buNone/>
            </a:pPr>
            <a:r>
              <a:rPr lang="en-US" sz="2812" dirty="0"/>
              <a:t>Annual Security Report must include statements that:</a:t>
            </a:r>
          </a:p>
          <a:p>
            <a:pPr lvl="1"/>
            <a:r>
              <a:rPr lang="en-US" sz="2812" dirty="0" smtClean="0"/>
              <a:t>Disciplinary proceedings </a:t>
            </a:r>
            <a:r>
              <a:rPr lang="en-US" sz="2812" dirty="0"/>
              <a:t>will be conducted by officials who receive annual training on issues related to domestic violence, dating violence, sexual assault, and stalking and how to conduct an investigation and hearing process that “protects the safety of victims and promotes accountability”</a:t>
            </a:r>
          </a:p>
          <a:p>
            <a:endParaRPr lang="en-US" dirty="0"/>
          </a:p>
        </p:txBody>
      </p:sp>
    </p:spTree>
    <p:extLst>
      <p:ext uri="{BB962C8B-B14F-4D97-AF65-F5344CB8AC3E}">
        <p14:creationId xmlns:p14="http://schemas.microsoft.com/office/powerpoint/2010/main" val="17492778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Clery Regulation </a:t>
            </a:r>
            <a:r>
              <a:rPr lang="en-US" sz="3200" b="1" dirty="0"/>
              <a:t>Definition: </a:t>
            </a:r>
            <a:r>
              <a:rPr lang="en-US" sz="3200" b="1" dirty="0" smtClean="0"/>
              <a:t>Domestic </a:t>
            </a:r>
            <a:r>
              <a:rPr lang="en-US" sz="3200" b="1" dirty="0"/>
              <a:t>Violence</a:t>
            </a:r>
          </a:p>
        </p:txBody>
      </p:sp>
      <p:sp>
        <p:nvSpPr>
          <p:cNvPr id="3" name="Content Placeholder 2"/>
          <p:cNvSpPr>
            <a:spLocks noGrp="1"/>
          </p:cNvSpPr>
          <p:nvPr>
            <p:ph idx="1"/>
          </p:nvPr>
        </p:nvSpPr>
        <p:spPr>
          <a:xfrm>
            <a:off x="457200" y="1219200"/>
            <a:ext cx="8229600" cy="4906964"/>
          </a:xfrm>
        </p:spPr>
        <p:txBody>
          <a:bodyPr>
            <a:noAutofit/>
          </a:bodyPr>
          <a:lstStyle/>
          <a:p>
            <a:pPr marL="0" indent="0">
              <a:buNone/>
            </a:pPr>
            <a:r>
              <a:rPr lang="en-US" sz="2000" dirty="0"/>
              <a:t>Domestic Violence. (</a:t>
            </a:r>
            <a:r>
              <a:rPr lang="en-US" sz="2000" dirty="0" err="1"/>
              <a:t>i</a:t>
            </a:r>
            <a:r>
              <a:rPr lang="en-US" sz="2000" dirty="0"/>
              <a:t>) A felony or misdemeanor crime of violence </a:t>
            </a:r>
            <a:r>
              <a:rPr lang="en-US" sz="2000" dirty="0" smtClean="0"/>
              <a:t>committed:</a:t>
            </a:r>
            <a:endParaRPr lang="en-US" sz="2000" dirty="0"/>
          </a:p>
          <a:p>
            <a:pPr marL="0" indent="0">
              <a:buNone/>
            </a:pPr>
            <a:r>
              <a:rPr lang="en-US" sz="2000" dirty="0"/>
              <a:t>	(A) By a current or former spouse or intimate partner of the victim;</a:t>
            </a:r>
          </a:p>
          <a:p>
            <a:pPr marL="0" indent="0">
              <a:buNone/>
            </a:pPr>
            <a:r>
              <a:rPr lang="en-US" sz="2000" dirty="0"/>
              <a:t>	(B) By a person with whom the victim shares a child in common;</a:t>
            </a:r>
          </a:p>
          <a:p>
            <a:pPr marL="0" indent="0">
              <a:buNone/>
            </a:pPr>
            <a:r>
              <a:rPr lang="en-US" sz="2000" dirty="0"/>
              <a:t>	(C) By a person who is cohabitating with, or has cohabitated with, the victim as a spouse or intimate partner;</a:t>
            </a:r>
          </a:p>
          <a:p>
            <a:pPr marL="0" indent="0">
              <a:buNone/>
            </a:pPr>
            <a:r>
              <a:rPr lang="en-US" sz="2000" dirty="0"/>
              <a:t>	(D) By a person similarly situated to a spouse of the victim under the</a:t>
            </a:r>
          </a:p>
          <a:p>
            <a:pPr marL="0" indent="0">
              <a:buNone/>
            </a:pPr>
            <a:r>
              <a:rPr lang="en-US" sz="2000" dirty="0"/>
              <a:t>domestic or family violence laws of the jurisdiction in which the crime of violence occurred, or</a:t>
            </a:r>
          </a:p>
          <a:p>
            <a:pPr marL="0" indent="0">
              <a:buNone/>
            </a:pPr>
            <a:r>
              <a:rPr lang="en-US" sz="2000" dirty="0"/>
              <a:t>	(E) By any other person against an adult or youth victim who is protected from that person’s acts under the domestic or family violence laws of the jurisdiction in which the crime of violence occurred.</a:t>
            </a:r>
          </a:p>
        </p:txBody>
      </p:sp>
    </p:spTree>
    <p:extLst>
      <p:ext uri="{BB962C8B-B14F-4D97-AF65-F5344CB8AC3E}">
        <p14:creationId xmlns:p14="http://schemas.microsoft.com/office/powerpoint/2010/main" val="18631334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417638"/>
          </a:xfrm>
        </p:spPr>
        <p:txBody>
          <a:bodyPr>
            <a:normAutofit/>
          </a:bodyPr>
          <a:lstStyle/>
          <a:p>
            <a:r>
              <a:rPr lang="en-US" sz="3200" b="1" dirty="0" smtClean="0"/>
              <a:t>Clery Regulation </a:t>
            </a:r>
            <a:r>
              <a:rPr lang="en-US" sz="3200" b="1" dirty="0"/>
              <a:t>Definition: </a:t>
            </a:r>
            <a:r>
              <a:rPr lang="en-US" sz="3200" b="1" dirty="0" smtClean="0"/>
              <a:t>Dating </a:t>
            </a:r>
            <a:r>
              <a:rPr lang="en-US" sz="3200" b="1" dirty="0"/>
              <a:t>Violence</a:t>
            </a:r>
          </a:p>
        </p:txBody>
      </p:sp>
      <p:sp>
        <p:nvSpPr>
          <p:cNvPr id="3" name="Content Placeholder 2"/>
          <p:cNvSpPr>
            <a:spLocks noGrp="1"/>
          </p:cNvSpPr>
          <p:nvPr>
            <p:ph idx="1"/>
          </p:nvPr>
        </p:nvSpPr>
        <p:spPr>
          <a:xfrm>
            <a:off x="457200" y="914400"/>
            <a:ext cx="8229600" cy="4419601"/>
          </a:xfrm>
        </p:spPr>
        <p:txBody>
          <a:bodyPr>
            <a:noAutofit/>
          </a:bodyPr>
          <a:lstStyle/>
          <a:p>
            <a:pPr marL="0" indent="0">
              <a:buNone/>
            </a:pPr>
            <a:r>
              <a:rPr lang="en-US" sz="2400" i="1" dirty="0"/>
              <a:t>Dating violence. </a:t>
            </a:r>
            <a:r>
              <a:rPr lang="en-US" sz="2400" dirty="0"/>
              <a:t>Violence committed by a person who is or has been in a social relationship of a romantic or intimate nature with the victim.</a:t>
            </a:r>
          </a:p>
          <a:p>
            <a:pPr marL="0" indent="0">
              <a:buNone/>
            </a:pPr>
            <a:r>
              <a:rPr lang="en-US" sz="2400" dirty="0"/>
              <a:t>	(</a:t>
            </a:r>
            <a:r>
              <a:rPr lang="en-US" sz="2400" dirty="0" err="1"/>
              <a:t>i</a:t>
            </a:r>
            <a:r>
              <a:rPr lang="en-US" sz="2400" dirty="0"/>
              <a:t>) The existence of such a relationship shall be determined based on the reporting party’s statement and with consideration of the length of the relationship, the type of relationship, and the frequency of interaction between the persons involved in the relationship.</a:t>
            </a:r>
          </a:p>
          <a:p>
            <a:pPr marL="0" indent="0">
              <a:buNone/>
            </a:pPr>
            <a:r>
              <a:rPr lang="en-US" sz="2400" dirty="0"/>
              <a:t>	(ii) For the purposes of this definition—</a:t>
            </a:r>
          </a:p>
          <a:p>
            <a:pPr marL="0" indent="0">
              <a:buNone/>
            </a:pPr>
            <a:r>
              <a:rPr lang="en-US" sz="2400" dirty="0"/>
              <a:t>	 	(A) Dating violence includes, but is not limited to, sexual or physical abuse or the threat of such abuse.</a:t>
            </a:r>
          </a:p>
          <a:p>
            <a:pPr marL="0" indent="0">
              <a:buNone/>
            </a:pPr>
            <a:r>
              <a:rPr lang="en-US" sz="2400" dirty="0"/>
              <a:t>		(B) Dating violence does not include acts covered under the definition of domestic violence.</a:t>
            </a:r>
          </a:p>
        </p:txBody>
      </p:sp>
    </p:spTree>
    <p:extLst>
      <p:ext uri="{BB962C8B-B14F-4D97-AF65-F5344CB8AC3E}">
        <p14:creationId xmlns:p14="http://schemas.microsoft.com/office/powerpoint/2010/main" val="12240473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IPV: The Scope of the Problem</a:t>
            </a:r>
            <a:endParaRPr lang="en-US" b="1"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356934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2971" y="178594"/>
            <a:ext cx="7358063" cy="1053703"/>
          </a:xfrm>
        </p:spPr>
        <p:txBody>
          <a:bodyPr>
            <a:normAutofit/>
          </a:bodyPr>
          <a:lstStyle/>
          <a:p>
            <a:r>
              <a:rPr lang="en-US" sz="4000" b="1" dirty="0"/>
              <a:t>Ensuring Fairness to All Parties</a:t>
            </a:r>
          </a:p>
        </p:txBody>
      </p:sp>
      <p:sp>
        <p:nvSpPr>
          <p:cNvPr id="3" name="Content Placeholder 2"/>
          <p:cNvSpPr>
            <a:spLocks noGrp="1"/>
          </p:cNvSpPr>
          <p:nvPr>
            <p:ph idx="1"/>
          </p:nvPr>
        </p:nvSpPr>
        <p:spPr>
          <a:xfrm>
            <a:off x="457200" y="1125141"/>
            <a:ext cx="8229600" cy="5001023"/>
          </a:xfrm>
        </p:spPr>
        <p:txBody>
          <a:bodyPr>
            <a:normAutofit/>
          </a:bodyPr>
          <a:lstStyle/>
          <a:p>
            <a:r>
              <a:rPr lang="en-US" dirty="0" smtClean="0"/>
              <a:t>The information below about statistics should be viewed in context of institutional disciplinary proceedings, in which: </a:t>
            </a:r>
          </a:p>
          <a:p>
            <a:pPr lvl="1"/>
            <a:r>
              <a:rPr lang="en-US" dirty="0" smtClean="0"/>
              <a:t>Individual cases are not about statistics</a:t>
            </a:r>
          </a:p>
          <a:p>
            <a:pPr lvl="1"/>
            <a:r>
              <a:rPr lang="en-US" dirty="0" smtClean="0"/>
              <a:t>Decision in every case must be based on preponderance of evidence presented</a:t>
            </a:r>
          </a:p>
          <a:p>
            <a:pPr lvl="1"/>
            <a:r>
              <a:rPr lang="en-US" dirty="0" smtClean="0"/>
              <a:t>Cannot fill in evidentiary gaps with statistics, advocacy </a:t>
            </a:r>
            <a:r>
              <a:rPr lang="en-US" dirty="0" smtClean="0"/>
              <a:t>orientations or </a:t>
            </a:r>
            <a:r>
              <a:rPr lang="en-US" dirty="0" smtClean="0"/>
              <a:t>personal beliefs</a:t>
            </a:r>
          </a:p>
          <a:p>
            <a:pPr lvl="1"/>
            <a:r>
              <a:rPr lang="en-US" dirty="0" smtClean="0"/>
              <a:t>Process must be fair and impartial to each party</a:t>
            </a:r>
            <a:endParaRPr lang="en-US" dirty="0"/>
          </a:p>
          <a:p>
            <a:endParaRPr lang="en-US" dirty="0" smtClean="0"/>
          </a:p>
          <a:p>
            <a:endParaRPr lang="en-US" dirty="0"/>
          </a:p>
        </p:txBody>
      </p:sp>
    </p:spTree>
    <p:extLst>
      <p:ext uri="{BB962C8B-B14F-4D97-AF65-F5344CB8AC3E}">
        <p14:creationId xmlns:p14="http://schemas.microsoft.com/office/powerpoint/2010/main" val="11110020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 Note on Language</a:t>
            </a:r>
            <a:endParaRPr lang="en-US" b="1" dirty="0"/>
          </a:p>
        </p:txBody>
      </p:sp>
      <p:sp>
        <p:nvSpPr>
          <p:cNvPr id="3" name="Content Placeholder 2"/>
          <p:cNvSpPr>
            <a:spLocks noGrp="1"/>
          </p:cNvSpPr>
          <p:nvPr>
            <p:ph idx="1"/>
          </p:nvPr>
        </p:nvSpPr>
        <p:spPr>
          <a:xfrm>
            <a:off x="457200" y="1417638"/>
            <a:ext cx="8229600" cy="4708525"/>
          </a:xfrm>
        </p:spPr>
        <p:txBody>
          <a:bodyPr>
            <a:normAutofit fontScale="85000" lnSpcReduction="10000"/>
          </a:bodyPr>
          <a:lstStyle/>
          <a:p>
            <a:r>
              <a:rPr lang="en-US" dirty="0" smtClean="0"/>
              <a:t>Research </a:t>
            </a:r>
            <a:r>
              <a:rPr lang="en-US" dirty="0" smtClean="0"/>
              <a:t>findings on adjudicated cases, </a:t>
            </a:r>
            <a:r>
              <a:rPr lang="en-US" dirty="0" smtClean="0"/>
              <a:t>abstract case studies and examples, typologies and even statutes (e.g., Clery Act) often use “perpetrator”, “victim” and “target”-type language</a:t>
            </a:r>
          </a:p>
          <a:p>
            <a:r>
              <a:rPr lang="en-US" dirty="0" smtClean="0"/>
              <a:t>Use of those terms in this presentation reflects that reality</a:t>
            </a:r>
          </a:p>
          <a:p>
            <a:r>
              <a:rPr lang="en-US" dirty="0" smtClean="0"/>
              <a:t>However, in all individual cases, whether or not person is responsible for misconduct is never presumed until investigation / adjudication procedures are completed</a:t>
            </a:r>
          </a:p>
          <a:p>
            <a:r>
              <a:rPr lang="en-US" dirty="0" smtClean="0"/>
              <a:t>“Complainant”/”Respondent” language should always be used in individual cases</a:t>
            </a:r>
            <a:endParaRPr lang="en-US" dirty="0"/>
          </a:p>
        </p:txBody>
      </p:sp>
    </p:spTree>
    <p:extLst>
      <p:ext uri="{BB962C8B-B14F-4D97-AF65-F5344CB8AC3E}">
        <p14:creationId xmlns:p14="http://schemas.microsoft.com/office/powerpoint/2010/main" val="10894657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NIPSV Survey Findings</a:t>
            </a:r>
            <a:endParaRPr lang="en-US" b="1" dirty="0"/>
          </a:p>
        </p:txBody>
      </p:sp>
      <p:sp>
        <p:nvSpPr>
          <p:cNvPr id="3" name="Content Placeholder 2"/>
          <p:cNvSpPr>
            <a:spLocks noGrp="1"/>
          </p:cNvSpPr>
          <p:nvPr>
            <p:ph idx="1"/>
          </p:nvPr>
        </p:nvSpPr>
        <p:spPr>
          <a:xfrm>
            <a:off x="457200" y="1371600"/>
            <a:ext cx="8229600" cy="4754563"/>
          </a:xfrm>
        </p:spPr>
        <p:txBody>
          <a:bodyPr/>
          <a:lstStyle/>
          <a:p>
            <a:r>
              <a:rPr lang="en-US" dirty="0" smtClean="0"/>
              <a:t>2010 CDC National Intimate Partner and Sexual Violence Survey of 16,507 adults (9,086 women, 7,421 men) (“NIPSV”) found:</a:t>
            </a:r>
          </a:p>
          <a:p>
            <a:pPr lvl="1"/>
            <a:r>
              <a:rPr lang="en-US" dirty="0" smtClean="0"/>
              <a:t>About 1 in 4 women (24.3</a:t>
            </a:r>
            <a:r>
              <a:rPr lang="en-US" dirty="0" smtClean="0"/>
              <a:t>%) </a:t>
            </a:r>
            <a:r>
              <a:rPr lang="en-US" dirty="0" smtClean="0"/>
              <a:t>and 1 in 7 men (13.8%) have experienced severe physical violence by IP at some point in lifetime</a:t>
            </a:r>
            <a:endParaRPr lang="en-US" dirty="0" smtClean="0"/>
          </a:p>
          <a:p>
            <a:pPr lvl="1"/>
            <a:r>
              <a:rPr lang="en-US" dirty="0" smtClean="0"/>
              <a:t>Nearl</a:t>
            </a:r>
            <a:r>
              <a:rPr lang="en-US" dirty="0" smtClean="0"/>
              <a:t>y half of all women (48.4%) and men (48.8%) have experienced psychological aggression by IP in their lifetime</a:t>
            </a:r>
            <a:endParaRPr lang="en-US" dirty="0"/>
          </a:p>
        </p:txBody>
      </p:sp>
    </p:spTree>
    <p:extLst>
      <p:ext uri="{BB962C8B-B14F-4D97-AF65-F5344CB8AC3E}">
        <p14:creationId xmlns:p14="http://schemas.microsoft.com/office/powerpoint/2010/main" val="200928937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NIPSV Survey Findings</a:t>
            </a:r>
            <a:endParaRPr lang="en-US" b="1" dirty="0"/>
          </a:p>
        </p:txBody>
      </p:sp>
      <p:sp>
        <p:nvSpPr>
          <p:cNvPr id="3" name="Content Placeholder 2"/>
          <p:cNvSpPr>
            <a:spLocks noGrp="1"/>
          </p:cNvSpPr>
          <p:nvPr>
            <p:ph idx="1"/>
          </p:nvPr>
        </p:nvSpPr>
        <p:spPr>
          <a:xfrm>
            <a:off x="457200" y="1371600"/>
            <a:ext cx="8229600" cy="4754563"/>
          </a:xfrm>
        </p:spPr>
        <p:txBody>
          <a:bodyPr/>
          <a:lstStyle/>
          <a:p>
            <a:r>
              <a:rPr lang="en-US" dirty="0" smtClean="0"/>
              <a:t>NIPSV Survey found:</a:t>
            </a:r>
          </a:p>
          <a:p>
            <a:pPr lvl="1"/>
            <a:r>
              <a:rPr lang="en-US" dirty="0" smtClean="0"/>
              <a:t>Among those who experienced rape, physical violence, or stalking by an intimate partner, 47.1% of female victims and 38.6% of male victims were between 18 and 24 when they first experienced violence by an intimate partner</a:t>
            </a:r>
            <a:endParaRPr lang="en-US" dirty="0"/>
          </a:p>
        </p:txBody>
      </p:sp>
    </p:spTree>
    <p:extLst>
      <p:ext uri="{BB962C8B-B14F-4D97-AF65-F5344CB8AC3E}">
        <p14:creationId xmlns:p14="http://schemas.microsoft.com/office/powerpoint/2010/main" val="1928790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Dating Violence Statistics</a:t>
            </a:r>
            <a:endParaRPr lang="en-US" b="1" dirty="0"/>
          </a:p>
        </p:txBody>
      </p:sp>
      <p:sp>
        <p:nvSpPr>
          <p:cNvPr id="3" name="Content Placeholder 2"/>
          <p:cNvSpPr>
            <a:spLocks noGrp="1"/>
          </p:cNvSpPr>
          <p:nvPr>
            <p:ph idx="1"/>
          </p:nvPr>
        </p:nvSpPr>
        <p:spPr>
          <a:xfrm>
            <a:off x="457200" y="1295400"/>
            <a:ext cx="8229600" cy="4830763"/>
          </a:xfrm>
        </p:spPr>
        <p:txBody>
          <a:bodyPr/>
          <a:lstStyle/>
          <a:p>
            <a:r>
              <a:rPr lang="en-US" dirty="0" smtClean="0"/>
              <a:t>Girls and young women between 16 and 24 experience highest rate of IPV (almost triple the national average)</a:t>
            </a:r>
          </a:p>
          <a:p>
            <a:r>
              <a:rPr lang="en-US" dirty="0" smtClean="0"/>
              <a:t>Half of youth who have been victims of both dating violence and rape attempt suicide, compared to 12.5% of non-abused girls and 5.4% of non-abused boys</a:t>
            </a:r>
          </a:p>
          <a:p>
            <a:r>
              <a:rPr lang="en-US" dirty="0" smtClean="0"/>
              <a:t>33% of teens disclosed violent relationship</a:t>
            </a:r>
          </a:p>
          <a:p>
            <a:r>
              <a:rPr lang="en-US" sz="1800" dirty="0" smtClean="0"/>
              <a:t>Source: love is </a:t>
            </a:r>
            <a:r>
              <a:rPr lang="en-US" sz="1800" dirty="0" err="1" smtClean="0"/>
              <a:t>respect.org</a:t>
            </a:r>
            <a:endParaRPr lang="en-US" sz="1800" dirty="0" smtClean="0"/>
          </a:p>
          <a:p>
            <a:endParaRPr lang="en-US" dirty="0"/>
          </a:p>
        </p:txBody>
      </p:sp>
    </p:spTree>
    <p:extLst>
      <p:ext uri="{BB962C8B-B14F-4D97-AF65-F5344CB8AC3E}">
        <p14:creationId xmlns:p14="http://schemas.microsoft.com/office/powerpoint/2010/main" val="112029556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Dating Violence Statistics</a:t>
            </a:r>
            <a:endParaRPr lang="en-US" b="1" dirty="0"/>
          </a:p>
        </p:txBody>
      </p:sp>
      <p:sp>
        <p:nvSpPr>
          <p:cNvPr id="3" name="Content Placeholder 2"/>
          <p:cNvSpPr>
            <a:spLocks noGrp="1"/>
          </p:cNvSpPr>
          <p:nvPr>
            <p:ph idx="1"/>
          </p:nvPr>
        </p:nvSpPr>
        <p:spPr>
          <a:xfrm>
            <a:off x="457200" y="1295400"/>
            <a:ext cx="8229600" cy="4830763"/>
          </a:xfrm>
        </p:spPr>
        <p:txBody>
          <a:bodyPr>
            <a:normAutofit fontScale="85000" lnSpcReduction="10000"/>
          </a:bodyPr>
          <a:lstStyle/>
          <a:p>
            <a:r>
              <a:rPr lang="en-US" dirty="0" smtClean="0"/>
              <a:t>2011 College </a:t>
            </a:r>
            <a:r>
              <a:rPr lang="en-US" dirty="0"/>
              <a:t>Dating Violence and Abuse </a:t>
            </a:r>
            <a:r>
              <a:rPr lang="en-US" dirty="0" smtClean="0"/>
              <a:t>Poll</a:t>
            </a:r>
            <a:endParaRPr lang="en-US" dirty="0"/>
          </a:p>
          <a:p>
            <a:pPr lvl="1"/>
            <a:r>
              <a:rPr lang="en-US" dirty="0" smtClean="0"/>
              <a:t>43</a:t>
            </a:r>
            <a:r>
              <a:rPr lang="en-US" dirty="0"/>
              <a:t>% of dating college women report experiencing some violent and abusive dating behaviors including physical, sexual, tech, verbal or controlling </a:t>
            </a:r>
            <a:r>
              <a:rPr lang="en-US" dirty="0" smtClean="0"/>
              <a:t>abuse</a:t>
            </a:r>
            <a:endParaRPr lang="en-US" dirty="0"/>
          </a:p>
          <a:p>
            <a:pPr lvl="1"/>
            <a:r>
              <a:rPr lang="en-US" dirty="0"/>
              <a:t>Over one in five college women (22%) report actual physical abuse, sexual abuse or threats of physical </a:t>
            </a:r>
            <a:r>
              <a:rPr lang="en-US" dirty="0" smtClean="0"/>
              <a:t>violence</a:t>
            </a:r>
            <a:endParaRPr lang="en-US" dirty="0"/>
          </a:p>
          <a:p>
            <a:pPr lvl="1"/>
            <a:r>
              <a:rPr lang="en-US" dirty="0"/>
              <a:t>52% of college women report knowing a friend who has experienced violent and abusive dating behaviors including physical, sexual, tech, verbal or controlling </a:t>
            </a:r>
            <a:r>
              <a:rPr lang="en-US" dirty="0" smtClean="0"/>
              <a:t>abuse</a:t>
            </a:r>
            <a:endParaRPr lang="en-US" dirty="0"/>
          </a:p>
          <a:p>
            <a:pPr lvl="1"/>
            <a:r>
              <a:rPr lang="en-US" dirty="0"/>
              <a:t>More than half (57%) of college students who report having been in an abusive dating relationship said it occurred </a:t>
            </a:r>
            <a:r>
              <a:rPr lang="en-US" dirty="0" smtClean="0"/>
              <a:t>while they were in college</a:t>
            </a:r>
            <a:endParaRPr lang="en-US" dirty="0"/>
          </a:p>
          <a:p>
            <a:endParaRPr lang="en-US" dirty="0"/>
          </a:p>
        </p:txBody>
      </p:sp>
    </p:spTree>
    <p:extLst>
      <p:ext uri="{BB962C8B-B14F-4D97-AF65-F5344CB8AC3E}">
        <p14:creationId xmlns:p14="http://schemas.microsoft.com/office/powerpoint/2010/main" val="181837728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800" b="1" dirty="0" smtClean="0"/>
              <a:t>DV/Sexual Assault/Stalking Interaction</a:t>
            </a:r>
            <a:endParaRPr lang="en-US" sz="3800" b="1" dirty="0"/>
          </a:p>
        </p:txBody>
      </p:sp>
      <p:sp>
        <p:nvSpPr>
          <p:cNvPr id="3" name="Content Placeholder 2"/>
          <p:cNvSpPr>
            <a:spLocks noGrp="1"/>
          </p:cNvSpPr>
          <p:nvPr>
            <p:ph idx="1"/>
          </p:nvPr>
        </p:nvSpPr>
        <p:spPr>
          <a:xfrm>
            <a:off x="457200" y="1219200"/>
            <a:ext cx="8229600" cy="4906963"/>
          </a:xfrm>
        </p:spPr>
        <p:txBody>
          <a:bodyPr>
            <a:normAutofit/>
          </a:bodyPr>
          <a:lstStyle/>
          <a:p>
            <a:r>
              <a:rPr lang="en-US" dirty="0" smtClean="0"/>
              <a:t>CDC NIPSV found:</a:t>
            </a:r>
          </a:p>
          <a:p>
            <a:pPr lvl="1"/>
            <a:r>
              <a:rPr lang="en-US" dirty="0" smtClean="0"/>
              <a:t>Among those who experienced rape, physical violence, or stalking by an intimate partner during their lifetime, male victims were significantly more likely (92.1%) than female victims to experience physical violence only</a:t>
            </a:r>
          </a:p>
          <a:p>
            <a:pPr lvl="1"/>
            <a:r>
              <a:rPr lang="en-US" dirty="0" smtClean="0"/>
              <a:t>Among female victims, 14.4% experienced physical violence and stalking, 8.7% experienced both rape and physical violence, and 12.5% experienced rape, physical violence and stalking</a:t>
            </a:r>
            <a:endParaRPr lang="en-US" dirty="0"/>
          </a:p>
        </p:txBody>
      </p:sp>
    </p:spTree>
    <p:extLst>
      <p:ext uri="{BB962C8B-B14F-4D97-AF65-F5344CB8AC3E}">
        <p14:creationId xmlns:p14="http://schemas.microsoft.com/office/powerpoint/2010/main" val="16895504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Possible Characteristics of Some Abusive Relationships</a:t>
            </a:r>
            <a:endParaRPr lang="en-US" b="1" dirty="0"/>
          </a:p>
        </p:txBody>
      </p:sp>
      <p:sp>
        <p:nvSpPr>
          <p:cNvPr id="3" name="Content Placeholder 2"/>
          <p:cNvSpPr>
            <a:spLocks noGrp="1"/>
          </p:cNvSpPr>
          <p:nvPr>
            <p:ph idx="1"/>
          </p:nvPr>
        </p:nvSpPr>
        <p:spPr/>
        <p:txBody>
          <a:bodyPr/>
          <a:lstStyle/>
          <a:p>
            <a:r>
              <a:rPr lang="en-US" dirty="0" smtClean="0"/>
              <a:t>Much research has been done regarding characteristics of IPV</a:t>
            </a:r>
          </a:p>
          <a:p>
            <a:r>
              <a:rPr lang="en-US" dirty="0" smtClean="0"/>
              <a:t>Research findings can never be substituted for evidence in particular cases</a:t>
            </a:r>
          </a:p>
          <a:p>
            <a:pPr lvl="1"/>
            <a:r>
              <a:rPr lang="en-US" dirty="0" smtClean="0"/>
              <a:t>Each case must be based on evidence and policy elements, by applicable standard of proof</a:t>
            </a:r>
          </a:p>
          <a:p>
            <a:r>
              <a:rPr lang="en-US" dirty="0" smtClean="0"/>
              <a:t>Understanding possible characteristics can however help us plan investigations</a:t>
            </a:r>
            <a:endParaRPr lang="en-US" dirty="0"/>
          </a:p>
        </p:txBody>
      </p:sp>
    </p:spTree>
    <p:extLst>
      <p:ext uri="{BB962C8B-B14F-4D97-AF65-F5344CB8AC3E}">
        <p14:creationId xmlns:p14="http://schemas.microsoft.com/office/powerpoint/2010/main" val="8455525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Perspectives on</a:t>
            </a:r>
            <a:br>
              <a:rPr lang="en-US" b="1" dirty="0" smtClean="0"/>
            </a:br>
            <a:r>
              <a:rPr lang="en-US" b="1" dirty="0" smtClean="0"/>
              <a:t>“Power and Control Wheel”</a:t>
            </a:r>
            <a:endParaRPr lang="en-US" b="1" dirty="0"/>
          </a:p>
        </p:txBody>
      </p:sp>
      <p:sp>
        <p:nvSpPr>
          <p:cNvPr id="3" name="Content Placeholder 2"/>
          <p:cNvSpPr>
            <a:spLocks noGrp="1"/>
          </p:cNvSpPr>
          <p:nvPr>
            <p:ph idx="1"/>
          </p:nvPr>
        </p:nvSpPr>
        <p:spPr/>
        <p:txBody>
          <a:bodyPr/>
          <a:lstStyle/>
          <a:p>
            <a:r>
              <a:rPr lang="en-US" dirty="0" smtClean="0"/>
              <a:t>Commonly-cited “power and control wheel” uses gendered language</a:t>
            </a:r>
          </a:p>
          <a:p>
            <a:r>
              <a:rPr lang="en-US" dirty="0" smtClean="0"/>
              <a:t>People of any gender can be perpetrators or victims of power and control behavior</a:t>
            </a:r>
          </a:p>
          <a:p>
            <a:r>
              <a:rPr lang="en-US" dirty="0" smtClean="0"/>
              <a:t>Sometimes, both parties to a relationship engage in power and control behaviors</a:t>
            </a:r>
          </a:p>
        </p:txBody>
      </p:sp>
    </p:spTree>
    <p:extLst>
      <p:ext uri="{BB962C8B-B14F-4D97-AF65-F5344CB8AC3E}">
        <p14:creationId xmlns:p14="http://schemas.microsoft.com/office/powerpoint/2010/main" val="16596840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1088" y="14288"/>
            <a:ext cx="6981825" cy="682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4913568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Acknowledgment</a:t>
            </a:r>
            <a:endParaRPr lang="en-US" b="1" dirty="0"/>
          </a:p>
        </p:txBody>
      </p:sp>
      <p:sp>
        <p:nvSpPr>
          <p:cNvPr id="3" name="Content Placeholder 2"/>
          <p:cNvSpPr>
            <a:spLocks noGrp="1"/>
          </p:cNvSpPr>
          <p:nvPr>
            <p:ph idx="1"/>
          </p:nvPr>
        </p:nvSpPr>
        <p:spPr/>
        <p:txBody>
          <a:bodyPr/>
          <a:lstStyle/>
          <a:p>
            <a:r>
              <a:rPr lang="en-US" dirty="0" smtClean="0"/>
              <a:t>Thanks to Marisa Randazzo, Ph.D. and Dorian Van Horn of Sigma Threat Management Associates for contributions to following slides on domestic/dating violence and stalking</a:t>
            </a:r>
            <a:endParaRPr lang="en-US" dirty="0"/>
          </a:p>
        </p:txBody>
      </p:sp>
    </p:spTree>
    <p:extLst>
      <p:ext uri="{BB962C8B-B14F-4D97-AF65-F5344CB8AC3E}">
        <p14:creationId xmlns:p14="http://schemas.microsoft.com/office/powerpoint/2010/main" val="19607464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b="1" dirty="0" smtClean="0"/>
              <a:t>Domestic/Dating Violence Cycle</a:t>
            </a:r>
            <a:endParaRPr lang="en-US" b="1" dirty="0"/>
          </a:p>
        </p:txBody>
      </p:sp>
      <p:sp>
        <p:nvSpPr>
          <p:cNvPr id="4" name="Slide Number Placeholder 3"/>
          <p:cNvSpPr>
            <a:spLocks noGrp="1"/>
          </p:cNvSpPr>
          <p:nvPr>
            <p:ph type="sldNum" sz="quarter" idx="12"/>
          </p:nvPr>
        </p:nvSpPr>
        <p:spPr>
          <a:xfrm>
            <a:off x="3657600" y="6356350"/>
            <a:ext cx="5029200" cy="365125"/>
          </a:xfrm>
        </p:spPr>
        <p:txBody>
          <a:bodyPr/>
          <a:lstStyle/>
          <a:p>
            <a:r>
              <a:rPr lang="en-US" dirty="0" smtClean="0"/>
              <a:t>Title IX, VAWA, and Threat Assessment Training  |  </a:t>
            </a:r>
            <a:fld id="{E76B6642-1AA4-43CA-96DC-A93A92BF5D52}" type="slidenum">
              <a:rPr lang="en-US" smtClean="0"/>
              <a:pPr/>
              <a:t>20</a:t>
            </a:fld>
            <a:endParaRPr lang="en-US" dirty="0" smtClean="0"/>
          </a:p>
        </p:txBody>
      </p:sp>
      <p:graphicFrame>
        <p:nvGraphicFramePr>
          <p:cNvPr id="34" name="Diagram 33"/>
          <p:cNvGraphicFramePr/>
          <p:nvPr>
            <p:extLst>
              <p:ext uri="{D42A27DB-BD31-4B8C-83A1-F6EECF244321}">
                <p14:modId xmlns:p14="http://schemas.microsoft.com/office/powerpoint/2010/main" val="3098720719"/>
              </p:ext>
            </p:extLst>
          </p:nvPr>
        </p:nvGraphicFramePr>
        <p:xfrm>
          <a:off x="1447800" y="1371600"/>
          <a:ext cx="6134100" cy="4089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4113144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57200" y="-152400"/>
            <a:ext cx="8839200" cy="1143000"/>
          </a:xfrm>
        </p:spPr>
        <p:txBody>
          <a:bodyPr>
            <a:normAutofit/>
          </a:bodyPr>
          <a:lstStyle/>
          <a:p>
            <a:r>
              <a:rPr lang="en-US" b="1" dirty="0" smtClean="0"/>
              <a:t>Domestic/Dating Violence Cycle</a:t>
            </a:r>
            <a:endParaRPr lang="en-US" b="1" dirty="0"/>
          </a:p>
        </p:txBody>
      </p:sp>
      <p:sp>
        <p:nvSpPr>
          <p:cNvPr id="9" name="Content Placeholder 8"/>
          <p:cNvSpPr>
            <a:spLocks noGrp="1"/>
          </p:cNvSpPr>
          <p:nvPr>
            <p:ph idx="1"/>
          </p:nvPr>
        </p:nvSpPr>
        <p:spPr>
          <a:xfrm>
            <a:off x="457200" y="1263650"/>
            <a:ext cx="8686800" cy="5213350"/>
          </a:xfrm>
        </p:spPr>
        <p:txBody>
          <a:bodyPr>
            <a:normAutofit/>
          </a:bodyPr>
          <a:lstStyle/>
          <a:p>
            <a:pPr marL="0" indent="0">
              <a:lnSpc>
                <a:spcPct val="90000"/>
              </a:lnSpc>
              <a:buClr>
                <a:schemeClr val="tx1"/>
              </a:buClr>
              <a:buNone/>
            </a:pPr>
            <a:r>
              <a:rPr lang="en-US" sz="2800" b="1" dirty="0" smtClean="0"/>
              <a:t>Tension Building</a:t>
            </a:r>
            <a:br>
              <a:rPr lang="en-US" sz="2800" b="1" dirty="0" smtClean="0"/>
            </a:br>
            <a:endParaRPr lang="en-US" sz="2800" b="1" dirty="0" smtClean="0"/>
          </a:p>
          <a:p>
            <a:pPr lvl="0">
              <a:spcAft>
                <a:spcPts val="600"/>
              </a:spcAft>
            </a:pPr>
            <a:r>
              <a:rPr lang="en-US" sz="2400" dirty="0" smtClean="0"/>
              <a:t>Abuser starts to get angry</a:t>
            </a:r>
          </a:p>
          <a:p>
            <a:pPr lvl="0">
              <a:spcAft>
                <a:spcPts val="600"/>
              </a:spcAft>
            </a:pPr>
            <a:r>
              <a:rPr lang="en-US" sz="2400" dirty="0" smtClean="0"/>
              <a:t>Verbal abuse may begin</a:t>
            </a:r>
          </a:p>
          <a:p>
            <a:pPr lvl="0">
              <a:spcAft>
                <a:spcPts val="600"/>
              </a:spcAft>
            </a:pPr>
            <a:r>
              <a:rPr lang="en-US" sz="2400" dirty="0" smtClean="0"/>
              <a:t>Violence against things</a:t>
            </a:r>
          </a:p>
          <a:p>
            <a:pPr lvl="0">
              <a:spcAft>
                <a:spcPts val="600"/>
              </a:spcAft>
            </a:pPr>
            <a:r>
              <a:rPr lang="en-US" sz="2400" dirty="0" smtClean="0"/>
              <a:t>Breakdown of communication</a:t>
            </a:r>
          </a:p>
          <a:p>
            <a:pPr lvl="0">
              <a:spcAft>
                <a:spcPts val="600"/>
              </a:spcAft>
            </a:pPr>
            <a:r>
              <a:rPr lang="en-US" sz="2400" dirty="0" smtClean="0"/>
              <a:t>Victim feels the need to keep the abuser calm</a:t>
            </a:r>
          </a:p>
          <a:p>
            <a:pPr lvl="0">
              <a:spcAft>
                <a:spcPts val="600"/>
              </a:spcAft>
            </a:pPr>
            <a:r>
              <a:rPr lang="en-US" sz="2400" dirty="0" smtClean="0"/>
              <a:t>Tension becomes overwhelming</a:t>
            </a:r>
          </a:p>
          <a:p>
            <a:pPr lvl="0">
              <a:spcAft>
                <a:spcPts val="600"/>
              </a:spcAft>
            </a:pPr>
            <a:r>
              <a:rPr lang="en-US" sz="2400" dirty="0" smtClean="0"/>
              <a:t>Victim feels like </a:t>
            </a:r>
            <a:r>
              <a:rPr lang="en-US" sz="2400" dirty="0" smtClean="0"/>
              <a:t>“walking </a:t>
            </a:r>
            <a:r>
              <a:rPr lang="en-US" sz="2400" dirty="0" smtClean="0"/>
              <a:t>on egg </a:t>
            </a:r>
            <a:r>
              <a:rPr lang="en-US" sz="2400" dirty="0" smtClean="0"/>
              <a:t>shells”</a:t>
            </a:r>
            <a:endParaRPr lang="en-US" sz="2400" dirty="0"/>
          </a:p>
        </p:txBody>
      </p:sp>
      <p:sp>
        <p:nvSpPr>
          <p:cNvPr id="7" name="Slide Number Placeholder 6"/>
          <p:cNvSpPr>
            <a:spLocks noGrp="1"/>
          </p:cNvSpPr>
          <p:nvPr>
            <p:ph type="sldNum" sz="quarter" idx="12"/>
          </p:nvPr>
        </p:nvSpPr>
        <p:spPr>
          <a:xfrm>
            <a:off x="3657600" y="6356350"/>
            <a:ext cx="5029200" cy="365125"/>
          </a:xfrm>
        </p:spPr>
        <p:txBody>
          <a:bodyPr/>
          <a:lstStyle/>
          <a:p>
            <a:r>
              <a:rPr lang="en-US" dirty="0" smtClean="0"/>
              <a:t>Title IX, VAWA, and Threat Assessment Training  |  </a:t>
            </a:r>
            <a:fld id="{E76B6642-1AA4-43CA-96DC-A93A92BF5D52}" type="slidenum">
              <a:rPr lang="en-US" smtClean="0"/>
              <a:pPr/>
              <a:t>21</a:t>
            </a:fld>
            <a:endParaRPr lang="en-US" dirty="0" smtClean="0"/>
          </a:p>
        </p:txBody>
      </p:sp>
    </p:spTree>
    <p:extLst>
      <p:ext uri="{BB962C8B-B14F-4D97-AF65-F5344CB8AC3E}">
        <p14:creationId xmlns:p14="http://schemas.microsoft.com/office/powerpoint/2010/main" val="190387181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57200" y="-152400"/>
            <a:ext cx="8839200" cy="1143000"/>
          </a:xfrm>
        </p:spPr>
        <p:txBody>
          <a:bodyPr>
            <a:normAutofit/>
          </a:bodyPr>
          <a:lstStyle/>
          <a:p>
            <a:r>
              <a:rPr lang="en-US" b="1" dirty="0" smtClean="0"/>
              <a:t>Domestic/Dating Violence Cycle</a:t>
            </a:r>
            <a:endParaRPr lang="en-US" b="1" dirty="0"/>
          </a:p>
        </p:txBody>
      </p:sp>
      <p:sp>
        <p:nvSpPr>
          <p:cNvPr id="9" name="Content Placeholder 8"/>
          <p:cNvSpPr>
            <a:spLocks noGrp="1"/>
          </p:cNvSpPr>
          <p:nvPr>
            <p:ph idx="1"/>
          </p:nvPr>
        </p:nvSpPr>
        <p:spPr>
          <a:xfrm>
            <a:off x="457200" y="1219200"/>
            <a:ext cx="8686800" cy="5213350"/>
          </a:xfrm>
        </p:spPr>
        <p:txBody>
          <a:bodyPr>
            <a:normAutofit/>
          </a:bodyPr>
          <a:lstStyle/>
          <a:p>
            <a:pPr marL="0" indent="0">
              <a:buClr>
                <a:schemeClr val="tx1"/>
              </a:buClr>
              <a:buNone/>
            </a:pPr>
            <a:r>
              <a:rPr lang="en-US" sz="2800" b="1" dirty="0" smtClean="0"/>
              <a:t>Making Up</a:t>
            </a:r>
            <a:br>
              <a:rPr lang="en-US" sz="2800" b="1" dirty="0" smtClean="0"/>
            </a:br>
            <a:endParaRPr lang="en-US" sz="2800" dirty="0"/>
          </a:p>
          <a:p>
            <a:pPr lvl="0">
              <a:spcAft>
                <a:spcPts val="600"/>
              </a:spcAft>
            </a:pPr>
            <a:r>
              <a:rPr lang="en-US" sz="2400" b="1" dirty="0"/>
              <a:t>Abuser </a:t>
            </a:r>
            <a:r>
              <a:rPr lang="en-US" sz="2400" b="1" dirty="0" smtClean="0"/>
              <a:t>may… </a:t>
            </a:r>
          </a:p>
          <a:p>
            <a:pPr lvl="1">
              <a:spcAft>
                <a:spcPts val="600"/>
              </a:spcAft>
              <a:buFont typeface="Arial"/>
              <a:buChar char="•"/>
            </a:pPr>
            <a:r>
              <a:rPr lang="en-US" dirty="0"/>
              <a:t>A</a:t>
            </a:r>
            <a:r>
              <a:rPr lang="en-US" dirty="0" smtClean="0"/>
              <a:t>pologize </a:t>
            </a:r>
            <a:r>
              <a:rPr lang="en-US" dirty="0"/>
              <a:t>for abuse</a:t>
            </a:r>
          </a:p>
          <a:p>
            <a:pPr lvl="1">
              <a:spcAft>
                <a:spcPts val="600"/>
              </a:spcAft>
              <a:buFont typeface="Arial"/>
              <a:buChar char="•"/>
            </a:pPr>
            <a:r>
              <a:rPr lang="en-US" dirty="0"/>
              <a:t>P</a:t>
            </a:r>
            <a:r>
              <a:rPr lang="en-US" dirty="0" smtClean="0"/>
              <a:t>romise it will never happen again</a:t>
            </a:r>
          </a:p>
          <a:p>
            <a:pPr lvl="1">
              <a:spcAft>
                <a:spcPts val="600"/>
              </a:spcAft>
              <a:buFont typeface="Arial"/>
              <a:buChar char="•"/>
            </a:pPr>
            <a:r>
              <a:rPr lang="en-US" dirty="0"/>
              <a:t>B</a:t>
            </a:r>
            <a:r>
              <a:rPr lang="en-US" dirty="0" smtClean="0"/>
              <a:t>lame the victim for causing the abuse</a:t>
            </a:r>
          </a:p>
          <a:p>
            <a:pPr lvl="1">
              <a:spcAft>
                <a:spcPts val="600"/>
              </a:spcAft>
              <a:buFont typeface="Arial"/>
              <a:buChar char="•"/>
            </a:pPr>
            <a:r>
              <a:rPr lang="en-US" dirty="0"/>
              <a:t>D</a:t>
            </a:r>
            <a:r>
              <a:rPr lang="en-US" dirty="0" smtClean="0"/>
              <a:t>eny </a:t>
            </a:r>
            <a:r>
              <a:rPr lang="en-US" dirty="0"/>
              <a:t>abuse took place or say it was not as bad </a:t>
            </a:r>
            <a:r>
              <a:rPr lang="en-US" dirty="0" smtClean="0"/>
              <a:t/>
            </a:r>
            <a:br>
              <a:rPr lang="en-US" dirty="0" smtClean="0"/>
            </a:br>
            <a:r>
              <a:rPr lang="en-US" dirty="0" smtClean="0"/>
              <a:t>as </a:t>
            </a:r>
            <a:r>
              <a:rPr lang="en-US" dirty="0"/>
              <a:t>the victim claims</a:t>
            </a:r>
          </a:p>
        </p:txBody>
      </p:sp>
      <p:sp>
        <p:nvSpPr>
          <p:cNvPr id="7" name="Slide Number Placeholder 6"/>
          <p:cNvSpPr>
            <a:spLocks noGrp="1"/>
          </p:cNvSpPr>
          <p:nvPr>
            <p:ph type="sldNum" sz="quarter" idx="12"/>
          </p:nvPr>
        </p:nvSpPr>
        <p:spPr>
          <a:xfrm>
            <a:off x="3657600" y="6356350"/>
            <a:ext cx="5029200" cy="365125"/>
          </a:xfrm>
        </p:spPr>
        <p:txBody>
          <a:bodyPr/>
          <a:lstStyle/>
          <a:p>
            <a:r>
              <a:rPr lang="en-US" dirty="0" smtClean="0"/>
              <a:t>Title IX, VAWA, and Threat Assessment Training  |  </a:t>
            </a:r>
            <a:fld id="{E76B6642-1AA4-43CA-96DC-A93A92BF5D52}" type="slidenum">
              <a:rPr lang="en-US" smtClean="0"/>
              <a:pPr/>
              <a:t>22</a:t>
            </a:fld>
            <a:endParaRPr lang="en-US" dirty="0" smtClean="0"/>
          </a:p>
        </p:txBody>
      </p:sp>
    </p:spTree>
    <p:extLst>
      <p:ext uri="{BB962C8B-B14F-4D97-AF65-F5344CB8AC3E}">
        <p14:creationId xmlns:p14="http://schemas.microsoft.com/office/powerpoint/2010/main" val="143131218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57200" y="-152400"/>
            <a:ext cx="8839200" cy="1143000"/>
          </a:xfrm>
        </p:spPr>
        <p:txBody>
          <a:bodyPr>
            <a:normAutofit/>
          </a:bodyPr>
          <a:lstStyle/>
          <a:p>
            <a:r>
              <a:rPr lang="en-US" b="1" dirty="0" smtClean="0"/>
              <a:t>Domestic/Dating Violence Cycle</a:t>
            </a:r>
            <a:endParaRPr lang="en-US" b="1" dirty="0"/>
          </a:p>
        </p:txBody>
      </p:sp>
      <p:sp>
        <p:nvSpPr>
          <p:cNvPr id="9" name="Content Placeholder 8"/>
          <p:cNvSpPr>
            <a:spLocks noGrp="1"/>
          </p:cNvSpPr>
          <p:nvPr>
            <p:ph idx="1"/>
          </p:nvPr>
        </p:nvSpPr>
        <p:spPr>
          <a:xfrm>
            <a:off x="457200" y="1219200"/>
            <a:ext cx="8686800" cy="5518150"/>
          </a:xfrm>
        </p:spPr>
        <p:txBody>
          <a:bodyPr>
            <a:normAutofit/>
          </a:bodyPr>
          <a:lstStyle/>
          <a:p>
            <a:pPr marL="0" indent="0">
              <a:lnSpc>
                <a:spcPct val="90000"/>
              </a:lnSpc>
              <a:buClr>
                <a:schemeClr val="tx1"/>
              </a:buClr>
              <a:buNone/>
            </a:pPr>
            <a:r>
              <a:rPr lang="en-US" sz="2800" b="1" dirty="0"/>
              <a:t>Pre-tension or </a:t>
            </a:r>
            <a:r>
              <a:rPr lang="en-US" sz="2800" b="1" dirty="0" smtClean="0"/>
              <a:t>Calm</a:t>
            </a:r>
            <a:br>
              <a:rPr lang="en-US" sz="2800" b="1" dirty="0" smtClean="0"/>
            </a:br>
            <a:endParaRPr lang="en-US" sz="2800" dirty="0"/>
          </a:p>
          <a:p>
            <a:pPr lvl="0">
              <a:spcAft>
                <a:spcPts val="600"/>
              </a:spcAft>
            </a:pPr>
            <a:r>
              <a:rPr lang="en-US" sz="2400" dirty="0"/>
              <a:t>Abuser acts like the abuse never happened</a:t>
            </a:r>
          </a:p>
          <a:p>
            <a:pPr lvl="0">
              <a:spcAft>
                <a:spcPts val="600"/>
              </a:spcAft>
            </a:pPr>
            <a:r>
              <a:rPr lang="en-US" sz="2400" dirty="0"/>
              <a:t>Physical abuse may not be taking place</a:t>
            </a:r>
          </a:p>
          <a:p>
            <a:pPr lvl="0">
              <a:spcAft>
                <a:spcPts val="600"/>
              </a:spcAft>
            </a:pPr>
            <a:r>
              <a:rPr lang="en-US" sz="2400" dirty="0" smtClean="0"/>
              <a:t>“Making-up” </a:t>
            </a:r>
            <a:r>
              <a:rPr lang="en-US" sz="2400" dirty="0"/>
              <a:t>promises may be met</a:t>
            </a:r>
          </a:p>
          <a:p>
            <a:pPr lvl="0">
              <a:spcAft>
                <a:spcPts val="600"/>
              </a:spcAft>
            </a:pPr>
            <a:r>
              <a:rPr lang="en-US" sz="2400" dirty="0"/>
              <a:t>Victim often hopes that the abuse is </a:t>
            </a:r>
            <a:r>
              <a:rPr lang="en-US" sz="2400" i="1" dirty="0"/>
              <a:t>over</a:t>
            </a:r>
          </a:p>
          <a:p>
            <a:pPr lvl="0">
              <a:spcAft>
                <a:spcPts val="600"/>
              </a:spcAft>
            </a:pPr>
            <a:r>
              <a:rPr lang="en-US" sz="2400" dirty="0"/>
              <a:t>Abuser may give gifts to victim</a:t>
            </a:r>
          </a:p>
          <a:p>
            <a:pPr lvl="0">
              <a:spcAft>
                <a:spcPts val="600"/>
              </a:spcAft>
            </a:pPr>
            <a:r>
              <a:rPr lang="en-US" sz="2400" dirty="0" smtClean="0"/>
              <a:t>Can then lead back to </a:t>
            </a:r>
            <a:r>
              <a:rPr lang="en-US" sz="2400" b="1" dirty="0" smtClean="0"/>
              <a:t>tension building </a:t>
            </a:r>
            <a:r>
              <a:rPr lang="en-US" sz="2400" dirty="0" smtClean="0"/>
              <a:t>stage</a:t>
            </a:r>
            <a:endParaRPr lang="en-US" sz="2400" dirty="0"/>
          </a:p>
        </p:txBody>
      </p:sp>
      <p:sp>
        <p:nvSpPr>
          <p:cNvPr id="7" name="Slide Number Placeholder 6"/>
          <p:cNvSpPr>
            <a:spLocks noGrp="1"/>
          </p:cNvSpPr>
          <p:nvPr>
            <p:ph type="sldNum" sz="quarter" idx="12"/>
          </p:nvPr>
        </p:nvSpPr>
        <p:spPr>
          <a:xfrm>
            <a:off x="3657600" y="6356350"/>
            <a:ext cx="5029200" cy="365125"/>
          </a:xfrm>
        </p:spPr>
        <p:txBody>
          <a:bodyPr/>
          <a:lstStyle/>
          <a:p>
            <a:r>
              <a:rPr lang="en-US" dirty="0" smtClean="0"/>
              <a:t>Title IX, VAWA, and Threat Assessment Training  |  </a:t>
            </a:r>
            <a:fld id="{E76B6642-1AA4-43CA-96DC-A93A92BF5D52}" type="slidenum">
              <a:rPr lang="en-US" smtClean="0"/>
              <a:pPr/>
              <a:t>23</a:t>
            </a:fld>
            <a:endParaRPr lang="en-US" dirty="0" smtClean="0"/>
          </a:p>
        </p:txBody>
      </p:sp>
    </p:spTree>
    <p:extLst>
      <p:ext uri="{BB962C8B-B14F-4D97-AF65-F5344CB8AC3E}">
        <p14:creationId xmlns:p14="http://schemas.microsoft.com/office/powerpoint/2010/main" val="407196792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b="1" dirty="0" smtClean="0"/>
              <a:t>Domestic/Dating Violence Path</a:t>
            </a:r>
            <a:endParaRPr lang="en-US" b="1" dirty="0"/>
          </a:p>
        </p:txBody>
      </p:sp>
      <p:sp>
        <p:nvSpPr>
          <p:cNvPr id="4" name="Slide Number Placeholder 3"/>
          <p:cNvSpPr>
            <a:spLocks noGrp="1"/>
          </p:cNvSpPr>
          <p:nvPr>
            <p:ph type="sldNum" sz="quarter" idx="12"/>
          </p:nvPr>
        </p:nvSpPr>
        <p:spPr>
          <a:xfrm>
            <a:off x="3657600" y="6356350"/>
            <a:ext cx="5029200" cy="365125"/>
          </a:xfrm>
        </p:spPr>
        <p:txBody>
          <a:bodyPr/>
          <a:lstStyle/>
          <a:p>
            <a:r>
              <a:rPr lang="en-US" smtClean="0"/>
              <a:t>Title IX, VAWA, and Threat Assessment Training  |  </a:t>
            </a:r>
            <a:fld id="{E76B6642-1AA4-43CA-96DC-A93A92BF5D52}" type="slidenum">
              <a:rPr lang="en-US" smtClean="0"/>
              <a:pPr/>
              <a:t>24</a:t>
            </a:fld>
            <a:endParaRPr lang="en-US" dirty="0" smtClean="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683205329"/>
              </p:ext>
            </p:extLst>
          </p:nvPr>
        </p:nvGraphicFramePr>
        <p:xfrm>
          <a:off x="533400" y="2209800"/>
          <a:ext cx="8229598" cy="1828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Content Placeholder 8"/>
          <p:cNvSpPr txBox="1">
            <a:spLocks/>
          </p:cNvSpPr>
          <p:nvPr/>
        </p:nvSpPr>
        <p:spPr>
          <a:xfrm>
            <a:off x="457200" y="1187450"/>
            <a:ext cx="8686800" cy="140335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404040"/>
              </a:buClr>
              <a:buFont typeface="Wingdings" panose="05000000000000000000" pitchFamily="2" charset="2"/>
              <a:buChar char="§"/>
              <a:defRPr sz="2500" b="0" i="0" kern="1200" baseline="0">
                <a:solidFill>
                  <a:schemeClr val="tx1"/>
                </a:solidFill>
                <a:latin typeface="Myriad Pro" pitchFamily="34" charset="0"/>
                <a:ea typeface="+mn-ea"/>
                <a:cs typeface="+mn-cs"/>
              </a:defRPr>
            </a:lvl1pPr>
            <a:lvl2pPr marL="742950" indent="-285750" algn="l" defTabSz="914400" rtl="0" eaLnBrk="1" latinLnBrk="0" hangingPunct="1">
              <a:spcBef>
                <a:spcPct val="20000"/>
              </a:spcBef>
              <a:buClr>
                <a:srgbClr val="404040"/>
              </a:buClr>
              <a:buFont typeface="Arial" pitchFamily="34" charset="0"/>
              <a:buChar char="•"/>
              <a:defRPr sz="2400" kern="1200" baseline="0">
                <a:solidFill>
                  <a:schemeClr val="tx1"/>
                </a:solidFill>
                <a:latin typeface="Myriad Pro" pitchFamily="34" charset="0"/>
                <a:ea typeface="+mn-ea"/>
                <a:cs typeface="+mn-cs"/>
              </a:defRPr>
            </a:lvl2pPr>
            <a:lvl3pPr marL="1143000" indent="-228600" algn="l" defTabSz="914400" rtl="0" eaLnBrk="1" latinLnBrk="0" hangingPunct="1">
              <a:spcBef>
                <a:spcPct val="20000"/>
              </a:spcBef>
              <a:buClr>
                <a:srgbClr val="404040"/>
              </a:buClr>
              <a:buFont typeface="Courier New" panose="02070309020205020404" pitchFamily="49" charset="0"/>
              <a:buChar char="o"/>
              <a:defRPr sz="2400" kern="1200" baseline="0">
                <a:solidFill>
                  <a:srgbClr val="404040"/>
                </a:solidFill>
                <a:latin typeface="Myriad Pro" pitchFamily="34" charset="0"/>
                <a:ea typeface="+mn-ea"/>
                <a:cs typeface="+mn-cs"/>
              </a:defRPr>
            </a:lvl3pPr>
            <a:lvl4pPr marL="1600200" indent="-228600" algn="l" defTabSz="914400" rtl="0" eaLnBrk="1" latinLnBrk="0" hangingPunct="1">
              <a:spcBef>
                <a:spcPct val="20000"/>
              </a:spcBef>
              <a:buClr>
                <a:srgbClr val="A4552E"/>
              </a:buClr>
              <a:buFont typeface="Arial" pitchFamily="34" charset="0"/>
              <a:buChar char="–"/>
              <a:defRPr sz="2400" b="0" i="1" kern="1200" baseline="0">
                <a:solidFill>
                  <a:srgbClr val="404040"/>
                </a:solidFill>
                <a:latin typeface="Adobe Garamond Pro" pitchFamily="18"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Clr>
                <a:schemeClr val="tx1"/>
              </a:buClr>
              <a:buFont typeface="Wingdings" panose="05000000000000000000" pitchFamily="2" charset="2"/>
              <a:buNone/>
            </a:pPr>
            <a:r>
              <a:rPr lang="en-US" sz="2800" b="1" dirty="0" smtClean="0">
                <a:solidFill>
                  <a:srgbClr val="A4552E"/>
                </a:solidFill>
              </a:rPr>
              <a:t>Planning</a:t>
            </a:r>
            <a:r>
              <a:rPr lang="en-US" sz="2800" dirty="0"/>
              <a:t/>
            </a:r>
            <a:br>
              <a:rPr lang="en-US" sz="2800" dirty="0"/>
            </a:br>
            <a:r>
              <a:rPr lang="en-US" sz="2000" dirty="0" smtClean="0"/>
              <a:t>Takes place over time and typically during pre-tension and tension phases</a:t>
            </a:r>
          </a:p>
          <a:p>
            <a:pPr>
              <a:lnSpc>
                <a:spcPct val="130000"/>
              </a:lnSpc>
              <a:spcAft>
                <a:spcPts val="600"/>
              </a:spcAft>
              <a:buClr>
                <a:schemeClr val="accent1"/>
              </a:buClr>
              <a:buFont typeface="Arial"/>
              <a:buChar char="•"/>
            </a:pPr>
            <a:endParaRPr lang="en-US" sz="2800" dirty="0"/>
          </a:p>
        </p:txBody>
      </p:sp>
      <p:sp>
        <p:nvSpPr>
          <p:cNvPr id="8" name="Content Placeholder 8"/>
          <p:cNvSpPr txBox="1">
            <a:spLocks/>
          </p:cNvSpPr>
          <p:nvPr/>
        </p:nvSpPr>
        <p:spPr>
          <a:xfrm>
            <a:off x="609600" y="3657600"/>
            <a:ext cx="1447800" cy="140335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404040"/>
              </a:buClr>
              <a:buFont typeface="Wingdings" panose="05000000000000000000" pitchFamily="2" charset="2"/>
              <a:buChar char="§"/>
              <a:defRPr sz="2500" b="0" i="0" kern="1200" baseline="0">
                <a:solidFill>
                  <a:schemeClr val="tx1"/>
                </a:solidFill>
                <a:latin typeface="Myriad Pro" pitchFamily="34" charset="0"/>
                <a:ea typeface="+mn-ea"/>
                <a:cs typeface="+mn-cs"/>
              </a:defRPr>
            </a:lvl1pPr>
            <a:lvl2pPr marL="742950" indent="-285750" algn="l" defTabSz="914400" rtl="0" eaLnBrk="1" latinLnBrk="0" hangingPunct="1">
              <a:spcBef>
                <a:spcPct val="20000"/>
              </a:spcBef>
              <a:buClr>
                <a:srgbClr val="404040"/>
              </a:buClr>
              <a:buFont typeface="Arial" pitchFamily="34" charset="0"/>
              <a:buChar char="•"/>
              <a:defRPr sz="2400" kern="1200" baseline="0">
                <a:solidFill>
                  <a:schemeClr val="tx1"/>
                </a:solidFill>
                <a:latin typeface="Myriad Pro" pitchFamily="34" charset="0"/>
                <a:ea typeface="+mn-ea"/>
                <a:cs typeface="+mn-cs"/>
              </a:defRPr>
            </a:lvl2pPr>
            <a:lvl3pPr marL="1143000" indent="-228600" algn="l" defTabSz="914400" rtl="0" eaLnBrk="1" latinLnBrk="0" hangingPunct="1">
              <a:spcBef>
                <a:spcPct val="20000"/>
              </a:spcBef>
              <a:buClr>
                <a:srgbClr val="404040"/>
              </a:buClr>
              <a:buFont typeface="Courier New" panose="02070309020205020404" pitchFamily="49" charset="0"/>
              <a:buChar char="o"/>
              <a:defRPr sz="2400" kern="1200" baseline="0">
                <a:solidFill>
                  <a:srgbClr val="404040"/>
                </a:solidFill>
                <a:latin typeface="Myriad Pro" pitchFamily="34" charset="0"/>
                <a:ea typeface="+mn-ea"/>
                <a:cs typeface="+mn-cs"/>
              </a:defRPr>
            </a:lvl3pPr>
            <a:lvl4pPr marL="1600200" indent="-228600" algn="l" defTabSz="914400" rtl="0" eaLnBrk="1" latinLnBrk="0" hangingPunct="1">
              <a:spcBef>
                <a:spcPct val="20000"/>
              </a:spcBef>
              <a:buClr>
                <a:srgbClr val="A4552E"/>
              </a:buClr>
              <a:buFont typeface="Arial" pitchFamily="34" charset="0"/>
              <a:buChar char="–"/>
              <a:defRPr sz="2400" b="0" i="1" kern="1200" baseline="0">
                <a:solidFill>
                  <a:srgbClr val="404040"/>
                </a:solidFill>
                <a:latin typeface="Adobe Garamond Pro" pitchFamily="18"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Clr>
                <a:schemeClr val="tx1"/>
              </a:buClr>
              <a:buNone/>
            </a:pPr>
            <a:r>
              <a:rPr lang="en-US" sz="1200" b="1" dirty="0">
                <a:solidFill>
                  <a:srgbClr val="404040"/>
                </a:solidFill>
              </a:rPr>
              <a:t>Control of bank accounts, limits or withholds credit cards, weekly allowance</a:t>
            </a:r>
          </a:p>
        </p:txBody>
      </p:sp>
      <p:sp>
        <p:nvSpPr>
          <p:cNvPr id="9" name="Content Placeholder 8"/>
          <p:cNvSpPr txBox="1">
            <a:spLocks/>
          </p:cNvSpPr>
          <p:nvPr/>
        </p:nvSpPr>
        <p:spPr>
          <a:xfrm>
            <a:off x="2057400" y="3657600"/>
            <a:ext cx="1666875" cy="140335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404040"/>
              </a:buClr>
              <a:buFont typeface="Wingdings" panose="05000000000000000000" pitchFamily="2" charset="2"/>
              <a:buChar char="§"/>
              <a:defRPr sz="2500" b="0" i="0" kern="1200" baseline="0">
                <a:solidFill>
                  <a:schemeClr val="tx1"/>
                </a:solidFill>
                <a:latin typeface="Myriad Pro" pitchFamily="34" charset="0"/>
                <a:ea typeface="+mn-ea"/>
                <a:cs typeface="+mn-cs"/>
              </a:defRPr>
            </a:lvl1pPr>
            <a:lvl2pPr marL="742950" indent="-285750" algn="l" defTabSz="914400" rtl="0" eaLnBrk="1" latinLnBrk="0" hangingPunct="1">
              <a:spcBef>
                <a:spcPct val="20000"/>
              </a:spcBef>
              <a:buClr>
                <a:srgbClr val="404040"/>
              </a:buClr>
              <a:buFont typeface="Arial" pitchFamily="34" charset="0"/>
              <a:buChar char="•"/>
              <a:defRPr sz="2400" kern="1200" baseline="0">
                <a:solidFill>
                  <a:schemeClr val="tx1"/>
                </a:solidFill>
                <a:latin typeface="Myriad Pro" pitchFamily="34" charset="0"/>
                <a:ea typeface="+mn-ea"/>
                <a:cs typeface="+mn-cs"/>
              </a:defRPr>
            </a:lvl2pPr>
            <a:lvl3pPr marL="1143000" indent="-228600" algn="l" defTabSz="914400" rtl="0" eaLnBrk="1" latinLnBrk="0" hangingPunct="1">
              <a:spcBef>
                <a:spcPct val="20000"/>
              </a:spcBef>
              <a:buClr>
                <a:srgbClr val="404040"/>
              </a:buClr>
              <a:buFont typeface="Courier New" panose="02070309020205020404" pitchFamily="49" charset="0"/>
              <a:buChar char="o"/>
              <a:defRPr sz="2400" kern="1200" baseline="0">
                <a:solidFill>
                  <a:srgbClr val="404040"/>
                </a:solidFill>
                <a:latin typeface="Myriad Pro" pitchFamily="34" charset="0"/>
                <a:ea typeface="+mn-ea"/>
                <a:cs typeface="+mn-cs"/>
              </a:defRPr>
            </a:lvl3pPr>
            <a:lvl4pPr marL="1600200" indent="-228600" algn="l" defTabSz="914400" rtl="0" eaLnBrk="1" latinLnBrk="0" hangingPunct="1">
              <a:spcBef>
                <a:spcPct val="20000"/>
              </a:spcBef>
              <a:buClr>
                <a:srgbClr val="A4552E"/>
              </a:buClr>
              <a:buFont typeface="Arial" pitchFamily="34" charset="0"/>
              <a:buChar char="–"/>
              <a:defRPr sz="2400" b="0" i="1" kern="1200" baseline="0">
                <a:solidFill>
                  <a:srgbClr val="404040"/>
                </a:solidFill>
                <a:latin typeface="Adobe Garamond Pro" pitchFamily="18"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Clr>
                <a:schemeClr val="tx1"/>
              </a:buClr>
              <a:buNone/>
            </a:pPr>
            <a:r>
              <a:rPr lang="en-US" sz="1200" b="1" dirty="0" smtClean="0">
                <a:solidFill>
                  <a:srgbClr val="404040"/>
                </a:solidFill>
              </a:rPr>
              <a:t>Tracking, criticizing</a:t>
            </a:r>
            <a:r>
              <a:rPr lang="en-US" sz="1200" b="1" dirty="0">
                <a:solidFill>
                  <a:srgbClr val="404040"/>
                </a:solidFill>
              </a:rPr>
              <a:t>, punishing </a:t>
            </a:r>
          </a:p>
        </p:txBody>
      </p:sp>
      <p:sp>
        <p:nvSpPr>
          <p:cNvPr id="10" name="Content Placeholder 8"/>
          <p:cNvSpPr txBox="1">
            <a:spLocks/>
          </p:cNvSpPr>
          <p:nvPr/>
        </p:nvSpPr>
        <p:spPr>
          <a:xfrm>
            <a:off x="3733801" y="3657600"/>
            <a:ext cx="1447800" cy="140335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404040"/>
              </a:buClr>
              <a:buFont typeface="Wingdings" panose="05000000000000000000" pitchFamily="2" charset="2"/>
              <a:buChar char="§"/>
              <a:defRPr sz="2500" b="0" i="0" kern="1200" baseline="0">
                <a:solidFill>
                  <a:schemeClr val="tx1"/>
                </a:solidFill>
                <a:latin typeface="Myriad Pro" pitchFamily="34" charset="0"/>
                <a:ea typeface="+mn-ea"/>
                <a:cs typeface="+mn-cs"/>
              </a:defRPr>
            </a:lvl1pPr>
            <a:lvl2pPr marL="742950" indent="-285750" algn="l" defTabSz="914400" rtl="0" eaLnBrk="1" latinLnBrk="0" hangingPunct="1">
              <a:spcBef>
                <a:spcPct val="20000"/>
              </a:spcBef>
              <a:buClr>
                <a:srgbClr val="404040"/>
              </a:buClr>
              <a:buFont typeface="Arial" pitchFamily="34" charset="0"/>
              <a:buChar char="•"/>
              <a:defRPr sz="2400" kern="1200" baseline="0">
                <a:solidFill>
                  <a:schemeClr val="tx1"/>
                </a:solidFill>
                <a:latin typeface="Myriad Pro" pitchFamily="34" charset="0"/>
                <a:ea typeface="+mn-ea"/>
                <a:cs typeface="+mn-cs"/>
              </a:defRPr>
            </a:lvl2pPr>
            <a:lvl3pPr marL="1143000" indent="-228600" algn="l" defTabSz="914400" rtl="0" eaLnBrk="1" latinLnBrk="0" hangingPunct="1">
              <a:spcBef>
                <a:spcPct val="20000"/>
              </a:spcBef>
              <a:buClr>
                <a:srgbClr val="404040"/>
              </a:buClr>
              <a:buFont typeface="Courier New" panose="02070309020205020404" pitchFamily="49" charset="0"/>
              <a:buChar char="o"/>
              <a:defRPr sz="2400" kern="1200" baseline="0">
                <a:solidFill>
                  <a:srgbClr val="404040"/>
                </a:solidFill>
                <a:latin typeface="Myriad Pro" pitchFamily="34" charset="0"/>
                <a:ea typeface="+mn-ea"/>
                <a:cs typeface="+mn-cs"/>
              </a:defRPr>
            </a:lvl3pPr>
            <a:lvl4pPr marL="1600200" indent="-228600" algn="l" defTabSz="914400" rtl="0" eaLnBrk="1" latinLnBrk="0" hangingPunct="1">
              <a:spcBef>
                <a:spcPct val="20000"/>
              </a:spcBef>
              <a:buClr>
                <a:srgbClr val="A4552E"/>
              </a:buClr>
              <a:buFont typeface="Arial" pitchFamily="34" charset="0"/>
              <a:buChar char="–"/>
              <a:defRPr sz="2400" b="0" i="1" kern="1200" baseline="0">
                <a:solidFill>
                  <a:srgbClr val="404040"/>
                </a:solidFill>
                <a:latin typeface="Adobe Garamond Pro" pitchFamily="18"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Clr>
                <a:schemeClr val="tx1"/>
              </a:buClr>
              <a:buNone/>
            </a:pPr>
            <a:r>
              <a:rPr lang="en-US" sz="1200" b="1" dirty="0">
                <a:solidFill>
                  <a:srgbClr val="404040"/>
                </a:solidFill>
              </a:rPr>
              <a:t>Isolation of </a:t>
            </a:r>
            <a:r>
              <a:rPr lang="en-US" sz="1200" b="1" dirty="0" smtClean="0">
                <a:solidFill>
                  <a:srgbClr val="404040"/>
                </a:solidFill>
              </a:rPr>
              <a:t/>
            </a:r>
            <a:br>
              <a:rPr lang="en-US" sz="1200" b="1" dirty="0" smtClean="0">
                <a:solidFill>
                  <a:srgbClr val="404040"/>
                </a:solidFill>
              </a:rPr>
            </a:br>
            <a:r>
              <a:rPr lang="en-US" sz="1200" b="1" dirty="0" smtClean="0">
                <a:solidFill>
                  <a:srgbClr val="404040"/>
                </a:solidFill>
              </a:rPr>
              <a:t>victim </a:t>
            </a:r>
            <a:r>
              <a:rPr lang="en-US" sz="1200" b="1" dirty="0">
                <a:solidFill>
                  <a:srgbClr val="404040"/>
                </a:solidFill>
              </a:rPr>
              <a:t>from family, friends, support system</a:t>
            </a:r>
          </a:p>
        </p:txBody>
      </p:sp>
      <p:sp>
        <p:nvSpPr>
          <p:cNvPr id="11" name="Content Placeholder 8"/>
          <p:cNvSpPr txBox="1">
            <a:spLocks/>
          </p:cNvSpPr>
          <p:nvPr/>
        </p:nvSpPr>
        <p:spPr>
          <a:xfrm>
            <a:off x="5257800" y="3657600"/>
            <a:ext cx="1447800" cy="6096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404040"/>
              </a:buClr>
              <a:buFont typeface="Wingdings" panose="05000000000000000000" pitchFamily="2" charset="2"/>
              <a:buChar char="§"/>
              <a:defRPr sz="2500" b="0" i="0" kern="1200" baseline="0">
                <a:solidFill>
                  <a:schemeClr val="tx1"/>
                </a:solidFill>
                <a:latin typeface="Myriad Pro" pitchFamily="34" charset="0"/>
                <a:ea typeface="+mn-ea"/>
                <a:cs typeface="+mn-cs"/>
              </a:defRPr>
            </a:lvl1pPr>
            <a:lvl2pPr marL="742950" indent="-285750" algn="l" defTabSz="914400" rtl="0" eaLnBrk="1" latinLnBrk="0" hangingPunct="1">
              <a:spcBef>
                <a:spcPct val="20000"/>
              </a:spcBef>
              <a:buClr>
                <a:srgbClr val="404040"/>
              </a:buClr>
              <a:buFont typeface="Arial" pitchFamily="34" charset="0"/>
              <a:buChar char="•"/>
              <a:defRPr sz="2400" kern="1200" baseline="0">
                <a:solidFill>
                  <a:schemeClr val="tx1"/>
                </a:solidFill>
                <a:latin typeface="Myriad Pro" pitchFamily="34" charset="0"/>
                <a:ea typeface="+mn-ea"/>
                <a:cs typeface="+mn-cs"/>
              </a:defRPr>
            </a:lvl2pPr>
            <a:lvl3pPr marL="1143000" indent="-228600" algn="l" defTabSz="914400" rtl="0" eaLnBrk="1" latinLnBrk="0" hangingPunct="1">
              <a:spcBef>
                <a:spcPct val="20000"/>
              </a:spcBef>
              <a:buClr>
                <a:srgbClr val="404040"/>
              </a:buClr>
              <a:buFont typeface="Courier New" panose="02070309020205020404" pitchFamily="49" charset="0"/>
              <a:buChar char="o"/>
              <a:defRPr sz="2400" kern="1200" baseline="0">
                <a:solidFill>
                  <a:srgbClr val="404040"/>
                </a:solidFill>
                <a:latin typeface="Myriad Pro" pitchFamily="34" charset="0"/>
                <a:ea typeface="+mn-ea"/>
                <a:cs typeface="+mn-cs"/>
              </a:defRPr>
            </a:lvl3pPr>
            <a:lvl4pPr marL="1600200" indent="-228600" algn="l" defTabSz="914400" rtl="0" eaLnBrk="1" latinLnBrk="0" hangingPunct="1">
              <a:spcBef>
                <a:spcPct val="20000"/>
              </a:spcBef>
              <a:buClr>
                <a:srgbClr val="A4552E"/>
              </a:buClr>
              <a:buFont typeface="Arial" pitchFamily="34" charset="0"/>
              <a:buChar char="–"/>
              <a:defRPr sz="2400" b="0" i="1" kern="1200" baseline="0">
                <a:solidFill>
                  <a:srgbClr val="404040"/>
                </a:solidFill>
                <a:latin typeface="Adobe Garamond Pro" pitchFamily="18"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Clr>
                <a:schemeClr val="tx1"/>
              </a:buClr>
              <a:buNone/>
            </a:pPr>
            <a:r>
              <a:rPr lang="en-US" sz="1200" b="1" dirty="0">
                <a:solidFill>
                  <a:srgbClr val="404040"/>
                </a:solidFill>
              </a:rPr>
              <a:t>“No one will love you like me.” </a:t>
            </a:r>
          </a:p>
        </p:txBody>
      </p:sp>
      <p:sp>
        <p:nvSpPr>
          <p:cNvPr id="12" name="Content Placeholder 8"/>
          <p:cNvSpPr txBox="1">
            <a:spLocks/>
          </p:cNvSpPr>
          <p:nvPr/>
        </p:nvSpPr>
        <p:spPr>
          <a:xfrm>
            <a:off x="6858000" y="3657600"/>
            <a:ext cx="1447800" cy="140335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404040"/>
              </a:buClr>
              <a:buFont typeface="Wingdings" panose="05000000000000000000" pitchFamily="2" charset="2"/>
              <a:buChar char="§"/>
              <a:defRPr sz="2500" b="0" i="0" kern="1200" baseline="0">
                <a:solidFill>
                  <a:schemeClr val="tx1"/>
                </a:solidFill>
                <a:latin typeface="Myriad Pro" pitchFamily="34" charset="0"/>
                <a:ea typeface="+mn-ea"/>
                <a:cs typeface="+mn-cs"/>
              </a:defRPr>
            </a:lvl1pPr>
            <a:lvl2pPr marL="742950" indent="-285750" algn="l" defTabSz="914400" rtl="0" eaLnBrk="1" latinLnBrk="0" hangingPunct="1">
              <a:spcBef>
                <a:spcPct val="20000"/>
              </a:spcBef>
              <a:buClr>
                <a:srgbClr val="404040"/>
              </a:buClr>
              <a:buFont typeface="Arial" pitchFamily="34" charset="0"/>
              <a:buChar char="•"/>
              <a:defRPr sz="2400" kern="1200" baseline="0">
                <a:solidFill>
                  <a:schemeClr val="tx1"/>
                </a:solidFill>
                <a:latin typeface="Myriad Pro" pitchFamily="34" charset="0"/>
                <a:ea typeface="+mn-ea"/>
                <a:cs typeface="+mn-cs"/>
              </a:defRPr>
            </a:lvl2pPr>
            <a:lvl3pPr marL="1143000" indent="-228600" algn="l" defTabSz="914400" rtl="0" eaLnBrk="1" latinLnBrk="0" hangingPunct="1">
              <a:spcBef>
                <a:spcPct val="20000"/>
              </a:spcBef>
              <a:buClr>
                <a:srgbClr val="404040"/>
              </a:buClr>
              <a:buFont typeface="Courier New" panose="02070309020205020404" pitchFamily="49" charset="0"/>
              <a:buChar char="o"/>
              <a:defRPr sz="2400" kern="1200" baseline="0">
                <a:solidFill>
                  <a:srgbClr val="404040"/>
                </a:solidFill>
                <a:latin typeface="Myriad Pro" pitchFamily="34" charset="0"/>
                <a:ea typeface="+mn-ea"/>
                <a:cs typeface="+mn-cs"/>
              </a:defRPr>
            </a:lvl3pPr>
            <a:lvl4pPr marL="1600200" indent="-228600" algn="l" defTabSz="914400" rtl="0" eaLnBrk="1" latinLnBrk="0" hangingPunct="1">
              <a:spcBef>
                <a:spcPct val="20000"/>
              </a:spcBef>
              <a:buClr>
                <a:srgbClr val="A4552E"/>
              </a:buClr>
              <a:buFont typeface="Arial" pitchFamily="34" charset="0"/>
              <a:buChar char="–"/>
              <a:defRPr sz="2400" b="0" i="1" kern="1200" baseline="0">
                <a:solidFill>
                  <a:srgbClr val="404040"/>
                </a:solidFill>
                <a:latin typeface="Adobe Garamond Pro" pitchFamily="18"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Clr>
                <a:schemeClr val="tx1"/>
              </a:buClr>
              <a:buNone/>
            </a:pPr>
            <a:r>
              <a:rPr lang="en-US" sz="1200" b="1" dirty="0">
                <a:solidFill>
                  <a:srgbClr val="404040"/>
                </a:solidFill>
              </a:rPr>
              <a:t>“If they would stop, I wouldn’t </a:t>
            </a:r>
            <a:r>
              <a:rPr lang="en-US" sz="1200" b="1" i="1" dirty="0">
                <a:solidFill>
                  <a:srgbClr val="404040"/>
                </a:solidFill>
              </a:rPr>
              <a:t>have</a:t>
            </a:r>
            <a:r>
              <a:rPr lang="en-US" sz="1200" b="1" dirty="0">
                <a:solidFill>
                  <a:srgbClr val="404040"/>
                </a:solidFill>
              </a:rPr>
              <a:t> to hit them.” </a:t>
            </a:r>
            <a:r>
              <a:rPr lang="en-US" sz="1200" b="1" dirty="0" smtClean="0">
                <a:solidFill>
                  <a:srgbClr val="404040"/>
                </a:solidFill>
              </a:rPr>
              <a:t/>
            </a:r>
            <a:br>
              <a:rPr lang="en-US" sz="1200" b="1" dirty="0" smtClean="0">
                <a:solidFill>
                  <a:srgbClr val="404040"/>
                </a:solidFill>
              </a:rPr>
            </a:br>
            <a:r>
              <a:rPr lang="en-US" sz="1200" b="1" dirty="0" smtClean="0">
                <a:solidFill>
                  <a:srgbClr val="404040"/>
                </a:solidFill>
              </a:rPr>
              <a:t>Subjects </a:t>
            </a:r>
            <a:r>
              <a:rPr lang="en-US" sz="1200" b="1" dirty="0">
                <a:solidFill>
                  <a:srgbClr val="404040"/>
                </a:solidFill>
              </a:rPr>
              <a:t>don’t accept fault. </a:t>
            </a:r>
          </a:p>
        </p:txBody>
      </p:sp>
      <p:sp>
        <p:nvSpPr>
          <p:cNvPr id="13" name="Content Placeholder 8"/>
          <p:cNvSpPr txBox="1">
            <a:spLocks/>
          </p:cNvSpPr>
          <p:nvPr/>
        </p:nvSpPr>
        <p:spPr>
          <a:xfrm>
            <a:off x="5257800" y="4283074"/>
            <a:ext cx="1600200" cy="150812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Clr>
                <a:srgbClr val="404040"/>
              </a:buClr>
              <a:buFont typeface="Wingdings" panose="05000000000000000000" pitchFamily="2" charset="2"/>
              <a:buChar char="§"/>
              <a:defRPr sz="2500" b="0" i="0" kern="1200" baseline="0">
                <a:solidFill>
                  <a:schemeClr val="tx1"/>
                </a:solidFill>
                <a:latin typeface="Myriad Pro" pitchFamily="34" charset="0"/>
                <a:ea typeface="+mn-ea"/>
                <a:cs typeface="+mn-cs"/>
              </a:defRPr>
            </a:lvl1pPr>
            <a:lvl2pPr marL="742950" indent="-285750" algn="l" defTabSz="914400" rtl="0" eaLnBrk="1" latinLnBrk="0" hangingPunct="1">
              <a:spcBef>
                <a:spcPct val="20000"/>
              </a:spcBef>
              <a:buClr>
                <a:srgbClr val="404040"/>
              </a:buClr>
              <a:buFont typeface="Arial" pitchFamily="34" charset="0"/>
              <a:buChar char="•"/>
              <a:defRPr sz="2400" kern="1200" baseline="0">
                <a:solidFill>
                  <a:schemeClr val="tx1"/>
                </a:solidFill>
                <a:latin typeface="Myriad Pro" pitchFamily="34" charset="0"/>
                <a:ea typeface="+mn-ea"/>
                <a:cs typeface="+mn-cs"/>
              </a:defRPr>
            </a:lvl2pPr>
            <a:lvl3pPr marL="1143000" indent="-228600" algn="l" defTabSz="914400" rtl="0" eaLnBrk="1" latinLnBrk="0" hangingPunct="1">
              <a:spcBef>
                <a:spcPct val="20000"/>
              </a:spcBef>
              <a:buClr>
                <a:srgbClr val="404040"/>
              </a:buClr>
              <a:buFont typeface="Courier New" panose="02070309020205020404" pitchFamily="49" charset="0"/>
              <a:buChar char="o"/>
              <a:defRPr sz="2400" kern="1200" baseline="0">
                <a:solidFill>
                  <a:srgbClr val="404040"/>
                </a:solidFill>
                <a:latin typeface="Myriad Pro" pitchFamily="34" charset="0"/>
                <a:ea typeface="+mn-ea"/>
                <a:cs typeface="+mn-cs"/>
              </a:defRPr>
            </a:lvl3pPr>
            <a:lvl4pPr marL="1600200" indent="-228600" algn="l" defTabSz="914400" rtl="0" eaLnBrk="1" latinLnBrk="0" hangingPunct="1">
              <a:spcBef>
                <a:spcPct val="20000"/>
              </a:spcBef>
              <a:buClr>
                <a:srgbClr val="A4552E"/>
              </a:buClr>
              <a:buFont typeface="Arial" pitchFamily="34" charset="0"/>
              <a:buChar char="–"/>
              <a:defRPr sz="2400" b="0" i="1" kern="1200" baseline="0">
                <a:solidFill>
                  <a:srgbClr val="404040"/>
                </a:solidFill>
                <a:latin typeface="Adobe Garamond Pro" pitchFamily="18"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7150" indent="0">
              <a:buClr>
                <a:srgbClr val="BB5427"/>
              </a:buClr>
              <a:buNone/>
            </a:pPr>
            <a:r>
              <a:rPr lang="en-US" sz="1200" b="1" dirty="0" smtClean="0">
                <a:solidFill>
                  <a:srgbClr val="A4552E"/>
                </a:solidFill>
              </a:rPr>
              <a:t>Jealously = Caring</a:t>
            </a:r>
            <a:r>
              <a:rPr lang="en-US" sz="1300" b="1" dirty="0">
                <a:solidFill>
                  <a:srgbClr val="A4552E"/>
                </a:solidFill>
              </a:rPr>
              <a:t>:</a:t>
            </a:r>
            <a:r>
              <a:rPr lang="en-US" sz="1300" dirty="0">
                <a:solidFill>
                  <a:srgbClr val="A4552E"/>
                </a:solidFill>
              </a:rPr>
              <a:t> </a:t>
            </a:r>
            <a:r>
              <a:rPr lang="en-US" sz="1200" dirty="0">
                <a:solidFill>
                  <a:prstClr val="black"/>
                </a:solidFill>
              </a:rPr>
              <a:t>“It must be love to  </a:t>
            </a:r>
            <a:r>
              <a:rPr lang="en-US" sz="1200" dirty="0" smtClean="0">
                <a:solidFill>
                  <a:prstClr val="black"/>
                </a:solidFill>
              </a:rPr>
              <a:t>be </a:t>
            </a:r>
            <a:r>
              <a:rPr lang="en-US" sz="1200" dirty="0">
                <a:solidFill>
                  <a:prstClr val="black"/>
                </a:solidFill>
              </a:rPr>
              <a:t>so jealous” </a:t>
            </a:r>
          </a:p>
        </p:txBody>
      </p:sp>
      <p:cxnSp>
        <p:nvCxnSpPr>
          <p:cNvPr id="5" name="Straight Connector 4"/>
          <p:cNvCxnSpPr/>
          <p:nvPr/>
        </p:nvCxnSpPr>
        <p:spPr>
          <a:xfrm>
            <a:off x="5334000" y="4191000"/>
            <a:ext cx="1371600" cy="0"/>
          </a:xfrm>
          <a:prstGeom prst="line">
            <a:avLst/>
          </a:prstGeom>
          <a:ln w="15875" cmpd="dbl">
            <a:solidFill>
              <a:srgbClr val="A4552E"/>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9893920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b="1" dirty="0" smtClean="0"/>
              <a:t>Domestic/Dating Violence Path</a:t>
            </a:r>
            <a:endParaRPr lang="en-US" b="1" dirty="0"/>
          </a:p>
        </p:txBody>
      </p:sp>
      <p:sp>
        <p:nvSpPr>
          <p:cNvPr id="4" name="Slide Number Placeholder 3"/>
          <p:cNvSpPr>
            <a:spLocks noGrp="1"/>
          </p:cNvSpPr>
          <p:nvPr>
            <p:ph type="sldNum" sz="quarter" idx="12"/>
          </p:nvPr>
        </p:nvSpPr>
        <p:spPr>
          <a:xfrm>
            <a:off x="3657600" y="6356350"/>
            <a:ext cx="5029200" cy="365125"/>
          </a:xfrm>
        </p:spPr>
        <p:txBody>
          <a:bodyPr/>
          <a:lstStyle/>
          <a:p>
            <a:r>
              <a:rPr lang="en-US" smtClean="0"/>
              <a:t>Title IX, VAWA, and Threat Assessment Training  |  </a:t>
            </a:r>
            <a:fld id="{E76B6642-1AA4-43CA-96DC-A93A92BF5D52}" type="slidenum">
              <a:rPr lang="en-US" smtClean="0"/>
              <a:pPr/>
              <a:t>25</a:t>
            </a:fld>
            <a:endParaRPr lang="en-US" dirty="0" smtClean="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222607156"/>
              </p:ext>
            </p:extLst>
          </p:nvPr>
        </p:nvGraphicFramePr>
        <p:xfrm>
          <a:off x="533400" y="2482850"/>
          <a:ext cx="8229598" cy="1828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Content Placeholder 8"/>
          <p:cNvSpPr txBox="1">
            <a:spLocks/>
          </p:cNvSpPr>
          <p:nvPr/>
        </p:nvSpPr>
        <p:spPr>
          <a:xfrm>
            <a:off x="457200" y="1219200"/>
            <a:ext cx="8686800" cy="6096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404040"/>
              </a:buClr>
              <a:buFont typeface="Wingdings" panose="05000000000000000000" pitchFamily="2" charset="2"/>
              <a:buChar char="§"/>
              <a:defRPr sz="2500" b="0" i="0" kern="1200" baseline="0">
                <a:solidFill>
                  <a:schemeClr val="tx1"/>
                </a:solidFill>
                <a:latin typeface="Myriad Pro" pitchFamily="34" charset="0"/>
                <a:ea typeface="+mn-ea"/>
                <a:cs typeface="+mn-cs"/>
              </a:defRPr>
            </a:lvl1pPr>
            <a:lvl2pPr marL="742950" indent="-285750" algn="l" defTabSz="914400" rtl="0" eaLnBrk="1" latinLnBrk="0" hangingPunct="1">
              <a:spcBef>
                <a:spcPct val="20000"/>
              </a:spcBef>
              <a:buClr>
                <a:srgbClr val="404040"/>
              </a:buClr>
              <a:buFont typeface="Arial" pitchFamily="34" charset="0"/>
              <a:buChar char="•"/>
              <a:defRPr sz="2400" kern="1200" baseline="0">
                <a:solidFill>
                  <a:schemeClr val="tx1"/>
                </a:solidFill>
                <a:latin typeface="Myriad Pro" pitchFamily="34" charset="0"/>
                <a:ea typeface="+mn-ea"/>
                <a:cs typeface="+mn-cs"/>
              </a:defRPr>
            </a:lvl2pPr>
            <a:lvl3pPr marL="1143000" indent="-228600" algn="l" defTabSz="914400" rtl="0" eaLnBrk="1" latinLnBrk="0" hangingPunct="1">
              <a:spcBef>
                <a:spcPct val="20000"/>
              </a:spcBef>
              <a:buClr>
                <a:srgbClr val="404040"/>
              </a:buClr>
              <a:buFont typeface="Courier New" panose="02070309020205020404" pitchFamily="49" charset="0"/>
              <a:buChar char="o"/>
              <a:defRPr sz="2400" kern="1200" baseline="0">
                <a:solidFill>
                  <a:srgbClr val="404040"/>
                </a:solidFill>
                <a:latin typeface="Myriad Pro" pitchFamily="34" charset="0"/>
                <a:ea typeface="+mn-ea"/>
                <a:cs typeface="+mn-cs"/>
              </a:defRPr>
            </a:lvl3pPr>
            <a:lvl4pPr marL="1600200" indent="-228600" algn="l" defTabSz="914400" rtl="0" eaLnBrk="1" latinLnBrk="0" hangingPunct="1">
              <a:spcBef>
                <a:spcPct val="20000"/>
              </a:spcBef>
              <a:buClr>
                <a:srgbClr val="A4552E"/>
              </a:buClr>
              <a:buFont typeface="Arial" pitchFamily="34" charset="0"/>
              <a:buChar char="–"/>
              <a:defRPr sz="2400" b="0" i="1" kern="1200" baseline="0">
                <a:solidFill>
                  <a:srgbClr val="404040"/>
                </a:solidFill>
                <a:latin typeface="Adobe Garamond Pro" pitchFamily="18"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Clr>
                <a:schemeClr val="tx1"/>
              </a:buClr>
              <a:buNone/>
            </a:pPr>
            <a:r>
              <a:rPr lang="en-US" sz="2800" b="1" dirty="0" smtClean="0">
                <a:solidFill>
                  <a:srgbClr val="A4552E"/>
                </a:solidFill>
              </a:rPr>
              <a:t>Rehearsal</a:t>
            </a:r>
            <a:r>
              <a:rPr lang="en-US" sz="2800" dirty="0" smtClean="0"/>
              <a:t> </a:t>
            </a:r>
            <a:r>
              <a:rPr lang="en-US" sz="2800" b="1" dirty="0" smtClean="0"/>
              <a:t>- During tension phase</a:t>
            </a:r>
          </a:p>
          <a:p>
            <a:pPr>
              <a:lnSpc>
                <a:spcPct val="130000"/>
              </a:lnSpc>
              <a:spcAft>
                <a:spcPts val="600"/>
              </a:spcAft>
              <a:buClr>
                <a:schemeClr val="accent1"/>
              </a:buClr>
              <a:buFont typeface="Arial"/>
              <a:buChar char="•"/>
            </a:pPr>
            <a:endParaRPr lang="en-US" sz="2800" dirty="0"/>
          </a:p>
        </p:txBody>
      </p:sp>
      <p:sp>
        <p:nvSpPr>
          <p:cNvPr id="8" name="Content Placeholder 8"/>
          <p:cNvSpPr txBox="1">
            <a:spLocks/>
          </p:cNvSpPr>
          <p:nvPr/>
        </p:nvSpPr>
        <p:spPr>
          <a:xfrm>
            <a:off x="609600" y="4083050"/>
            <a:ext cx="1752600" cy="140335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404040"/>
              </a:buClr>
              <a:buFont typeface="Wingdings" panose="05000000000000000000" pitchFamily="2" charset="2"/>
              <a:buChar char="§"/>
              <a:defRPr sz="2500" b="0" i="0" kern="1200" baseline="0">
                <a:solidFill>
                  <a:schemeClr val="tx1"/>
                </a:solidFill>
                <a:latin typeface="Myriad Pro" pitchFamily="34" charset="0"/>
                <a:ea typeface="+mn-ea"/>
                <a:cs typeface="+mn-cs"/>
              </a:defRPr>
            </a:lvl1pPr>
            <a:lvl2pPr marL="742950" indent="-285750" algn="l" defTabSz="914400" rtl="0" eaLnBrk="1" latinLnBrk="0" hangingPunct="1">
              <a:spcBef>
                <a:spcPct val="20000"/>
              </a:spcBef>
              <a:buClr>
                <a:srgbClr val="404040"/>
              </a:buClr>
              <a:buFont typeface="Arial" pitchFamily="34" charset="0"/>
              <a:buChar char="•"/>
              <a:defRPr sz="2400" kern="1200" baseline="0">
                <a:solidFill>
                  <a:schemeClr val="tx1"/>
                </a:solidFill>
                <a:latin typeface="Myriad Pro" pitchFamily="34" charset="0"/>
                <a:ea typeface="+mn-ea"/>
                <a:cs typeface="+mn-cs"/>
              </a:defRPr>
            </a:lvl2pPr>
            <a:lvl3pPr marL="1143000" indent="-228600" algn="l" defTabSz="914400" rtl="0" eaLnBrk="1" latinLnBrk="0" hangingPunct="1">
              <a:spcBef>
                <a:spcPct val="20000"/>
              </a:spcBef>
              <a:buClr>
                <a:srgbClr val="404040"/>
              </a:buClr>
              <a:buFont typeface="Courier New" panose="02070309020205020404" pitchFamily="49" charset="0"/>
              <a:buChar char="o"/>
              <a:defRPr sz="2400" kern="1200" baseline="0">
                <a:solidFill>
                  <a:srgbClr val="404040"/>
                </a:solidFill>
                <a:latin typeface="Myriad Pro" pitchFamily="34" charset="0"/>
                <a:ea typeface="+mn-ea"/>
                <a:cs typeface="+mn-cs"/>
              </a:defRPr>
            </a:lvl3pPr>
            <a:lvl4pPr marL="1600200" indent="-228600" algn="l" defTabSz="914400" rtl="0" eaLnBrk="1" latinLnBrk="0" hangingPunct="1">
              <a:spcBef>
                <a:spcPct val="20000"/>
              </a:spcBef>
              <a:buClr>
                <a:srgbClr val="A4552E"/>
              </a:buClr>
              <a:buFont typeface="Arial" pitchFamily="34" charset="0"/>
              <a:buChar char="–"/>
              <a:defRPr sz="2400" b="0" i="1" kern="1200" baseline="0">
                <a:solidFill>
                  <a:srgbClr val="404040"/>
                </a:solidFill>
                <a:latin typeface="Adobe Garamond Pro" pitchFamily="18"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Clr>
                <a:schemeClr val="tx1"/>
              </a:buClr>
              <a:buNone/>
            </a:pPr>
            <a:r>
              <a:rPr lang="en-US" sz="1400" b="1" dirty="0" smtClean="0">
                <a:solidFill>
                  <a:srgbClr val="404040"/>
                </a:solidFill>
              </a:rPr>
              <a:t>Will they report?</a:t>
            </a:r>
            <a:endParaRPr lang="en-US" sz="1400" b="1" dirty="0">
              <a:solidFill>
                <a:srgbClr val="404040"/>
              </a:solidFill>
            </a:endParaRPr>
          </a:p>
        </p:txBody>
      </p:sp>
      <p:sp>
        <p:nvSpPr>
          <p:cNvPr id="9" name="Content Placeholder 8"/>
          <p:cNvSpPr txBox="1">
            <a:spLocks/>
          </p:cNvSpPr>
          <p:nvPr/>
        </p:nvSpPr>
        <p:spPr>
          <a:xfrm>
            <a:off x="2514600" y="4083050"/>
            <a:ext cx="1666875" cy="140335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404040"/>
              </a:buClr>
              <a:buFont typeface="Wingdings" panose="05000000000000000000" pitchFamily="2" charset="2"/>
              <a:buChar char="§"/>
              <a:defRPr sz="2500" b="0" i="0" kern="1200" baseline="0">
                <a:solidFill>
                  <a:schemeClr val="tx1"/>
                </a:solidFill>
                <a:latin typeface="Myriad Pro" pitchFamily="34" charset="0"/>
                <a:ea typeface="+mn-ea"/>
                <a:cs typeface="+mn-cs"/>
              </a:defRPr>
            </a:lvl1pPr>
            <a:lvl2pPr marL="742950" indent="-285750" algn="l" defTabSz="914400" rtl="0" eaLnBrk="1" latinLnBrk="0" hangingPunct="1">
              <a:spcBef>
                <a:spcPct val="20000"/>
              </a:spcBef>
              <a:buClr>
                <a:srgbClr val="404040"/>
              </a:buClr>
              <a:buFont typeface="Arial" pitchFamily="34" charset="0"/>
              <a:buChar char="•"/>
              <a:defRPr sz="2400" kern="1200" baseline="0">
                <a:solidFill>
                  <a:schemeClr val="tx1"/>
                </a:solidFill>
                <a:latin typeface="Myriad Pro" pitchFamily="34" charset="0"/>
                <a:ea typeface="+mn-ea"/>
                <a:cs typeface="+mn-cs"/>
              </a:defRPr>
            </a:lvl2pPr>
            <a:lvl3pPr marL="1143000" indent="-228600" algn="l" defTabSz="914400" rtl="0" eaLnBrk="1" latinLnBrk="0" hangingPunct="1">
              <a:spcBef>
                <a:spcPct val="20000"/>
              </a:spcBef>
              <a:buClr>
                <a:srgbClr val="404040"/>
              </a:buClr>
              <a:buFont typeface="Courier New" panose="02070309020205020404" pitchFamily="49" charset="0"/>
              <a:buChar char="o"/>
              <a:defRPr sz="2400" kern="1200" baseline="0">
                <a:solidFill>
                  <a:srgbClr val="404040"/>
                </a:solidFill>
                <a:latin typeface="Myriad Pro" pitchFamily="34" charset="0"/>
                <a:ea typeface="+mn-ea"/>
                <a:cs typeface="+mn-cs"/>
              </a:defRPr>
            </a:lvl3pPr>
            <a:lvl4pPr marL="1600200" indent="-228600" algn="l" defTabSz="914400" rtl="0" eaLnBrk="1" latinLnBrk="0" hangingPunct="1">
              <a:spcBef>
                <a:spcPct val="20000"/>
              </a:spcBef>
              <a:buClr>
                <a:srgbClr val="A4552E"/>
              </a:buClr>
              <a:buFont typeface="Arial" pitchFamily="34" charset="0"/>
              <a:buChar char="–"/>
              <a:defRPr sz="2400" b="0" i="1" kern="1200" baseline="0">
                <a:solidFill>
                  <a:srgbClr val="404040"/>
                </a:solidFill>
                <a:latin typeface="Adobe Garamond Pro" pitchFamily="18"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Clr>
                <a:schemeClr val="tx1"/>
              </a:buClr>
              <a:buNone/>
            </a:pPr>
            <a:r>
              <a:rPr lang="en-US" sz="1400" b="1" dirty="0" smtClean="0">
                <a:solidFill>
                  <a:srgbClr val="404040"/>
                </a:solidFill>
              </a:rPr>
              <a:t>Will they show up/arrest?</a:t>
            </a:r>
            <a:endParaRPr lang="en-US" sz="1400" b="1" dirty="0">
              <a:solidFill>
                <a:srgbClr val="404040"/>
              </a:solidFill>
            </a:endParaRPr>
          </a:p>
        </p:txBody>
      </p:sp>
      <p:sp>
        <p:nvSpPr>
          <p:cNvPr id="10" name="Content Placeholder 8"/>
          <p:cNvSpPr txBox="1">
            <a:spLocks/>
          </p:cNvSpPr>
          <p:nvPr/>
        </p:nvSpPr>
        <p:spPr>
          <a:xfrm>
            <a:off x="4495800" y="4083050"/>
            <a:ext cx="1600200" cy="140335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404040"/>
              </a:buClr>
              <a:buFont typeface="Wingdings" panose="05000000000000000000" pitchFamily="2" charset="2"/>
              <a:buChar char="§"/>
              <a:defRPr sz="2500" b="0" i="0" kern="1200" baseline="0">
                <a:solidFill>
                  <a:schemeClr val="tx1"/>
                </a:solidFill>
                <a:latin typeface="Myriad Pro" pitchFamily="34" charset="0"/>
                <a:ea typeface="+mn-ea"/>
                <a:cs typeface="+mn-cs"/>
              </a:defRPr>
            </a:lvl1pPr>
            <a:lvl2pPr marL="742950" indent="-285750" algn="l" defTabSz="914400" rtl="0" eaLnBrk="1" latinLnBrk="0" hangingPunct="1">
              <a:spcBef>
                <a:spcPct val="20000"/>
              </a:spcBef>
              <a:buClr>
                <a:srgbClr val="404040"/>
              </a:buClr>
              <a:buFont typeface="Arial" pitchFamily="34" charset="0"/>
              <a:buChar char="•"/>
              <a:defRPr sz="2400" kern="1200" baseline="0">
                <a:solidFill>
                  <a:schemeClr val="tx1"/>
                </a:solidFill>
                <a:latin typeface="Myriad Pro" pitchFamily="34" charset="0"/>
                <a:ea typeface="+mn-ea"/>
                <a:cs typeface="+mn-cs"/>
              </a:defRPr>
            </a:lvl2pPr>
            <a:lvl3pPr marL="1143000" indent="-228600" algn="l" defTabSz="914400" rtl="0" eaLnBrk="1" latinLnBrk="0" hangingPunct="1">
              <a:spcBef>
                <a:spcPct val="20000"/>
              </a:spcBef>
              <a:buClr>
                <a:srgbClr val="404040"/>
              </a:buClr>
              <a:buFont typeface="Courier New" panose="02070309020205020404" pitchFamily="49" charset="0"/>
              <a:buChar char="o"/>
              <a:defRPr sz="2400" kern="1200" baseline="0">
                <a:solidFill>
                  <a:srgbClr val="404040"/>
                </a:solidFill>
                <a:latin typeface="Myriad Pro" pitchFamily="34" charset="0"/>
                <a:ea typeface="+mn-ea"/>
                <a:cs typeface="+mn-cs"/>
              </a:defRPr>
            </a:lvl3pPr>
            <a:lvl4pPr marL="1600200" indent="-228600" algn="l" defTabSz="914400" rtl="0" eaLnBrk="1" latinLnBrk="0" hangingPunct="1">
              <a:spcBef>
                <a:spcPct val="20000"/>
              </a:spcBef>
              <a:buClr>
                <a:srgbClr val="A4552E"/>
              </a:buClr>
              <a:buFont typeface="Arial" pitchFamily="34" charset="0"/>
              <a:buChar char="–"/>
              <a:defRPr sz="2400" b="0" i="1" kern="1200" baseline="0">
                <a:solidFill>
                  <a:srgbClr val="404040"/>
                </a:solidFill>
                <a:latin typeface="Adobe Garamond Pro" pitchFamily="18"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Clr>
                <a:schemeClr val="tx1"/>
              </a:buClr>
              <a:buNone/>
            </a:pPr>
            <a:r>
              <a:rPr lang="en-US" sz="1400" b="1" dirty="0" smtClean="0">
                <a:solidFill>
                  <a:srgbClr val="404040"/>
                </a:solidFill>
              </a:rPr>
              <a:t>Will there be consequences?</a:t>
            </a:r>
            <a:endParaRPr lang="en-US" sz="1400" b="1" dirty="0">
              <a:solidFill>
                <a:srgbClr val="404040"/>
              </a:solidFill>
            </a:endParaRPr>
          </a:p>
        </p:txBody>
      </p:sp>
      <p:sp>
        <p:nvSpPr>
          <p:cNvPr id="12" name="Content Placeholder 8"/>
          <p:cNvSpPr txBox="1">
            <a:spLocks/>
          </p:cNvSpPr>
          <p:nvPr/>
        </p:nvSpPr>
        <p:spPr>
          <a:xfrm>
            <a:off x="6477000" y="4083050"/>
            <a:ext cx="1752600" cy="140335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404040"/>
              </a:buClr>
              <a:buFont typeface="Wingdings" panose="05000000000000000000" pitchFamily="2" charset="2"/>
              <a:buChar char="§"/>
              <a:defRPr sz="2500" b="0" i="0" kern="1200" baseline="0">
                <a:solidFill>
                  <a:schemeClr val="tx1"/>
                </a:solidFill>
                <a:latin typeface="Myriad Pro" pitchFamily="34" charset="0"/>
                <a:ea typeface="+mn-ea"/>
                <a:cs typeface="+mn-cs"/>
              </a:defRPr>
            </a:lvl1pPr>
            <a:lvl2pPr marL="742950" indent="-285750" algn="l" defTabSz="914400" rtl="0" eaLnBrk="1" latinLnBrk="0" hangingPunct="1">
              <a:spcBef>
                <a:spcPct val="20000"/>
              </a:spcBef>
              <a:buClr>
                <a:srgbClr val="404040"/>
              </a:buClr>
              <a:buFont typeface="Arial" pitchFamily="34" charset="0"/>
              <a:buChar char="•"/>
              <a:defRPr sz="2400" kern="1200" baseline="0">
                <a:solidFill>
                  <a:schemeClr val="tx1"/>
                </a:solidFill>
                <a:latin typeface="Myriad Pro" pitchFamily="34" charset="0"/>
                <a:ea typeface="+mn-ea"/>
                <a:cs typeface="+mn-cs"/>
              </a:defRPr>
            </a:lvl2pPr>
            <a:lvl3pPr marL="1143000" indent="-228600" algn="l" defTabSz="914400" rtl="0" eaLnBrk="1" latinLnBrk="0" hangingPunct="1">
              <a:spcBef>
                <a:spcPct val="20000"/>
              </a:spcBef>
              <a:buClr>
                <a:srgbClr val="404040"/>
              </a:buClr>
              <a:buFont typeface="Courier New" panose="02070309020205020404" pitchFamily="49" charset="0"/>
              <a:buChar char="o"/>
              <a:defRPr sz="2400" kern="1200" baseline="0">
                <a:solidFill>
                  <a:srgbClr val="404040"/>
                </a:solidFill>
                <a:latin typeface="Myriad Pro" pitchFamily="34" charset="0"/>
                <a:ea typeface="+mn-ea"/>
                <a:cs typeface="+mn-cs"/>
              </a:defRPr>
            </a:lvl3pPr>
            <a:lvl4pPr marL="1600200" indent="-228600" algn="l" defTabSz="914400" rtl="0" eaLnBrk="1" latinLnBrk="0" hangingPunct="1">
              <a:spcBef>
                <a:spcPct val="20000"/>
              </a:spcBef>
              <a:buClr>
                <a:srgbClr val="A4552E"/>
              </a:buClr>
              <a:buFont typeface="Arial" pitchFamily="34" charset="0"/>
              <a:buChar char="–"/>
              <a:defRPr sz="2400" b="0" i="1" kern="1200" baseline="0">
                <a:solidFill>
                  <a:srgbClr val="404040"/>
                </a:solidFill>
                <a:latin typeface="Adobe Garamond Pro" pitchFamily="18"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Clr>
                <a:schemeClr val="tx1"/>
              </a:buClr>
              <a:buNone/>
            </a:pPr>
            <a:r>
              <a:rPr lang="en-US" sz="1400" b="1" dirty="0" smtClean="0">
                <a:solidFill>
                  <a:srgbClr val="404040"/>
                </a:solidFill>
              </a:rPr>
              <a:t>Will anyone hold the alleged abuser accountable?</a:t>
            </a:r>
            <a:endParaRPr lang="en-US" sz="1400" b="1" dirty="0">
              <a:solidFill>
                <a:srgbClr val="404040"/>
              </a:solidFill>
            </a:endParaRPr>
          </a:p>
        </p:txBody>
      </p:sp>
      <p:sp>
        <p:nvSpPr>
          <p:cNvPr id="13" name="Content Placeholder 8"/>
          <p:cNvSpPr txBox="1">
            <a:spLocks/>
          </p:cNvSpPr>
          <p:nvPr/>
        </p:nvSpPr>
        <p:spPr>
          <a:xfrm>
            <a:off x="457200" y="1828800"/>
            <a:ext cx="8686800" cy="8382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404040"/>
              </a:buClr>
              <a:buFont typeface="Wingdings" panose="05000000000000000000" pitchFamily="2" charset="2"/>
              <a:buChar char="§"/>
              <a:defRPr sz="2500" b="0" i="0" kern="1200" baseline="0">
                <a:solidFill>
                  <a:schemeClr val="tx1"/>
                </a:solidFill>
                <a:latin typeface="Myriad Pro" pitchFamily="34" charset="0"/>
                <a:ea typeface="+mn-ea"/>
                <a:cs typeface="+mn-cs"/>
              </a:defRPr>
            </a:lvl1pPr>
            <a:lvl2pPr marL="742950" indent="-285750" algn="l" defTabSz="914400" rtl="0" eaLnBrk="1" latinLnBrk="0" hangingPunct="1">
              <a:spcBef>
                <a:spcPct val="20000"/>
              </a:spcBef>
              <a:buClr>
                <a:srgbClr val="404040"/>
              </a:buClr>
              <a:buFont typeface="Arial" pitchFamily="34" charset="0"/>
              <a:buChar char="•"/>
              <a:defRPr sz="2400" kern="1200" baseline="0">
                <a:solidFill>
                  <a:schemeClr val="tx1"/>
                </a:solidFill>
                <a:latin typeface="Myriad Pro" pitchFamily="34" charset="0"/>
                <a:ea typeface="+mn-ea"/>
                <a:cs typeface="+mn-cs"/>
              </a:defRPr>
            </a:lvl2pPr>
            <a:lvl3pPr marL="1143000" indent="-228600" algn="l" defTabSz="914400" rtl="0" eaLnBrk="1" latinLnBrk="0" hangingPunct="1">
              <a:spcBef>
                <a:spcPct val="20000"/>
              </a:spcBef>
              <a:buClr>
                <a:srgbClr val="404040"/>
              </a:buClr>
              <a:buFont typeface="Courier New" panose="02070309020205020404" pitchFamily="49" charset="0"/>
              <a:buChar char="o"/>
              <a:defRPr sz="2400" kern="1200" baseline="0">
                <a:solidFill>
                  <a:srgbClr val="404040"/>
                </a:solidFill>
                <a:latin typeface="Myriad Pro" pitchFamily="34" charset="0"/>
                <a:ea typeface="+mn-ea"/>
                <a:cs typeface="+mn-cs"/>
              </a:defRPr>
            </a:lvl3pPr>
            <a:lvl4pPr marL="1600200" indent="-228600" algn="l" defTabSz="914400" rtl="0" eaLnBrk="1" latinLnBrk="0" hangingPunct="1">
              <a:spcBef>
                <a:spcPct val="20000"/>
              </a:spcBef>
              <a:buClr>
                <a:srgbClr val="A4552E"/>
              </a:buClr>
              <a:buFont typeface="Arial" pitchFamily="34" charset="0"/>
              <a:buChar char="–"/>
              <a:defRPr sz="2400" b="0" i="1" kern="1200" baseline="0">
                <a:solidFill>
                  <a:srgbClr val="404040"/>
                </a:solidFill>
                <a:latin typeface="Adobe Garamond Pro" pitchFamily="18"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600"/>
              </a:spcBef>
              <a:spcAft>
                <a:spcPts val="600"/>
              </a:spcAft>
            </a:pPr>
            <a:r>
              <a:rPr lang="en-US" sz="2400" dirty="0">
                <a:solidFill>
                  <a:schemeClr val="tx1">
                    <a:lumMod val="95000"/>
                    <a:lumOff val="5000"/>
                  </a:schemeClr>
                </a:solidFill>
              </a:rPr>
              <a:t>Similar for stalking - "boundary probe." </a:t>
            </a:r>
            <a:r>
              <a:rPr lang="en-US" sz="2400" dirty="0" smtClean="0">
                <a:solidFill>
                  <a:schemeClr val="tx1">
                    <a:lumMod val="95000"/>
                    <a:lumOff val="5000"/>
                  </a:schemeClr>
                </a:solidFill>
              </a:rPr>
              <a:t/>
            </a:r>
            <a:br>
              <a:rPr lang="en-US" sz="2400" dirty="0" smtClean="0">
                <a:solidFill>
                  <a:schemeClr val="tx1">
                    <a:lumMod val="95000"/>
                    <a:lumOff val="5000"/>
                  </a:schemeClr>
                </a:solidFill>
              </a:rPr>
            </a:br>
            <a:r>
              <a:rPr lang="en-US" sz="2400" i="1" dirty="0" smtClean="0">
                <a:solidFill>
                  <a:schemeClr val="tx1">
                    <a:lumMod val="95000"/>
                    <a:lumOff val="5000"/>
                  </a:schemeClr>
                </a:solidFill>
              </a:rPr>
              <a:t>What </a:t>
            </a:r>
            <a:r>
              <a:rPr lang="en-US" sz="2400" i="1" dirty="0">
                <a:solidFill>
                  <a:schemeClr val="tx1">
                    <a:lumMod val="95000"/>
                    <a:lumOff val="5000"/>
                  </a:schemeClr>
                </a:solidFill>
              </a:rPr>
              <a:t>will the response will be? </a:t>
            </a:r>
          </a:p>
        </p:txBody>
      </p:sp>
    </p:spTree>
    <p:extLst>
      <p:ext uri="{BB962C8B-B14F-4D97-AF65-F5344CB8AC3E}">
        <p14:creationId xmlns:p14="http://schemas.microsoft.com/office/powerpoint/2010/main" val="366386295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Tech-Facilitated Abuse</a:t>
            </a:r>
            <a:endParaRPr lang="en-US" b="1" dirty="0"/>
          </a:p>
        </p:txBody>
      </p:sp>
      <p:sp>
        <p:nvSpPr>
          <p:cNvPr id="3" name="Content Placeholder 2"/>
          <p:cNvSpPr>
            <a:spLocks noGrp="1"/>
          </p:cNvSpPr>
          <p:nvPr>
            <p:ph idx="1"/>
          </p:nvPr>
        </p:nvSpPr>
        <p:spPr>
          <a:xfrm>
            <a:off x="457200" y="1417638"/>
            <a:ext cx="8229600" cy="4708525"/>
          </a:xfrm>
        </p:spPr>
        <p:txBody>
          <a:bodyPr/>
          <a:lstStyle/>
          <a:p>
            <a:r>
              <a:rPr lang="en-US" dirty="0" smtClean="0"/>
              <a:t>2014 Pew Res. Ctr. Online Harassment Report:</a:t>
            </a:r>
          </a:p>
          <a:p>
            <a:pPr lvl="1"/>
            <a:r>
              <a:rPr lang="en-US" dirty="0" smtClean="0"/>
              <a:t>26% of women stalked online; 8% of men</a:t>
            </a:r>
          </a:p>
          <a:p>
            <a:pPr lvl="1"/>
            <a:r>
              <a:rPr lang="en-US" dirty="0" smtClean="0"/>
              <a:t>25% of women sexually harassed online; 6% of men</a:t>
            </a:r>
          </a:p>
          <a:p>
            <a:pPr lvl="1"/>
            <a:r>
              <a:rPr lang="en-US" dirty="0" smtClean="0"/>
              <a:t>23% of women physically threatened online; 8% of men</a:t>
            </a:r>
          </a:p>
          <a:p>
            <a:pPr lvl="1"/>
            <a:r>
              <a:rPr lang="en-US" dirty="0" smtClean="0"/>
              <a:t>18% of women experienced sustained harassment online; 7% of men</a:t>
            </a:r>
          </a:p>
          <a:p>
            <a:r>
              <a:rPr lang="en-US" sz="1800" dirty="0" smtClean="0">
                <a:hlinkClick r:id="rId2"/>
              </a:rPr>
              <a:t>http://tinyurl.com/jxcdstu</a:t>
            </a:r>
            <a:r>
              <a:rPr lang="en-US" sz="1800" dirty="0" smtClean="0"/>
              <a:t> </a:t>
            </a:r>
            <a:endParaRPr lang="en-US" sz="1800" dirty="0"/>
          </a:p>
        </p:txBody>
      </p:sp>
    </p:spTree>
    <p:extLst>
      <p:ext uri="{BB962C8B-B14F-4D97-AF65-F5344CB8AC3E}">
        <p14:creationId xmlns:p14="http://schemas.microsoft.com/office/powerpoint/2010/main" val="8035277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Tech-Facilitated Abuse</a:t>
            </a:r>
            <a:endParaRPr lang="en-US" b="1" dirty="0"/>
          </a:p>
        </p:txBody>
      </p:sp>
      <p:sp>
        <p:nvSpPr>
          <p:cNvPr id="3" name="Content Placeholder 2"/>
          <p:cNvSpPr>
            <a:spLocks noGrp="1"/>
          </p:cNvSpPr>
          <p:nvPr>
            <p:ph idx="1"/>
          </p:nvPr>
        </p:nvSpPr>
        <p:spPr>
          <a:xfrm>
            <a:off x="457200" y="1295400"/>
            <a:ext cx="8229600" cy="4830763"/>
          </a:xfrm>
        </p:spPr>
        <p:txBody>
          <a:bodyPr>
            <a:normAutofit/>
          </a:bodyPr>
          <a:lstStyle/>
          <a:p>
            <a:r>
              <a:rPr lang="en-US" dirty="0" smtClean="0"/>
              <a:t>Abusers may:</a:t>
            </a:r>
          </a:p>
          <a:p>
            <a:pPr lvl="1"/>
            <a:r>
              <a:rPr lang="en-US" dirty="0" smtClean="0"/>
              <a:t>Stalk, monitor victims through social media, tracking apps</a:t>
            </a:r>
          </a:p>
          <a:p>
            <a:pPr lvl="1"/>
            <a:r>
              <a:rPr lang="en-US" dirty="0" smtClean="0"/>
              <a:t>Create fake websites and social media profiles posing as victims, inviting sexual harassment and other abuse</a:t>
            </a:r>
          </a:p>
          <a:p>
            <a:pPr lvl="1"/>
            <a:r>
              <a:rPr lang="en-US" dirty="0" smtClean="0"/>
              <a:t>Post compromising photos of victims</a:t>
            </a:r>
          </a:p>
          <a:p>
            <a:pPr lvl="1"/>
            <a:r>
              <a:rPr lang="en-US" dirty="0" smtClean="0"/>
              <a:t>Send fraudulent or compromising messages/photos to victims’ family and friends</a:t>
            </a:r>
          </a:p>
          <a:p>
            <a:r>
              <a:rPr lang="en-US" sz="1800" dirty="0" smtClean="0"/>
              <a:t>”The Internet and Intimate Partner Violence,” </a:t>
            </a:r>
            <a:r>
              <a:rPr lang="en-US" sz="1800" i="1" dirty="0" smtClean="0"/>
              <a:t>Criminal Justice</a:t>
            </a:r>
            <a:r>
              <a:rPr lang="en-US" sz="1800" dirty="0" smtClean="0"/>
              <a:t>, Summer 2016</a:t>
            </a:r>
            <a:endParaRPr lang="en-US" sz="1800" dirty="0"/>
          </a:p>
        </p:txBody>
      </p:sp>
    </p:spTree>
    <p:extLst>
      <p:ext uri="{BB962C8B-B14F-4D97-AF65-F5344CB8AC3E}">
        <p14:creationId xmlns:p14="http://schemas.microsoft.com/office/powerpoint/2010/main" val="15136378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0" y="-152400"/>
            <a:ext cx="9144000" cy="1143000"/>
          </a:xfrm>
        </p:spPr>
        <p:txBody>
          <a:bodyPr>
            <a:normAutofit/>
          </a:bodyPr>
          <a:lstStyle/>
          <a:p>
            <a:r>
              <a:rPr lang="en-US" b="1" dirty="0" smtClean="0"/>
              <a:t>Strangulation and IPV</a:t>
            </a:r>
            <a:endParaRPr lang="en-US" b="1" dirty="0"/>
          </a:p>
        </p:txBody>
      </p:sp>
      <p:sp>
        <p:nvSpPr>
          <p:cNvPr id="9" name="Content Placeholder 8"/>
          <p:cNvSpPr>
            <a:spLocks noGrp="1"/>
          </p:cNvSpPr>
          <p:nvPr>
            <p:ph idx="1"/>
          </p:nvPr>
        </p:nvSpPr>
        <p:spPr>
          <a:xfrm>
            <a:off x="304800" y="1143000"/>
            <a:ext cx="8382000" cy="4724400"/>
          </a:xfrm>
        </p:spPr>
        <p:txBody>
          <a:bodyPr>
            <a:normAutofit/>
          </a:bodyPr>
          <a:lstStyle/>
          <a:p>
            <a:pPr lvl="1">
              <a:spcAft>
                <a:spcPts val="600"/>
              </a:spcAft>
              <a:buFont typeface="Wingdings" panose="05000000000000000000" pitchFamily="2" charset="2"/>
              <a:buChar char="§"/>
            </a:pPr>
            <a:r>
              <a:rPr lang="en-US" sz="3200" dirty="0" smtClean="0">
                <a:solidFill>
                  <a:schemeClr val="tx1">
                    <a:lumMod val="95000"/>
                    <a:lumOff val="5000"/>
                  </a:schemeClr>
                </a:solidFill>
              </a:rPr>
              <a:t>One </a:t>
            </a:r>
            <a:r>
              <a:rPr lang="en-US" sz="3200" dirty="0">
                <a:solidFill>
                  <a:schemeClr val="tx1">
                    <a:lumMod val="95000"/>
                    <a:lumOff val="5000"/>
                  </a:schemeClr>
                </a:solidFill>
              </a:rPr>
              <a:t>of the most lethal forms of </a:t>
            </a:r>
            <a:r>
              <a:rPr lang="en-US" sz="3200" dirty="0" smtClean="0">
                <a:solidFill>
                  <a:schemeClr val="tx1">
                    <a:lumMod val="95000"/>
                    <a:lumOff val="5000"/>
                  </a:schemeClr>
                </a:solidFill>
              </a:rPr>
              <a:t>IPV</a:t>
            </a:r>
            <a:endParaRPr lang="en-US" sz="3200" dirty="0">
              <a:solidFill>
                <a:schemeClr val="tx1">
                  <a:lumMod val="95000"/>
                  <a:lumOff val="5000"/>
                </a:schemeClr>
              </a:solidFill>
            </a:endParaRPr>
          </a:p>
          <a:p>
            <a:pPr lvl="1">
              <a:spcAft>
                <a:spcPts val="600"/>
              </a:spcAft>
              <a:buFont typeface="Wingdings" panose="05000000000000000000" pitchFamily="2" charset="2"/>
              <a:buChar char="§"/>
            </a:pPr>
            <a:r>
              <a:rPr lang="en-US" sz="3200" dirty="0" smtClean="0">
                <a:solidFill>
                  <a:schemeClr val="tx1">
                    <a:lumMod val="95000"/>
                    <a:lumOff val="5000"/>
                  </a:schemeClr>
                </a:solidFill>
              </a:rPr>
              <a:t>One </a:t>
            </a:r>
            <a:r>
              <a:rPr lang="en-US" sz="3200" dirty="0">
                <a:solidFill>
                  <a:schemeClr val="tx1">
                    <a:lumMod val="95000"/>
                    <a:lumOff val="5000"/>
                  </a:schemeClr>
                </a:solidFill>
              </a:rPr>
              <a:t>of the best predictors for the subsequent homicide of victims of domestic violence and interpersonal </a:t>
            </a:r>
            <a:r>
              <a:rPr lang="en-US" sz="3200" dirty="0" smtClean="0">
                <a:solidFill>
                  <a:schemeClr val="tx1">
                    <a:lumMod val="95000"/>
                    <a:lumOff val="5000"/>
                  </a:schemeClr>
                </a:solidFill>
              </a:rPr>
              <a:t>violence</a:t>
            </a:r>
            <a:endParaRPr lang="en-US" sz="3200" dirty="0">
              <a:solidFill>
                <a:schemeClr val="tx1">
                  <a:lumMod val="95000"/>
                  <a:lumOff val="5000"/>
                </a:schemeClr>
              </a:solidFill>
            </a:endParaRPr>
          </a:p>
          <a:p>
            <a:pPr lvl="1">
              <a:spcAft>
                <a:spcPts val="600"/>
              </a:spcAft>
              <a:buFont typeface="Wingdings" panose="05000000000000000000" pitchFamily="2" charset="2"/>
              <a:buChar char="§"/>
            </a:pPr>
            <a:r>
              <a:rPr lang="en-US" sz="3200" dirty="0" smtClean="0">
                <a:solidFill>
                  <a:schemeClr val="tx1">
                    <a:lumMod val="95000"/>
                    <a:lumOff val="5000"/>
                  </a:schemeClr>
                </a:solidFill>
              </a:rPr>
              <a:t>Most </a:t>
            </a:r>
            <a:r>
              <a:rPr lang="en-US" sz="3200" dirty="0">
                <a:solidFill>
                  <a:schemeClr val="tx1">
                    <a:lumMod val="95000"/>
                    <a:lumOff val="5000"/>
                  </a:schemeClr>
                </a:solidFill>
              </a:rPr>
              <a:t>often seen in </a:t>
            </a:r>
            <a:r>
              <a:rPr lang="en-US" sz="3200" dirty="0" smtClean="0">
                <a:solidFill>
                  <a:schemeClr val="tx1">
                    <a:lumMod val="95000"/>
                    <a:lumOff val="5000"/>
                  </a:schemeClr>
                </a:solidFill>
              </a:rPr>
              <a:t>IPV cases </a:t>
            </a:r>
            <a:r>
              <a:rPr lang="en-US" sz="3200" dirty="0">
                <a:solidFill>
                  <a:schemeClr val="tx1">
                    <a:lumMod val="95000"/>
                    <a:lumOff val="5000"/>
                  </a:schemeClr>
                </a:solidFill>
              </a:rPr>
              <a:t>and in serial </a:t>
            </a:r>
            <a:r>
              <a:rPr lang="en-US" sz="3200" dirty="0" smtClean="0">
                <a:solidFill>
                  <a:schemeClr val="tx1">
                    <a:lumMod val="95000"/>
                    <a:lumOff val="5000"/>
                  </a:schemeClr>
                </a:solidFill>
              </a:rPr>
              <a:t>murders</a:t>
            </a:r>
            <a:endParaRPr lang="en-US" sz="3200" dirty="0">
              <a:solidFill>
                <a:schemeClr val="tx1">
                  <a:lumMod val="95000"/>
                  <a:lumOff val="5000"/>
                </a:schemeClr>
              </a:solidFill>
            </a:endParaRPr>
          </a:p>
        </p:txBody>
      </p:sp>
      <p:sp>
        <p:nvSpPr>
          <p:cNvPr id="7" name="Slide Number Placeholder 6"/>
          <p:cNvSpPr>
            <a:spLocks noGrp="1"/>
          </p:cNvSpPr>
          <p:nvPr>
            <p:ph type="sldNum" sz="quarter" idx="12"/>
          </p:nvPr>
        </p:nvSpPr>
        <p:spPr>
          <a:xfrm>
            <a:off x="3657600" y="6356350"/>
            <a:ext cx="5029200" cy="365125"/>
          </a:xfrm>
        </p:spPr>
        <p:txBody>
          <a:bodyPr/>
          <a:lstStyle/>
          <a:p>
            <a:r>
              <a:rPr lang="en-US" dirty="0" smtClean="0"/>
              <a:t>Title IX, VAWA, and Threat Assessment Training  |  </a:t>
            </a:r>
            <a:fld id="{E76B6642-1AA4-43CA-96DC-A93A92BF5D52}" type="slidenum">
              <a:rPr lang="en-US" smtClean="0"/>
              <a:pPr/>
              <a:t>28</a:t>
            </a:fld>
            <a:endParaRPr lang="en-US" dirty="0" smtClean="0"/>
          </a:p>
        </p:txBody>
      </p:sp>
    </p:spTree>
    <p:extLst>
      <p:ext uri="{BB962C8B-B14F-4D97-AF65-F5344CB8AC3E}">
        <p14:creationId xmlns:p14="http://schemas.microsoft.com/office/powerpoint/2010/main" val="91210733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IPV Investigations</a:t>
            </a:r>
            <a:endParaRPr lang="en-US" b="1"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6945167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IACP IPV Response Policy and</a:t>
            </a:r>
            <a:br>
              <a:rPr lang="en-US" b="1" dirty="0" smtClean="0"/>
            </a:br>
            <a:r>
              <a:rPr lang="en-US" b="1" dirty="0" smtClean="0"/>
              <a:t>Training Content Guidelines</a:t>
            </a:r>
            <a:endParaRPr lang="en-US" b="1" dirty="0"/>
          </a:p>
        </p:txBody>
      </p:sp>
      <p:sp>
        <p:nvSpPr>
          <p:cNvPr id="3" name="Content Placeholder 2"/>
          <p:cNvSpPr>
            <a:spLocks noGrp="1"/>
          </p:cNvSpPr>
          <p:nvPr>
            <p:ph idx="1"/>
          </p:nvPr>
        </p:nvSpPr>
        <p:spPr/>
        <p:txBody>
          <a:bodyPr>
            <a:normAutofit fontScale="92500" lnSpcReduction="10000"/>
          </a:bodyPr>
          <a:lstStyle/>
          <a:p>
            <a:r>
              <a:rPr lang="en-US" dirty="0" smtClean="0"/>
              <a:t>International Association of Chiefs of Police Guidelines suggest policy elements and investigation approaches</a:t>
            </a:r>
          </a:p>
          <a:p>
            <a:r>
              <a:rPr lang="en-US" dirty="0" smtClean="0"/>
              <a:t>Investigation suggestions for law enforcement:</a:t>
            </a:r>
          </a:p>
          <a:p>
            <a:pPr lvl="1"/>
            <a:r>
              <a:rPr lang="en-US" dirty="0" smtClean="0"/>
              <a:t>In initial questioning, remember that victim ”may struggle with gaps in memory”</a:t>
            </a:r>
          </a:p>
          <a:p>
            <a:pPr lvl="1"/>
            <a:r>
              <a:rPr lang="en-US" dirty="0" smtClean="0"/>
              <a:t>“Ask open-ended questions that invite a narrative response”</a:t>
            </a:r>
          </a:p>
          <a:p>
            <a:r>
              <a:rPr lang="en-US" dirty="0" smtClean="0"/>
              <a:t>Essentially, use </a:t>
            </a:r>
            <a:r>
              <a:rPr lang="en-US" dirty="0" smtClean="0"/>
              <a:t>FETI style trauma-informed </a:t>
            </a:r>
            <a:r>
              <a:rPr lang="en-US" dirty="0" smtClean="0"/>
              <a:t>approach</a:t>
            </a:r>
          </a:p>
          <a:p>
            <a:endParaRPr lang="en-US" dirty="0"/>
          </a:p>
        </p:txBody>
      </p:sp>
    </p:spTree>
    <p:extLst>
      <p:ext uri="{BB962C8B-B14F-4D97-AF65-F5344CB8AC3E}">
        <p14:creationId xmlns:p14="http://schemas.microsoft.com/office/powerpoint/2010/main" val="15893705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IACP IPV Response Policy and</a:t>
            </a:r>
            <a:br>
              <a:rPr lang="en-US" b="1" dirty="0" smtClean="0"/>
            </a:br>
            <a:r>
              <a:rPr lang="en-US" b="1" dirty="0" smtClean="0"/>
              <a:t>Training Content Guidelines</a:t>
            </a:r>
            <a:endParaRPr lang="en-US" b="1" dirty="0"/>
          </a:p>
        </p:txBody>
      </p:sp>
      <p:sp>
        <p:nvSpPr>
          <p:cNvPr id="3" name="Content Placeholder 2"/>
          <p:cNvSpPr>
            <a:spLocks noGrp="1"/>
          </p:cNvSpPr>
          <p:nvPr>
            <p:ph idx="1"/>
          </p:nvPr>
        </p:nvSpPr>
        <p:spPr/>
        <p:txBody>
          <a:bodyPr>
            <a:normAutofit fontScale="92500" lnSpcReduction="20000"/>
          </a:bodyPr>
          <a:lstStyle/>
          <a:p>
            <a:r>
              <a:rPr lang="en-US" dirty="0" smtClean="0"/>
              <a:t>Investigation suggestions for law enforcement:</a:t>
            </a:r>
          </a:p>
          <a:p>
            <a:pPr lvl="1"/>
            <a:r>
              <a:rPr lang="en-US" dirty="0" smtClean="0"/>
              <a:t>In initial questioning, </a:t>
            </a:r>
            <a:r>
              <a:rPr lang="en-US" b="1" dirty="0" smtClean="0"/>
              <a:t>do not</a:t>
            </a:r>
            <a:r>
              <a:rPr lang="en-US" dirty="0" smtClean="0"/>
              <a:t>:</a:t>
            </a:r>
          </a:p>
          <a:p>
            <a:pPr lvl="1"/>
            <a:r>
              <a:rPr lang="en-US" dirty="0" smtClean="0"/>
              <a:t>Ask leading questions</a:t>
            </a:r>
          </a:p>
          <a:p>
            <a:pPr lvl="1"/>
            <a:r>
              <a:rPr lang="en-US" dirty="0" smtClean="0"/>
              <a:t>Push for chronological account</a:t>
            </a:r>
          </a:p>
          <a:p>
            <a:pPr lvl="1"/>
            <a:r>
              <a:rPr lang="en-US" dirty="0" smtClean="0"/>
              <a:t>Ask victim-blaming questions (“why did you?”; “why didn’t you?”)</a:t>
            </a:r>
          </a:p>
          <a:p>
            <a:r>
              <a:rPr lang="en-US" dirty="0" smtClean="0"/>
              <a:t>Again, this is consistent with a trauma-informed approach</a:t>
            </a:r>
          </a:p>
          <a:p>
            <a:r>
              <a:rPr lang="en-US" dirty="0" smtClean="0"/>
              <a:t>Of course, in university context, will ultimately have to interview for clarification to ensure fairness to all parties</a:t>
            </a:r>
          </a:p>
          <a:p>
            <a:endParaRPr lang="en-US" dirty="0"/>
          </a:p>
        </p:txBody>
      </p:sp>
    </p:spTree>
    <p:extLst>
      <p:ext uri="{BB962C8B-B14F-4D97-AF65-F5344CB8AC3E}">
        <p14:creationId xmlns:p14="http://schemas.microsoft.com/office/powerpoint/2010/main" val="13973012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IACP IPV Response Policy and</a:t>
            </a:r>
            <a:br>
              <a:rPr lang="en-US" b="1" dirty="0" smtClean="0"/>
            </a:br>
            <a:r>
              <a:rPr lang="en-US" b="1" dirty="0" smtClean="0"/>
              <a:t>Training Content Guidelines</a:t>
            </a:r>
            <a:endParaRPr lang="en-US" b="1" dirty="0"/>
          </a:p>
        </p:txBody>
      </p:sp>
      <p:sp>
        <p:nvSpPr>
          <p:cNvPr id="3" name="Content Placeholder 2"/>
          <p:cNvSpPr>
            <a:spLocks noGrp="1"/>
          </p:cNvSpPr>
          <p:nvPr>
            <p:ph idx="1"/>
          </p:nvPr>
        </p:nvSpPr>
        <p:spPr/>
        <p:txBody>
          <a:bodyPr>
            <a:normAutofit/>
          </a:bodyPr>
          <a:lstStyle/>
          <a:p>
            <a:r>
              <a:rPr lang="en-US" dirty="0" smtClean="0"/>
              <a:t>Investigation suggestions for law enforcement:</a:t>
            </a:r>
          </a:p>
          <a:p>
            <a:pPr lvl="1"/>
            <a:r>
              <a:rPr lang="en-US" dirty="0" smtClean="0"/>
              <a:t>Ask about and document any current, recent and past physical signs and symptoms of injuries</a:t>
            </a:r>
          </a:p>
          <a:p>
            <a:pPr lvl="1"/>
            <a:r>
              <a:rPr lang="en-US" dirty="0" smtClean="0"/>
              <a:t>Contact EMS if strangulation occurred or was attempted</a:t>
            </a:r>
          </a:p>
          <a:p>
            <a:pPr lvl="1"/>
            <a:r>
              <a:rPr lang="en-US" dirty="0" smtClean="0"/>
              <a:t>In interviewing victim:</a:t>
            </a:r>
          </a:p>
          <a:p>
            <a:pPr lvl="2"/>
            <a:r>
              <a:rPr lang="en-US" dirty="0" smtClean="0"/>
              <a:t>Address any immediate safety concerns</a:t>
            </a:r>
          </a:p>
          <a:p>
            <a:pPr lvl="2"/>
            <a:r>
              <a:rPr lang="en-US" dirty="0" smtClean="0"/>
              <a:t>Ask if suspect attempted to intimidate victim not to contact police</a:t>
            </a:r>
          </a:p>
          <a:p>
            <a:pPr lvl="1"/>
            <a:endParaRPr lang="en-US" dirty="0"/>
          </a:p>
        </p:txBody>
      </p:sp>
    </p:spTree>
    <p:extLst>
      <p:ext uri="{BB962C8B-B14F-4D97-AF65-F5344CB8AC3E}">
        <p14:creationId xmlns:p14="http://schemas.microsoft.com/office/powerpoint/2010/main" val="9511072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IACP IPV Response Policy and</a:t>
            </a:r>
            <a:br>
              <a:rPr lang="en-US" b="1" dirty="0" smtClean="0"/>
            </a:br>
            <a:r>
              <a:rPr lang="en-US" b="1" dirty="0" smtClean="0"/>
              <a:t>Training Content Guidelines</a:t>
            </a:r>
            <a:endParaRPr lang="en-US" b="1" dirty="0"/>
          </a:p>
        </p:txBody>
      </p:sp>
      <p:sp>
        <p:nvSpPr>
          <p:cNvPr id="3" name="Content Placeholder 2"/>
          <p:cNvSpPr>
            <a:spLocks noGrp="1"/>
          </p:cNvSpPr>
          <p:nvPr>
            <p:ph idx="1"/>
          </p:nvPr>
        </p:nvSpPr>
        <p:spPr>
          <a:xfrm>
            <a:off x="457200" y="1417638"/>
            <a:ext cx="8229600" cy="4708525"/>
          </a:xfrm>
        </p:spPr>
        <p:txBody>
          <a:bodyPr>
            <a:normAutofit/>
          </a:bodyPr>
          <a:lstStyle/>
          <a:p>
            <a:r>
              <a:rPr lang="en-US" dirty="0" smtClean="0"/>
              <a:t>Investigation suggestions for law enforcement:</a:t>
            </a:r>
          </a:p>
          <a:p>
            <a:pPr lvl="1"/>
            <a:r>
              <a:rPr lang="en-US" dirty="0" smtClean="0"/>
              <a:t>In interviewing victim:</a:t>
            </a:r>
          </a:p>
          <a:p>
            <a:pPr lvl="2"/>
            <a:r>
              <a:rPr lang="en-US" dirty="0" smtClean="0"/>
              <a:t>Address any immediate safety concerns</a:t>
            </a:r>
          </a:p>
          <a:p>
            <a:pPr lvl="2"/>
            <a:r>
              <a:rPr lang="en-US" dirty="0" smtClean="0"/>
              <a:t>Ask if suspect attempted to intimidate victim not to contact police</a:t>
            </a:r>
          </a:p>
          <a:p>
            <a:pPr lvl="2"/>
            <a:r>
              <a:rPr lang="en-US" dirty="0" smtClean="0"/>
              <a:t>Check for existence of protection orders</a:t>
            </a:r>
          </a:p>
          <a:p>
            <a:pPr lvl="2"/>
            <a:r>
              <a:rPr lang="en-US" dirty="0" smtClean="0"/>
              <a:t>Ask about any stalking behaviors</a:t>
            </a:r>
          </a:p>
          <a:p>
            <a:pPr lvl="2"/>
            <a:r>
              <a:rPr lang="en-US" dirty="0" smtClean="0"/>
              <a:t>Ask about social media, texting, other e-evidence</a:t>
            </a:r>
          </a:p>
          <a:p>
            <a:pPr lvl="2"/>
            <a:r>
              <a:rPr lang="en-US" dirty="0" smtClean="0"/>
              <a:t>Collect any physical evidence</a:t>
            </a:r>
          </a:p>
          <a:p>
            <a:pPr lvl="2"/>
            <a:r>
              <a:rPr lang="en-US" dirty="0" smtClean="0"/>
              <a:t>Do danger and lethality assessments</a:t>
            </a:r>
          </a:p>
          <a:p>
            <a:pPr lvl="1"/>
            <a:endParaRPr lang="en-US" dirty="0"/>
          </a:p>
        </p:txBody>
      </p:sp>
    </p:spTree>
    <p:extLst>
      <p:ext uri="{BB962C8B-B14F-4D97-AF65-F5344CB8AC3E}">
        <p14:creationId xmlns:p14="http://schemas.microsoft.com/office/powerpoint/2010/main" val="18292012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IACP IPV Response Policy and</a:t>
            </a:r>
            <a:br>
              <a:rPr lang="en-US" b="1" dirty="0" smtClean="0"/>
            </a:br>
            <a:r>
              <a:rPr lang="en-US" b="1" dirty="0" smtClean="0"/>
              <a:t>Training Content Guidelines</a:t>
            </a:r>
            <a:endParaRPr lang="en-US" b="1" dirty="0"/>
          </a:p>
        </p:txBody>
      </p:sp>
      <p:sp>
        <p:nvSpPr>
          <p:cNvPr id="3" name="Content Placeholder 2"/>
          <p:cNvSpPr>
            <a:spLocks noGrp="1"/>
          </p:cNvSpPr>
          <p:nvPr>
            <p:ph idx="1"/>
          </p:nvPr>
        </p:nvSpPr>
        <p:spPr>
          <a:xfrm>
            <a:off x="457200" y="1417638"/>
            <a:ext cx="8229600" cy="4708525"/>
          </a:xfrm>
        </p:spPr>
        <p:txBody>
          <a:bodyPr>
            <a:normAutofit lnSpcReduction="10000"/>
          </a:bodyPr>
          <a:lstStyle/>
          <a:p>
            <a:r>
              <a:rPr lang="en-US" dirty="0" smtClean="0"/>
              <a:t>Investigation suggestions for law </a:t>
            </a:r>
            <a:r>
              <a:rPr lang="en-US" dirty="0" smtClean="0"/>
              <a:t>enforcement re identifying the predominant aggressor:</a:t>
            </a:r>
          </a:p>
          <a:p>
            <a:pPr lvl="1"/>
            <a:r>
              <a:rPr lang="en-US" dirty="0" smtClean="0"/>
              <a:t>Does either party threaten, intimidate, isolate, emotionally abuse the other?</a:t>
            </a:r>
          </a:p>
          <a:p>
            <a:pPr lvl="1"/>
            <a:r>
              <a:rPr lang="en-US" dirty="0" smtClean="0"/>
              <a:t>Is there sexual abuse by one partner of other?</a:t>
            </a:r>
          </a:p>
          <a:p>
            <a:pPr lvl="1"/>
            <a:r>
              <a:rPr lang="en-US" dirty="0" smtClean="0"/>
              <a:t>Is there a physical size difference?</a:t>
            </a:r>
          </a:p>
          <a:p>
            <a:pPr lvl="1"/>
            <a:r>
              <a:rPr lang="en-US" dirty="0" smtClean="0"/>
              <a:t>Severity of each party’s injuries?</a:t>
            </a:r>
          </a:p>
          <a:p>
            <a:pPr lvl="1"/>
            <a:r>
              <a:rPr lang="en-US" dirty="0" smtClean="0"/>
              <a:t>Either have access to weapons?</a:t>
            </a:r>
          </a:p>
          <a:p>
            <a:pPr lvl="1"/>
            <a:r>
              <a:rPr lang="en-US" dirty="0" smtClean="0"/>
              <a:t>Fear expressed by one or other?</a:t>
            </a:r>
          </a:p>
          <a:p>
            <a:pPr lvl="1"/>
            <a:r>
              <a:rPr lang="en-US" dirty="0" smtClean="0"/>
              <a:t>Other witness evidence?</a:t>
            </a:r>
          </a:p>
          <a:p>
            <a:endParaRPr lang="en-US" dirty="0" smtClean="0"/>
          </a:p>
          <a:p>
            <a:pPr lvl="1"/>
            <a:endParaRPr lang="en-US" dirty="0"/>
          </a:p>
        </p:txBody>
      </p:sp>
    </p:spTree>
    <p:extLst>
      <p:ext uri="{BB962C8B-B14F-4D97-AF65-F5344CB8AC3E}">
        <p14:creationId xmlns:p14="http://schemas.microsoft.com/office/powerpoint/2010/main" val="8677515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Implications for Investigations</a:t>
            </a:r>
            <a:endParaRPr lang="en-US" b="1" dirty="0"/>
          </a:p>
        </p:txBody>
      </p:sp>
      <p:sp>
        <p:nvSpPr>
          <p:cNvPr id="3" name="Content Placeholder 2"/>
          <p:cNvSpPr>
            <a:spLocks noGrp="1"/>
          </p:cNvSpPr>
          <p:nvPr>
            <p:ph idx="1"/>
          </p:nvPr>
        </p:nvSpPr>
        <p:spPr/>
        <p:txBody>
          <a:bodyPr>
            <a:normAutofit/>
          </a:bodyPr>
          <a:lstStyle/>
          <a:p>
            <a:r>
              <a:rPr lang="en-US" dirty="0" smtClean="0"/>
              <a:t>Can use knowledge of IPV patterns to plan investigation</a:t>
            </a:r>
          </a:p>
          <a:p>
            <a:r>
              <a:rPr lang="en-US" dirty="0" smtClean="0"/>
              <a:t>Evidence in each case will dictate path and results of investigation, but knowledge of patterns that may be present in some IPV cases can help investigators do more complete, nuanced inquiry</a:t>
            </a:r>
          </a:p>
          <a:p>
            <a:endParaRPr lang="en-US" dirty="0"/>
          </a:p>
        </p:txBody>
      </p:sp>
    </p:spTree>
    <p:extLst>
      <p:ext uri="{BB962C8B-B14F-4D97-AF65-F5344CB8AC3E}">
        <p14:creationId xmlns:p14="http://schemas.microsoft.com/office/powerpoint/2010/main" val="18760369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Implications for Investigations</a:t>
            </a:r>
            <a:endParaRPr lang="en-US" b="1" dirty="0"/>
          </a:p>
        </p:txBody>
      </p:sp>
      <p:sp>
        <p:nvSpPr>
          <p:cNvPr id="3" name="Content Placeholder 2"/>
          <p:cNvSpPr>
            <a:spLocks noGrp="1"/>
          </p:cNvSpPr>
          <p:nvPr>
            <p:ph idx="1"/>
          </p:nvPr>
        </p:nvSpPr>
        <p:spPr/>
        <p:txBody>
          <a:bodyPr>
            <a:normAutofit/>
          </a:bodyPr>
          <a:lstStyle/>
          <a:p>
            <a:r>
              <a:rPr lang="en-US" dirty="0" smtClean="0"/>
              <a:t>As in sexual assault cases, corroboration is critical in cases with no other witnesses and two adverse parties</a:t>
            </a:r>
          </a:p>
          <a:p>
            <a:r>
              <a:rPr lang="en-US" dirty="0" smtClean="0"/>
              <a:t>“It’s ‘he said/she said’” is not an acceptable conclusion in IPV cases!</a:t>
            </a:r>
          </a:p>
          <a:p>
            <a:endParaRPr lang="en-US" dirty="0" smtClean="0"/>
          </a:p>
          <a:p>
            <a:endParaRPr lang="en-US" dirty="0"/>
          </a:p>
        </p:txBody>
      </p:sp>
    </p:spTree>
    <p:extLst>
      <p:ext uri="{BB962C8B-B14F-4D97-AF65-F5344CB8AC3E}">
        <p14:creationId xmlns:p14="http://schemas.microsoft.com/office/powerpoint/2010/main" val="20324403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Particular Challenges in IPV Cases</a:t>
            </a:r>
            <a:endParaRPr lang="en-US" b="1" dirty="0"/>
          </a:p>
        </p:txBody>
      </p:sp>
      <p:sp>
        <p:nvSpPr>
          <p:cNvPr id="3" name="Content Placeholder 2"/>
          <p:cNvSpPr>
            <a:spLocks noGrp="1"/>
          </p:cNvSpPr>
          <p:nvPr>
            <p:ph idx="1"/>
          </p:nvPr>
        </p:nvSpPr>
        <p:spPr/>
        <p:txBody>
          <a:bodyPr>
            <a:normAutofit fontScale="92500"/>
          </a:bodyPr>
          <a:lstStyle/>
          <a:p>
            <a:r>
              <a:rPr lang="en-US" dirty="0" smtClean="0"/>
              <a:t>Parties (that is, both of them) may break mutual no-contact orders</a:t>
            </a:r>
          </a:p>
          <a:p>
            <a:pPr lvl="1"/>
            <a:r>
              <a:rPr lang="en-US" dirty="0" smtClean="0"/>
              <a:t>May be due to continued animosity that parties can’t or won’t control</a:t>
            </a:r>
          </a:p>
          <a:p>
            <a:pPr lvl="1"/>
            <a:r>
              <a:rPr lang="en-US" dirty="0" smtClean="0"/>
              <a:t>May be “setting each other up”</a:t>
            </a:r>
          </a:p>
          <a:p>
            <a:pPr lvl="1"/>
            <a:r>
              <a:rPr lang="en-US" dirty="0" smtClean="0"/>
              <a:t>May be due to continuing affection for each other</a:t>
            </a:r>
          </a:p>
          <a:p>
            <a:pPr lvl="2"/>
            <a:r>
              <a:rPr lang="en-US" sz="2600" dirty="0" smtClean="0"/>
              <a:t>Remember “DV Cycle” graphic above?</a:t>
            </a:r>
          </a:p>
          <a:p>
            <a:r>
              <a:rPr lang="en-US" dirty="0" smtClean="0"/>
              <a:t>Might want to consider having alternative, faster process for adjudicating reported NCO violations</a:t>
            </a:r>
          </a:p>
          <a:p>
            <a:endParaRPr lang="en-US" dirty="0" smtClean="0"/>
          </a:p>
        </p:txBody>
      </p:sp>
    </p:spTree>
    <p:extLst>
      <p:ext uri="{BB962C8B-B14F-4D97-AF65-F5344CB8AC3E}">
        <p14:creationId xmlns:p14="http://schemas.microsoft.com/office/powerpoint/2010/main" val="542802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Mutual No-Contact Order Analogy</a:t>
            </a:r>
            <a:endParaRPr lang="en-US" b="1" dirty="0"/>
          </a:p>
        </p:txBody>
      </p:sp>
      <p:sp>
        <p:nvSpPr>
          <p:cNvPr id="3" name="Content Placeholder 2"/>
          <p:cNvSpPr>
            <a:spLocks noGrp="1"/>
          </p:cNvSpPr>
          <p:nvPr>
            <p:ph idx="1"/>
          </p:nvPr>
        </p:nvSpPr>
        <p:spPr>
          <a:xfrm>
            <a:off x="457200" y="1417638"/>
            <a:ext cx="8229600" cy="4708525"/>
          </a:xfrm>
        </p:spPr>
        <p:txBody>
          <a:bodyPr>
            <a:normAutofit fontScale="92500"/>
          </a:bodyPr>
          <a:lstStyle/>
          <a:p>
            <a:r>
              <a:rPr lang="en-US" dirty="0" smtClean="0"/>
              <a:t>In study of large number of judicial protection orders in San Diego County, researchers found:</a:t>
            </a:r>
          </a:p>
          <a:p>
            <a:pPr lvl="1"/>
            <a:r>
              <a:rPr lang="en-US" dirty="0" smtClean="0"/>
              <a:t>Protection orders did appear to deter criminal and violent criminal offenses to protectees</a:t>
            </a:r>
          </a:p>
          <a:p>
            <a:pPr lvl="1"/>
            <a:r>
              <a:rPr lang="en-US" dirty="0" smtClean="0"/>
              <a:t>Non-mutual service of protective orders “substantially and significantly increased the risk of both violent and nonviolent victim-related arrests subsequent to service”</a:t>
            </a:r>
          </a:p>
          <a:p>
            <a:r>
              <a:rPr lang="en-US" sz="1900" dirty="0" err="1" smtClean="0"/>
              <a:t>Meloy</a:t>
            </a:r>
            <a:r>
              <a:rPr lang="en-US" sz="1900" dirty="0" smtClean="0"/>
              <a:t>, et al., “Domestic Protection Orders and the Prediction of Subsequent Criminality and Violence Toward Protectees,” in </a:t>
            </a:r>
            <a:r>
              <a:rPr lang="en-US" sz="1900" i="1" dirty="0" smtClean="0"/>
              <a:t>The Scientific Pursuit of Stalking </a:t>
            </a:r>
            <a:r>
              <a:rPr lang="en-US" sz="1900" dirty="0" smtClean="0"/>
              <a:t>(2006)</a:t>
            </a:r>
            <a:endParaRPr lang="en-US" sz="1900" dirty="0"/>
          </a:p>
        </p:txBody>
      </p:sp>
    </p:spTree>
    <p:extLst>
      <p:ext uri="{BB962C8B-B14F-4D97-AF65-F5344CB8AC3E}">
        <p14:creationId xmlns:p14="http://schemas.microsoft.com/office/powerpoint/2010/main" val="187011510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Particular Challenges in IPV Cases</a:t>
            </a:r>
            <a:endParaRPr lang="en-US" b="1" dirty="0"/>
          </a:p>
        </p:txBody>
      </p:sp>
      <p:sp>
        <p:nvSpPr>
          <p:cNvPr id="3" name="Content Placeholder 2"/>
          <p:cNvSpPr>
            <a:spLocks noGrp="1"/>
          </p:cNvSpPr>
          <p:nvPr>
            <p:ph idx="1"/>
          </p:nvPr>
        </p:nvSpPr>
        <p:spPr/>
        <p:txBody>
          <a:bodyPr/>
          <a:lstStyle/>
          <a:p>
            <a:r>
              <a:rPr lang="en-US" dirty="0" smtClean="0"/>
              <a:t>Complainant may become ambivalent about continuing investigation or may ask that it be stopped</a:t>
            </a:r>
          </a:p>
          <a:p>
            <a:pPr lvl="1"/>
            <a:r>
              <a:rPr lang="en-US" sz="3200" dirty="0" smtClean="0"/>
              <a:t>Again, remember “DV cycle” graphic above?</a:t>
            </a:r>
          </a:p>
          <a:p>
            <a:r>
              <a:rPr lang="en-US" dirty="0" smtClean="0"/>
              <a:t>Complainant may not want respondent to receive sanctions commensurate with finding</a:t>
            </a:r>
            <a:endParaRPr lang="en-US" dirty="0"/>
          </a:p>
        </p:txBody>
      </p:sp>
    </p:spTree>
    <p:extLst>
      <p:ext uri="{BB962C8B-B14F-4D97-AF65-F5344CB8AC3E}">
        <p14:creationId xmlns:p14="http://schemas.microsoft.com/office/powerpoint/2010/main" val="11214966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Particular Challenges in IPV Cases</a:t>
            </a:r>
            <a:endParaRPr lang="en-US" b="1" dirty="0"/>
          </a:p>
        </p:txBody>
      </p:sp>
      <p:sp>
        <p:nvSpPr>
          <p:cNvPr id="3" name="Content Placeholder 2"/>
          <p:cNvSpPr>
            <a:spLocks noGrp="1"/>
          </p:cNvSpPr>
          <p:nvPr>
            <p:ph idx="1"/>
          </p:nvPr>
        </p:nvSpPr>
        <p:spPr/>
        <p:txBody>
          <a:bodyPr>
            <a:normAutofit/>
          </a:bodyPr>
          <a:lstStyle/>
          <a:p>
            <a:r>
              <a:rPr lang="en-US" dirty="0" smtClean="0"/>
              <a:t>May have to identify predominant aggressor</a:t>
            </a:r>
          </a:p>
          <a:p>
            <a:r>
              <a:rPr lang="en-US" dirty="0" smtClean="0"/>
              <a:t>May receive “cross complaints”</a:t>
            </a:r>
          </a:p>
          <a:p>
            <a:r>
              <a:rPr lang="en-US" dirty="0" smtClean="0"/>
              <a:t>May have to investigate both parties’ conduct</a:t>
            </a:r>
          </a:p>
          <a:p>
            <a:r>
              <a:rPr lang="en-US" dirty="0" smtClean="0"/>
              <a:t>Dealing with requests for accommodations where complainant does not want to participate in investigation</a:t>
            </a:r>
          </a:p>
        </p:txBody>
      </p:sp>
    </p:spTree>
    <p:extLst>
      <p:ext uri="{BB962C8B-B14F-4D97-AF65-F5344CB8AC3E}">
        <p14:creationId xmlns:p14="http://schemas.microsoft.com/office/powerpoint/2010/main" val="20576774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Stalking: Clery Act Requirements</a:t>
            </a:r>
            <a:endParaRPr lang="en-US" b="1"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34000030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800" b="1" dirty="0" smtClean="0"/>
              <a:t>Clery Regulation Definition</a:t>
            </a:r>
            <a:r>
              <a:rPr lang="en-US" sz="3800" b="1" dirty="0"/>
              <a:t>: Stalking</a:t>
            </a:r>
          </a:p>
        </p:txBody>
      </p:sp>
      <p:sp>
        <p:nvSpPr>
          <p:cNvPr id="3" name="Content Placeholder 2"/>
          <p:cNvSpPr>
            <a:spLocks noGrp="1"/>
          </p:cNvSpPr>
          <p:nvPr>
            <p:ph idx="1"/>
          </p:nvPr>
        </p:nvSpPr>
        <p:spPr>
          <a:xfrm>
            <a:off x="457200" y="1524001"/>
            <a:ext cx="8229600" cy="4602164"/>
          </a:xfrm>
        </p:spPr>
        <p:txBody>
          <a:bodyPr>
            <a:normAutofit/>
          </a:bodyPr>
          <a:lstStyle/>
          <a:p>
            <a:pPr marL="0" indent="0">
              <a:buNone/>
            </a:pPr>
            <a:r>
              <a:rPr lang="en-US" i="1" dirty="0"/>
              <a:t>Stalking. </a:t>
            </a:r>
            <a:r>
              <a:rPr lang="en-US" dirty="0"/>
              <a:t>(</a:t>
            </a:r>
            <a:r>
              <a:rPr lang="en-US" dirty="0" err="1"/>
              <a:t>i</a:t>
            </a:r>
            <a:r>
              <a:rPr lang="en-US" dirty="0"/>
              <a:t>) Engaging in a course </a:t>
            </a:r>
            <a:r>
              <a:rPr lang="en-US" dirty="0" smtClean="0"/>
              <a:t>of conduct </a:t>
            </a:r>
            <a:r>
              <a:rPr lang="en-US" dirty="0"/>
              <a:t>directed at a specific </a:t>
            </a:r>
            <a:r>
              <a:rPr lang="en-US" dirty="0" smtClean="0"/>
              <a:t>person that </a:t>
            </a:r>
            <a:r>
              <a:rPr lang="en-US" dirty="0"/>
              <a:t>would cause a reasonable </a:t>
            </a:r>
            <a:r>
              <a:rPr lang="en-US" dirty="0" smtClean="0"/>
              <a:t>person to</a:t>
            </a:r>
            <a:r>
              <a:rPr lang="en-US" dirty="0"/>
              <a:t>—</a:t>
            </a:r>
          </a:p>
          <a:p>
            <a:pPr marL="0" indent="0">
              <a:buNone/>
            </a:pPr>
            <a:r>
              <a:rPr lang="en-US" dirty="0" smtClean="0"/>
              <a:t>	(</a:t>
            </a:r>
            <a:r>
              <a:rPr lang="en-US" dirty="0"/>
              <a:t>A) Fear for the person’s safety or </a:t>
            </a:r>
            <a:r>
              <a:rPr lang="en-US" dirty="0" smtClean="0"/>
              <a:t>the safety </a:t>
            </a:r>
            <a:r>
              <a:rPr lang="en-US" dirty="0"/>
              <a:t>of others; or</a:t>
            </a:r>
          </a:p>
          <a:p>
            <a:pPr marL="0" indent="0">
              <a:buNone/>
            </a:pPr>
            <a:r>
              <a:rPr lang="en-US" dirty="0" smtClean="0"/>
              <a:t>	(</a:t>
            </a:r>
            <a:r>
              <a:rPr lang="en-US" dirty="0"/>
              <a:t>B) Suffer substantial </a:t>
            </a:r>
            <a:r>
              <a:rPr lang="en-US" dirty="0" smtClean="0"/>
              <a:t>emotional distress</a:t>
            </a:r>
            <a:r>
              <a:rPr lang="en-US" dirty="0"/>
              <a:t>.</a:t>
            </a:r>
          </a:p>
        </p:txBody>
      </p:sp>
    </p:spTree>
    <p:extLst>
      <p:ext uri="{BB962C8B-B14F-4D97-AF65-F5344CB8AC3E}">
        <p14:creationId xmlns:p14="http://schemas.microsoft.com/office/powerpoint/2010/main" val="3895515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78594"/>
            <a:ext cx="8839200" cy="1268016"/>
          </a:xfrm>
        </p:spPr>
        <p:txBody>
          <a:bodyPr>
            <a:normAutofit/>
          </a:bodyPr>
          <a:lstStyle/>
          <a:p>
            <a:r>
              <a:rPr lang="en-US" sz="3800" b="1" dirty="0" smtClean="0"/>
              <a:t>Clery </a:t>
            </a:r>
            <a:r>
              <a:rPr lang="en-US" sz="3800" b="1" smtClean="0"/>
              <a:t>Regulation Definition: Stalking</a:t>
            </a:r>
            <a:endParaRPr lang="en-US" sz="3800" b="1" dirty="0"/>
          </a:p>
        </p:txBody>
      </p:sp>
      <p:sp>
        <p:nvSpPr>
          <p:cNvPr id="3" name="Content Placeholder 2"/>
          <p:cNvSpPr>
            <a:spLocks noGrp="1"/>
          </p:cNvSpPr>
          <p:nvPr>
            <p:ph idx="1"/>
          </p:nvPr>
        </p:nvSpPr>
        <p:spPr>
          <a:xfrm>
            <a:off x="457200" y="1219201"/>
            <a:ext cx="8229600" cy="4800602"/>
          </a:xfrm>
        </p:spPr>
        <p:txBody>
          <a:bodyPr>
            <a:normAutofit fontScale="77500" lnSpcReduction="20000"/>
          </a:bodyPr>
          <a:lstStyle/>
          <a:p>
            <a:pPr marL="0" indent="0">
              <a:buNone/>
            </a:pPr>
            <a:r>
              <a:rPr lang="en-US" dirty="0"/>
              <a:t>(ii) For the purposes of </a:t>
            </a:r>
            <a:r>
              <a:rPr lang="en-US" dirty="0" smtClean="0"/>
              <a:t>this definition</a:t>
            </a:r>
            <a:r>
              <a:rPr lang="en-US" dirty="0"/>
              <a:t>—</a:t>
            </a:r>
          </a:p>
          <a:p>
            <a:pPr marL="0" indent="0">
              <a:buNone/>
            </a:pPr>
            <a:r>
              <a:rPr lang="en-US" dirty="0" smtClean="0"/>
              <a:t>	(</a:t>
            </a:r>
            <a:r>
              <a:rPr lang="en-US" dirty="0"/>
              <a:t>A) </a:t>
            </a:r>
            <a:r>
              <a:rPr lang="en-US" i="1" dirty="0"/>
              <a:t>Course of conduct </a:t>
            </a:r>
            <a:r>
              <a:rPr lang="en-US" dirty="0"/>
              <a:t>means two </a:t>
            </a:r>
            <a:r>
              <a:rPr lang="en-US" dirty="0" smtClean="0"/>
              <a:t>or more </a:t>
            </a:r>
            <a:r>
              <a:rPr lang="en-US" dirty="0"/>
              <a:t>acts, including, but not limited </a:t>
            </a:r>
            <a:r>
              <a:rPr lang="en-US" dirty="0" smtClean="0"/>
              <a:t>to, acts </a:t>
            </a:r>
            <a:r>
              <a:rPr lang="en-US" dirty="0"/>
              <a:t>in which the stalker </a:t>
            </a:r>
            <a:r>
              <a:rPr lang="en-US" dirty="0" smtClean="0"/>
              <a:t>directly, indirectly</a:t>
            </a:r>
            <a:r>
              <a:rPr lang="en-US" dirty="0"/>
              <a:t>, or through third parties, </a:t>
            </a:r>
            <a:r>
              <a:rPr lang="en-US" dirty="0" smtClean="0"/>
              <a:t>by any </a:t>
            </a:r>
            <a:r>
              <a:rPr lang="en-US" dirty="0"/>
              <a:t>action, method, device, or </a:t>
            </a:r>
            <a:r>
              <a:rPr lang="en-US" dirty="0" smtClean="0"/>
              <a:t>means, follows</a:t>
            </a:r>
            <a:r>
              <a:rPr lang="en-US" dirty="0"/>
              <a:t>, monitors, observes, </a:t>
            </a:r>
            <a:r>
              <a:rPr lang="en-US" dirty="0" err="1" smtClean="0"/>
              <a:t>surveils</a:t>
            </a:r>
            <a:r>
              <a:rPr lang="en-US" dirty="0" smtClean="0"/>
              <a:t>, threatens</a:t>
            </a:r>
            <a:r>
              <a:rPr lang="en-US" dirty="0"/>
              <a:t>, or communicates to or </a:t>
            </a:r>
            <a:r>
              <a:rPr lang="en-US" dirty="0" smtClean="0"/>
              <a:t>about a </a:t>
            </a:r>
            <a:r>
              <a:rPr lang="en-US" dirty="0"/>
              <a:t>person, or interferes with a </a:t>
            </a:r>
            <a:r>
              <a:rPr lang="en-US" dirty="0" smtClean="0"/>
              <a:t>person’s property</a:t>
            </a:r>
            <a:r>
              <a:rPr lang="en-US" dirty="0"/>
              <a:t>.</a:t>
            </a:r>
          </a:p>
          <a:p>
            <a:pPr marL="0" indent="0">
              <a:buNone/>
            </a:pPr>
            <a:r>
              <a:rPr lang="en-US" dirty="0" smtClean="0"/>
              <a:t>	(</a:t>
            </a:r>
            <a:r>
              <a:rPr lang="en-US" dirty="0"/>
              <a:t>B) </a:t>
            </a:r>
            <a:r>
              <a:rPr lang="en-US" i="1" dirty="0"/>
              <a:t>Reasonable person </a:t>
            </a:r>
            <a:r>
              <a:rPr lang="en-US" dirty="0"/>
              <a:t>means </a:t>
            </a:r>
            <a:r>
              <a:rPr lang="en-US" dirty="0" smtClean="0"/>
              <a:t>a reasonable </a:t>
            </a:r>
            <a:r>
              <a:rPr lang="en-US" dirty="0"/>
              <a:t>person under </a:t>
            </a:r>
            <a:r>
              <a:rPr lang="en-US" dirty="0" smtClean="0"/>
              <a:t>similar circumstances </a:t>
            </a:r>
            <a:r>
              <a:rPr lang="en-US" dirty="0"/>
              <a:t>and with </a:t>
            </a:r>
            <a:r>
              <a:rPr lang="en-US" dirty="0" smtClean="0"/>
              <a:t>similar identities </a:t>
            </a:r>
            <a:r>
              <a:rPr lang="en-US" dirty="0"/>
              <a:t>to the victim.</a:t>
            </a:r>
          </a:p>
          <a:p>
            <a:pPr marL="0" indent="0">
              <a:buNone/>
            </a:pPr>
            <a:r>
              <a:rPr lang="en-US" dirty="0" smtClean="0"/>
              <a:t>	(</a:t>
            </a:r>
            <a:r>
              <a:rPr lang="en-US" dirty="0"/>
              <a:t>C) </a:t>
            </a:r>
            <a:r>
              <a:rPr lang="en-US" i="1" dirty="0"/>
              <a:t>Substantial </a:t>
            </a:r>
            <a:r>
              <a:rPr lang="en-US" i="1" dirty="0" smtClean="0"/>
              <a:t>emotional distress </a:t>
            </a:r>
            <a:r>
              <a:rPr lang="en-US" dirty="0" smtClean="0"/>
              <a:t>means significant mental suffering or anguish that may, but does not necessarily, require medical or other professional treatment or counseling.</a:t>
            </a:r>
            <a:endParaRPr lang="en-US" dirty="0"/>
          </a:p>
        </p:txBody>
      </p:sp>
      <p:sp>
        <p:nvSpPr>
          <p:cNvPr id="4" name="Slide Number Placeholder 3"/>
          <p:cNvSpPr>
            <a:spLocks noGrp="1"/>
          </p:cNvSpPr>
          <p:nvPr>
            <p:ph type="sldNum" sz="quarter" idx="4294967295"/>
          </p:nvPr>
        </p:nvSpPr>
        <p:spPr>
          <a:xfrm>
            <a:off x="3657600" y="6356351"/>
            <a:ext cx="5029200" cy="365125"/>
          </a:xfrm>
          <a:prstGeom prst="rect">
            <a:avLst/>
          </a:prstGeom>
        </p:spPr>
        <p:txBody>
          <a:bodyPr lIns="91435" tIns="45718" rIns="91435" bIns="45718"/>
          <a:lstStyle/>
          <a:p>
            <a:r>
              <a:rPr lang="en-US" smtClean="0"/>
              <a:t>Title IX, VAWA, and Threat Assessment Training  |  </a:t>
            </a:r>
            <a:fld id="{E76B6642-1AA4-43CA-96DC-A93A92BF5D52}" type="slidenum">
              <a:rPr lang="en-US" smtClean="0"/>
              <a:pPr/>
              <a:t>43</a:t>
            </a:fld>
            <a:endParaRPr lang="en-US" dirty="0" smtClean="0"/>
          </a:p>
        </p:txBody>
      </p:sp>
    </p:spTree>
    <p:extLst>
      <p:ext uri="{BB962C8B-B14F-4D97-AF65-F5344CB8AC3E}">
        <p14:creationId xmlns:p14="http://schemas.microsoft.com/office/powerpoint/2010/main" val="16624086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Stalking: Scope of the Problem</a:t>
            </a:r>
            <a:endParaRPr lang="en-US" b="1"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54560759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Cultural Depictions of “Stalking”</a:t>
            </a:r>
            <a:endParaRPr lang="en-US" b="1" dirty="0"/>
          </a:p>
        </p:txBody>
      </p:sp>
      <p:sp>
        <p:nvSpPr>
          <p:cNvPr id="3" name="Content Placeholder 2"/>
          <p:cNvSpPr>
            <a:spLocks noGrp="1"/>
          </p:cNvSpPr>
          <p:nvPr>
            <p:ph idx="1"/>
          </p:nvPr>
        </p:nvSpPr>
        <p:spPr/>
        <p:txBody>
          <a:bodyPr>
            <a:normAutofit lnSpcReduction="10000"/>
          </a:bodyPr>
          <a:lstStyle/>
          <a:p>
            <a:r>
              <a:rPr lang="en-US" dirty="0" smtClean="0"/>
              <a:t>”</a:t>
            </a:r>
            <a:r>
              <a:rPr lang="en-US" i="1" dirty="0" smtClean="0"/>
              <a:t>Fatal Attraction</a:t>
            </a:r>
            <a:r>
              <a:rPr lang="en-US" dirty="0" smtClean="0"/>
              <a:t>”</a:t>
            </a:r>
          </a:p>
          <a:p>
            <a:r>
              <a:rPr lang="en-US" dirty="0" smtClean="0"/>
              <a:t>“</a:t>
            </a:r>
            <a:r>
              <a:rPr lang="en-US" i="1" dirty="0" smtClean="0"/>
              <a:t>Every Breath You Take</a:t>
            </a:r>
            <a:r>
              <a:rPr lang="en-US" dirty="0" smtClean="0"/>
              <a:t>” (The Police)</a:t>
            </a:r>
            <a:endParaRPr lang="en-US" dirty="0" smtClean="0"/>
          </a:p>
          <a:p>
            <a:r>
              <a:rPr lang="en-US" dirty="0" smtClean="0"/>
              <a:t>Plots of Dozens of Rom/Com Movies: Perseverance means you really care, and </a:t>
            </a:r>
            <a:r>
              <a:rPr lang="en-US" dirty="0" smtClean="0"/>
              <a:t>pursued person eventually relents and lives </a:t>
            </a:r>
            <a:r>
              <a:rPr lang="en-US" dirty="0" smtClean="0"/>
              <a:t>happily ever after?</a:t>
            </a:r>
          </a:p>
          <a:p>
            <a:r>
              <a:rPr lang="en-US" dirty="0" smtClean="0"/>
              <a:t>”Stalking” often referred to as a joke</a:t>
            </a:r>
          </a:p>
          <a:p>
            <a:r>
              <a:rPr lang="en-US" dirty="0" smtClean="0"/>
              <a:t>How do prevention efforts square with our cultural environment?</a:t>
            </a:r>
            <a:endParaRPr lang="en-US" dirty="0"/>
          </a:p>
        </p:txBody>
      </p:sp>
    </p:spTree>
    <p:extLst>
      <p:ext uri="{BB962C8B-B14F-4D97-AF65-F5344CB8AC3E}">
        <p14:creationId xmlns:p14="http://schemas.microsoft.com/office/powerpoint/2010/main" val="5535086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Stalking Statistics</a:t>
            </a:r>
            <a:endParaRPr lang="en-US" b="1" dirty="0"/>
          </a:p>
        </p:txBody>
      </p:sp>
      <p:sp>
        <p:nvSpPr>
          <p:cNvPr id="3" name="Content Placeholder 2"/>
          <p:cNvSpPr>
            <a:spLocks noGrp="1"/>
          </p:cNvSpPr>
          <p:nvPr>
            <p:ph idx="1"/>
          </p:nvPr>
        </p:nvSpPr>
        <p:spPr>
          <a:xfrm>
            <a:off x="457200" y="1295400"/>
            <a:ext cx="8229600" cy="4830763"/>
          </a:xfrm>
        </p:spPr>
        <p:txBody>
          <a:bodyPr>
            <a:normAutofit fontScale="92500" lnSpcReduction="10000"/>
          </a:bodyPr>
          <a:lstStyle/>
          <a:p>
            <a:pPr lvl="0"/>
            <a:r>
              <a:rPr lang="en-US" b="1" dirty="0" smtClean="0"/>
              <a:t>Persons aged 18-24 years experience the highest rate of stalking</a:t>
            </a:r>
            <a:endParaRPr lang="en-US" dirty="0" smtClean="0"/>
          </a:p>
          <a:p>
            <a:pPr lvl="0"/>
            <a:r>
              <a:rPr lang="en-US" dirty="0" smtClean="0"/>
              <a:t>3 </a:t>
            </a:r>
            <a:r>
              <a:rPr lang="en-US" dirty="0"/>
              <a:t>in 4 stalking victims are stalked by someone they </a:t>
            </a:r>
            <a:r>
              <a:rPr lang="en-US" dirty="0" smtClean="0"/>
              <a:t>know </a:t>
            </a:r>
            <a:endParaRPr lang="en-US" dirty="0"/>
          </a:p>
          <a:p>
            <a:pPr lvl="0"/>
            <a:r>
              <a:rPr lang="en-US" dirty="0" smtClean="0"/>
              <a:t>66% </a:t>
            </a:r>
            <a:r>
              <a:rPr lang="en-US" dirty="0"/>
              <a:t>of </a:t>
            </a:r>
            <a:r>
              <a:rPr lang="en-US" dirty="0" smtClean="0"/>
              <a:t>female stalking </a:t>
            </a:r>
            <a:r>
              <a:rPr lang="en-US" dirty="0"/>
              <a:t>victims </a:t>
            </a:r>
            <a:r>
              <a:rPr lang="en-US" dirty="0" smtClean="0"/>
              <a:t>and 41% of male victims are </a:t>
            </a:r>
            <a:r>
              <a:rPr lang="en-US" dirty="0"/>
              <a:t>stalked by a current or former intimate </a:t>
            </a:r>
            <a:r>
              <a:rPr lang="en-US" dirty="0" smtClean="0"/>
              <a:t>partner </a:t>
            </a:r>
            <a:endParaRPr lang="en-US" dirty="0"/>
          </a:p>
          <a:p>
            <a:pPr lvl="0"/>
            <a:r>
              <a:rPr lang="en-US" dirty="0" smtClean="0"/>
              <a:t>46</a:t>
            </a:r>
            <a:r>
              <a:rPr lang="en-US" dirty="0"/>
              <a:t>% of stalking victims experience at least one unwanted contact per </a:t>
            </a:r>
            <a:r>
              <a:rPr lang="en-US" dirty="0" smtClean="0"/>
              <a:t>week </a:t>
            </a:r>
            <a:endParaRPr lang="en-US" dirty="0"/>
          </a:p>
          <a:p>
            <a:pPr lvl="6"/>
            <a:r>
              <a:rPr lang="en-US" sz="2800" i="1" dirty="0" smtClean="0"/>
              <a:t>Stalking </a:t>
            </a:r>
            <a:r>
              <a:rPr lang="en-US" sz="2800" i="1" dirty="0" smtClean="0"/>
              <a:t>Resource Center</a:t>
            </a:r>
            <a:endParaRPr lang="en-US" sz="2800" i="1" dirty="0"/>
          </a:p>
        </p:txBody>
      </p:sp>
    </p:spTree>
    <p:extLst>
      <p:ext uri="{BB962C8B-B14F-4D97-AF65-F5344CB8AC3E}">
        <p14:creationId xmlns:p14="http://schemas.microsoft.com/office/powerpoint/2010/main" val="158978976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a:t>Stalking and Intimate Partner </a:t>
            </a:r>
            <a:r>
              <a:rPr lang="en-US" sz="3600" b="1" dirty="0" smtClean="0"/>
              <a:t>Femicide</a:t>
            </a:r>
            <a:endParaRPr lang="en-US" sz="3600" b="1" dirty="0"/>
          </a:p>
        </p:txBody>
      </p:sp>
      <p:sp>
        <p:nvSpPr>
          <p:cNvPr id="3" name="Content Placeholder 2"/>
          <p:cNvSpPr>
            <a:spLocks noGrp="1"/>
          </p:cNvSpPr>
          <p:nvPr>
            <p:ph idx="1"/>
          </p:nvPr>
        </p:nvSpPr>
        <p:spPr>
          <a:xfrm>
            <a:off x="457200" y="1295400"/>
            <a:ext cx="8229600" cy="4830763"/>
          </a:xfrm>
        </p:spPr>
        <p:txBody>
          <a:bodyPr>
            <a:normAutofit fontScale="85000" lnSpcReduction="10000"/>
          </a:bodyPr>
          <a:lstStyle/>
          <a:p>
            <a:pPr lvl="0"/>
            <a:r>
              <a:rPr lang="en-US" dirty="0"/>
              <a:t>76% of intimate partner femicide victims </a:t>
            </a:r>
            <a:r>
              <a:rPr lang="en-US" dirty="0" smtClean="0"/>
              <a:t>had been </a:t>
            </a:r>
            <a:r>
              <a:rPr lang="en-US" dirty="0"/>
              <a:t>stalked by their </a:t>
            </a:r>
            <a:r>
              <a:rPr lang="en-US" dirty="0" smtClean="0"/>
              <a:t>IP</a:t>
            </a:r>
            <a:endParaRPr lang="en-US" dirty="0"/>
          </a:p>
          <a:p>
            <a:pPr lvl="0"/>
            <a:r>
              <a:rPr lang="en-US" dirty="0"/>
              <a:t>67% had been physically abused by their </a:t>
            </a:r>
            <a:r>
              <a:rPr lang="en-US" dirty="0" smtClean="0"/>
              <a:t>IP</a:t>
            </a:r>
            <a:endParaRPr lang="en-US" dirty="0"/>
          </a:p>
          <a:p>
            <a:pPr lvl="0"/>
            <a:r>
              <a:rPr lang="en-US" dirty="0"/>
              <a:t>89% of femicide victims who had been physically assaulted had also been stalked in the 12 months before their </a:t>
            </a:r>
            <a:r>
              <a:rPr lang="en-US" dirty="0" smtClean="0"/>
              <a:t>murder</a:t>
            </a:r>
            <a:endParaRPr lang="en-US" dirty="0"/>
          </a:p>
          <a:p>
            <a:pPr lvl="0"/>
            <a:r>
              <a:rPr lang="en-US" dirty="0"/>
              <a:t>79% of abused femicide victims reported being stalked during the same period that they were </a:t>
            </a:r>
            <a:r>
              <a:rPr lang="en-US" dirty="0" smtClean="0"/>
              <a:t>abused</a:t>
            </a:r>
            <a:endParaRPr lang="en-US" dirty="0"/>
          </a:p>
          <a:p>
            <a:pPr lvl="0"/>
            <a:r>
              <a:rPr lang="en-US" dirty="0"/>
              <a:t>54% of femicide victims reported stalking to police before they were killed by their </a:t>
            </a:r>
            <a:r>
              <a:rPr lang="en-US" dirty="0" smtClean="0"/>
              <a:t>stalkers</a:t>
            </a:r>
          </a:p>
          <a:p>
            <a:pPr lvl="0"/>
            <a:r>
              <a:rPr lang="en-US" sz="2100" dirty="0" smtClean="0"/>
              <a:t>McFarlane, et al., “Stalking and Intimate Partner Femicide,” </a:t>
            </a:r>
            <a:r>
              <a:rPr lang="en-US" sz="2100" i="1" dirty="0" smtClean="0"/>
              <a:t>Homicide Studies</a:t>
            </a:r>
            <a:r>
              <a:rPr lang="en-US" sz="2100" dirty="0" smtClean="0"/>
              <a:t>, Vol. 3 No. 4 (Nov. 1999)</a:t>
            </a:r>
            <a:endParaRPr lang="en-US" sz="2100" dirty="0"/>
          </a:p>
        </p:txBody>
      </p:sp>
    </p:spTree>
    <p:extLst>
      <p:ext uri="{BB962C8B-B14F-4D97-AF65-F5344CB8AC3E}">
        <p14:creationId xmlns:p14="http://schemas.microsoft.com/office/powerpoint/2010/main" val="154563884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Stalking Typologies</a:t>
            </a:r>
            <a:endParaRPr lang="en-US" b="1" dirty="0"/>
          </a:p>
        </p:txBody>
      </p:sp>
      <p:sp>
        <p:nvSpPr>
          <p:cNvPr id="3" name="Content Placeholder 2"/>
          <p:cNvSpPr>
            <a:spLocks noGrp="1"/>
          </p:cNvSpPr>
          <p:nvPr>
            <p:ph idx="1"/>
          </p:nvPr>
        </p:nvSpPr>
        <p:spPr/>
        <p:txBody>
          <a:bodyPr/>
          <a:lstStyle/>
          <a:p>
            <a:r>
              <a:rPr lang="en-US" dirty="0" smtClean="0"/>
              <a:t>Putting typologies in context:</a:t>
            </a:r>
          </a:p>
          <a:p>
            <a:pPr lvl="1"/>
            <a:r>
              <a:rPr lang="en-US" dirty="0" smtClean="0"/>
              <a:t>Typologies should not be used to decide individual cases</a:t>
            </a:r>
          </a:p>
          <a:p>
            <a:pPr lvl="1"/>
            <a:r>
              <a:rPr lang="en-US" dirty="0" smtClean="0"/>
              <a:t>Cases are decided based on elements delineated in institutional policy</a:t>
            </a:r>
          </a:p>
          <a:p>
            <a:pPr lvl="1"/>
            <a:r>
              <a:rPr lang="en-US" dirty="0" smtClean="0"/>
              <a:t>Typologies can however help investigators develop investigative strategies</a:t>
            </a:r>
            <a:endParaRPr lang="en-US" dirty="0"/>
          </a:p>
        </p:txBody>
      </p:sp>
    </p:spTree>
    <p:extLst>
      <p:ext uri="{BB962C8B-B14F-4D97-AF65-F5344CB8AC3E}">
        <p14:creationId xmlns:p14="http://schemas.microsoft.com/office/powerpoint/2010/main" val="42148486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Stalking Typologies</a:t>
            </a:r>
            <a:endParaRPr lang="en-US" b="1" dirty="0"/>
          </a:p>
        </p:txBody>
      </p:sp>
      <p:sp>
        <p:nvSpPr>
          <p:cNvPr id="3" name="Content Placeholder 2"/>
          <p:cNvSpPr>
            <a:spLocks noGrp="1"/>
          </p:cNvSpPr>
          <p:nvPr>
            <p:ph idx="1"/>
          </p:nvPr>
        </p:nvSpPr>
        <p:spPr>
          <a:xfrm>
            <a:off x="457200" y="1417638"/>
            <a:ext cx="8229600" cy="4708525"/>
          </a:xfrm>
        </p:spPr>
        <p:txBody>
          <a:bodyPr/>
          <a:lstStyle/>
          <a:p>
            <a:r>
              <a:rPr lang="en-US" dirty="0" smtClean="0"/>
              <a:t>Zona Typology:</a:t>
            </a:r>
          </a:p>
          <a:p>
            <a:pPr lvl="1"/>
            <a:r>
              <a:rPr lang="en-US" b="1" dirty="0" smtClean="0"/>
              <a:t>Simple obsessional stalkers</a:t>
            </a:r>
          </a:p>
          <a:p>
            <a:pPr lvl="2"/>
            <a:r>
              <a:rPr lang="en-US" dirty="0" smtClean="0"/>
              <a:t>Most common</a:t>
            </a:r>
          </a:p>
          <a:p>
            <a:pPr lvl="2"/>
            <a:r>
              <a:rPr lang="en-US" dirty="0" smtClean="0"/>
              <a:t>Some prior interpersonal relationship</a:t>
            </a:r>
          </a:p>
          <a:p>
            <a:pPr lvl="2"/>
            <a:r>
              <a:rPr lang="en-US" dirty="0" smtClean="0"/>
              <a:t>Stalker is often socially immature, low in self-esteem, insecure, prone to jealousy</a:t>
            </a:r>
          </a:p>
          <a:p>
            <a:pPr lvl="2"/>
            <a:endParaRPr lang="en-US" dirty="0" smtClean="0"/>
          </a:p>
          <a:p>
            <a:r>
              <a:rPr lang="en-US" sz="1800" dirty="0" smtClean="0"/>
              <a:t>Zona, Sharma, Lane (1993)</a:t>
            </a:r>
          </a:p>
        </p:txBody>
      </p:sp>
    </p:spTree>
    <p:extLst>
      <p:ext uri="{BB962C8B-B14F-4D97-AF65-F5344CB8AC3E}">
        <p14:creationId xmlns:p14="http://schemas.microsoft.com/office/powerpoint/2010/main" val="149512547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Stalking Typologies</a:t>
            </a:r>
            <a:endParaRPr lang="en-US" b="1" dirty="0"/>
          </a:p>
        </p:txBody>
      </p:sp>
      <p:sp>
        <p:nvSpPr>
          <p:cNvPr id="3" name="Content Placeholder 2"/>
          <p:cNvSpPr>
            <a:spLocks noGrp="1"/>
          </p:cNvSpPr>
          <p:nvPr>
            <p:ph idx="1"/>
          </p:nvPr>
        </p:nvSpPr>
        <p:spPr>
          <a:xfrm>
            <a:off x="457200" y="1417638"/>
            <a:ext cx="8229600" cy="4708525"/>
          </a:xfrm>
        </p:spPr>
        <p:txBody>
          <a:bodyPr/>
          <a:lstStyle/>
          <a:p>
            <a:r>
              <a:rPr lang="en-US" dirty="0" smtClean="0"/>
              <a:t>Zona Typology:</a:t>
            </a:r>
          </a:p>
          <a:p>
            <a:pPr lvl="1"/>
            <a:r>
              <a:rPr lang="en-US" b="1" dirty="0" smtClean="0"/>
              <a:t>Simple obsessional stalkers</a:t>
            </a:r>
          </a:p>
          <a:p>
            <a:pPr lvl="2"/>
            <a:r>
              <a:rPr lang="en-US" dirty="0" smtClean="0"/>
              <a:t>Most common</a:t>
            </a:r>
          </a:p>
          <a:p>
            <a:pPr lvl="2"/>
            <a:r>
              <a:rPr lang="en-US" dirty="0" smtClean="0"/>
              <a:t>Some prior interpersonal relationship</a:t>
            </a:r>
          </a:p>
          <a:p>
            <a:pPr lvl="2"/>
            <a:r>
              <a:rPr lang="en-US" dirty="0" smtClean="0"/>
              <a:t>Stalker is often socially immature, low in self-esteem, insecure, prone to jealousy</a:t>
            </a:r>
          </a:p>
          <a:p>
            <a:pPr lvl="2"/>
            <a:r>
              <a:rPr lang="en-US" dirty="0" smtClean="0"/>
              <a:t>Stalker often male; victim often female</a:t>
            </a:r>
          </a:p>
          <a:p>
            <a:pPr lvl="2"/>
            <a:endParaRPr lang="en-US" dirty="0" smtClean="0"/>
          </a:p>
          <a:p>
            <a:r>
              <a:rPr lang="en-US" sz="1800" dirty="0" smtClean="0"/>
              <a:t>Zona, Sharma, Lane (1993)</a:t>
            </a:r>
          </a:p>
        </p:txBody>
      </p:sp>
    </p:spTree>
    <p:extLst>
      <p:ext uri="{BB962C8B-B14F-4D97-AF65-F5344CB8AC3E}">
        <p14:creationId xmlns:p14="http://schemas.microsoft.com/office/powerpoint/2010/main" val="8677383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Stalking Typologies</a:t>
            </a:r>
            <a:endParaRPr lang="en-US" b="1" dirty="0"/>
          </a:p>
        </p:txBody>
      </p:sp>
      <p:sp>
        <p:nvSpPr>
          <p:cNvPr id="3" name="Content Placeholder 2"/>
          <p:cNvSpPr>
            <a:spLocks noGrp="1"/>
          </p:cNvSpPr>
          <p:nvPr>
            <p:ph idx="1"/>
          </p:nvPr>
        </p:nvSpPr>
        <p:spPr>
          <a:xfrm>
            <a:off x="457200" y="1417638"/>
            <a:ext cx="8229600" cy="4708525"/>
          </a:xfrm>
        </p:spPr>
        <p:txBody>
          <a:bodyPr/>
          <a:lstStyle/>
          <a:p>
            <a:r>
              <a:rPr lang="en-US" dirty="0" smtClean="0"/>
              <a:t>Zona Typology:</a:t>
            </a:r>
          </a:p>
          <a:p>
            <a:pPr lvl="1"/>
            <a:r>
              <a:rPr lang="en-US" b="1" dirty="0" smtClean="0"/>
              <a:t>Simple obsessional stalkers</a:t>
            </a:r>
          </a:p>
          <a:p>
            <a:pPr lvl="2"/>
            <a:r>
              <a:rPr lang="en-US" dirty="0" smtClean="0"/>
              <a:t>Violence used to maintain control during relationship, stalking is means to continue control after relationship ends</a:t>
            </a:r>
          </a:p>
          <a:p>
            <a:pPr lvl="2"/>
            <a:r>
              <a:rPr lang="en-US" dirty="0" smtClean="0"/>
              <a:t>Motive: forcing ex-partner into relationship/revenge</a:t>
            </a:r>
          </a:p>
          <a:p>
            <a:pPr lvl="2"/>
            <a:r>
              <a:rPr lang="en-US" dirty="0" smtClean="0"/>
              <a:t>Frequently attempt to contact victim face-to-face, which represents significant violence risk factor</a:t>
            </a:r>
          </a:p>
          <a:p>
            <a:pPr lvl="2"/>
            <a:endParaRPr lang="en-US" dirty="0" smtClean="0"/>
          </a:p>
          <a:p>
            <a:r>
              <a:rPr lang="en-US" sz="1800" dirty="0"/>
              <a:t>Zona, Sharma, Lane (</a:t>
            </a:r>
            <a:r>
              <a:rPr lang="en-US" sz="1800" dirty="0" smtClean="0"/>
              <a:t>1993</a:t>
            </a:r>
            <a:r>
              <a:rPr lang="en-US" sz="1800" dirty="0"/>
              <a:t>)</a:t>
            </a:r>
          </a:p>
        </p:txBody>
      </p:sp>
    </p:spTree>
    <p:extLst>
      <p:ext uri="{BB962C8B-B14F-4D97-AF65-F5344CB8AC3E}">
        <p14:creationId xmlns:p14="http://schemas.microsoft.com/office/powerpoint/2010/main" val="51770756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Stalking Typologies</a:t>
            </a:r>
            <a:endParaRPr lang="en-US" b="1" dirty="0"/>
          </a:p>
        </p:txBody>
      </p:sp>
      <p:sp>
        <p:nvSpPr>
          <p:cNvPr id="3" name="Content Placeholder 2"/>
          <p:cNvSpPr>
            <a:spLocks noGrp="1"/>
          </p:cNvSpPr>
          <p:nvPr>
            <p:ph idx="1"/>
          </p:nvPr>
        </p:nvSpPr>
        <p:spPr>
          <a:xfrm>
            <a:off x="457200" y="1417638"/>
            <a:ext cx="8229600" cy="4708525"/>
          </a:xfrm>
        </p:spPr>
        <p:txBody>
          <a:bodyPr/>
          <a:lstStyle/>
          <a:p>
            <a:r>
              <a:rPr lang="en-US" dirty="0" smtClean="0"/>
              <a:t>Zona Typology:</a:t>
            </a:r>
          </a:p>
          <a:p>
            <a:pPr lvl="1"/>
            <a:r>
              <a:rPr lang="en-US" b="1" dirty="0" smtClean="0"/>
              <a:t>Love obsessional stalkers</a:t>
            </a:r>
          </a:p>
          <a:p>
            <a:pPr lvl="2"/>
            <a:r>
              <a:rPr lang="en-US" dirty="0" smtClean="0"/>
              <a:t>No prior relationship between stalker and victim</a:t>
            </a:r>
          </a:p>
          <a:p>
            <a:pPr lvl="2"/>
            <a:r>
              <a:rPr lang="en-US" dirty="0" smtClean="0"/>
              <a:t>Mere acquaintances or total strangers</a:t>
            </a:r>
          </a:p>
          <a:p>
            <a:pPr lvl="2"/>
            <a:r>
              <a:rPr lang="en-US" dirty="0" smtClean="0"/>
              <a:t>Stalker often suffers from mental illness</a:t>
            </a:r>
          </a:p>
          <a:p>
            <a:pPr lvl="2"/>
            <a:r>
              <a:rPr lang="en-US" dirty="0" smtClean="0"/>
              <a:t>Seeks to create relationship</a:t>
            </a:r>
          </a:p>
          <a:p>
            <a:pPr lvl="2"/>
            <a:r>
              <a:rPr lang="en-US" dirty="0" smtClean="0"/>
              <a:t>Less likely to attempt face-to-face contact</a:t>
            </a:r>
          </a:p>
          <a:p>
            <a:pPr lvl="2"/>
            <a:r>
              <a:rPr lang="en-US" dirty="0" smtClean="0"/>
              <a:t>E.g.: John Hinckley, Jr./Jodie Foster</a:t>
            </a:r>
          </a:p>
          <a:p>
            <a:pPr lvl="2"/>
            <a:endParaRPr lang="en-US" dirty="0" smtClean="0"/>
          </a:p>
          <a:p>
            <a:r>
              <a:rPr lang="en-US" sz="1800" dirty="0"/>
              <a:t>Zona, Sharma, Lane (</a:t>
            </a:r>
            <a:r>
              <a:rPr lang="en-US" sz="1800" dirty="0" smtClean="0"/>
              <a:t>1993</a:t>
            </a:r>
            <a:r>
              <a:rPr lang="en-US" sz="1800" dirty="0"/>
              <a:t>)</a:t>
            </a:r>
          </a:p>
        </p:txBody>
      </p:sp>
    </p:spTree>
    <p:extLst>
      <p:ext uri="{BB962C8B-B14F-4D97-AF65-F5344CB8AC3E}">
        <p14:creationId xmlns:p14="http://schemas.microsoft.com/office/powerpoint/2010/main" val="165482457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Stalking Typologies</a:t>
            </a:r>
            <a:endParaRPr lang="en-US" b="1" dirty="0"/>
          </a:p>
        </p:txBody>
      </p:sp>
      <p:sp>
        <p:nvSpPr>
          <p:cNvPr id="3" name="Content Placeholder 2"/>
          <p:cNvSpPr>
            <a:spLocks noGrp="1"/>
          </p:cNvSpPr>
          <p:nvPr>
            <p:ph idx="1"/>
          </p:nvPr>
        </p:nvSpPr>
        <p:spPr>
          <a:xfrm>
            <a:off x="457200" y="1417638"/>
            <a:ext cx="8229600" cy="4708525"/>
          </a:xfrm>
        </p:spPr>
        <p:txBody>
          <a:bodyPr>
            <a:normAutofit lnSpcReduction="10000"/>
          </a:bodyPr>
          <a:lstStyle/>
          <a:p>
            <a:r>
              <a:rPr lang="en-US" dirty="0" smtClean="0"/>
              <a:t>Zona Typology:</a:t>
            </a:r>
          </a:p>
          <a:p>
            <a:pPr lvl="1"/>
            <a:r>
              <a:rPr lang="en-US" b="1" dirty="0" err="1" smtClean="0"/>
              <a:t>Erotomanic</a:t>
            </a:r>
            <a:r>
              <a:rPr lang="en-US" b="1" dirty="0" smtClean="0"/>
              <a:t> stalkers</a:t>
            </a:r>
          </a:p>
          <a:p>
            <a:pPr lvl="2"/>
            <a:r>
              <a:rPr lang="en-US" dirty="0" smtClean="0"/>
              <a:t>Stalker is delusional</a:t>
            </a:r>
          </a:p>
          <a:p>
            <a:pPr lvl="2"/>
            <a:r>
              <a:rPr lang="en-US" dirty="0" smtClean="0"/>
              <a:t>Believes victim loves them, and that relationship already exists</a:t>
            </a:r>
          </a:p>
          <a:p>
            <a:pPr lvl="2"/>
            <a:r>
              <a:rPr lang="en-US" dirty="0" smtClean="0"/>
              <a:t>Stalker often female; victim often male</a:t>
            </a:r>
          </a:p>
          <a:p>
            <a:pPr lvl="2"/>
            <a:r>
              <a:rPr lang="en-US" dirty="0" smtClean="0"/>
              <a:t>Less likely to seek face-to-face contact</a:t>
            </a:r>
          </a:p>
          <a:p>
            <a:pPr lvl="2"/>
            <a:r>
              <a:rPr lang="en-US" dirty="0" smtClean="0"/>
              <a:t>Lower risk of violence</a:t>
            </a:r>
          </a:p>
          <a:p>
            <a:pPr lvl="2"/>
            <a:r>
              <a:rPr lang="en-US" dirty="0" smtClean="0"/>
              <a:t>E.g.: Margaret Ray (stalked David Letterman)</a:t>
            </a:r>
          </a:p>
          <a:p>
            <a:pPr lvl="2"/>
            <a:endParaRPr lang="en-US" dirty="0" smtClean="0"/>
          </a:p>
          <a:p>
            <a:r>
              <a:rPr lang="en-US" sz="1800" dirty="0"/>
              <a:t>Zona, Sharma, Lane (</a:t>
            </a:r>
            <a:r>
              <a:rPr lang="en-US" sz="1800" dirty="0" smtClean="0"/>
              <a:t>1993</a:t>
            </a:r>
            <a:r>
              <a:rPr lang="en-US" sz="1800" dirty="0"/>
              <a:t>)</a:t>
            </a:r>
          </a:p>
        </p:txBody>
      </p:sp>
    </p:spTree>
    <p:extLst>
      <p:ext uri="{BB962C8B-B14F-4D97-AF65-F5344CB8AC3E}">
        <p14:creationId xmlns:p14="http://schemas.microsoft.com/office/powerpoint/2010/main" val="5758693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Stalking Typologies</a:t>
            </a:r>
            <a:endParaRPr lang="en-US" b="1" dirty="0"/>
          </a:p>
        </p:txBody>
      </p:sp>
      <p:sp>
        <p:nvSpPr>
          <p:cNvPr id="3" name="Content Placeholder 2"/>
          <p:cNvSpPr>
            <a:spLocks noGrp="1"/>
          </p:cNvSpPr>
          <p:nvPr>
            <p:ph idx="1"/>
          </p:nvPr>
        </p:nvSpPr>
        <p:spPr>
          <a:xfrm>
            <a:off x="457200" y="1417638"/>
            <a:ext cx="8229600" cy="4708525"/>
          </a:xfrm>
        </p:spPr>
        <p:txBody>
          <a:bodyPr>
            <a:normAutofit/>
          </a:bodyPr>
          <a:lstStyle/>
          <a:p>
            <a:r>
              <a:rPr lang="en-US" dirty="0" smtClean="0"/>
              <a:t>RECON Typology: Focuses on RElationship and CONtext </a:t>
            </a:r>
          </a:p>
          <a:p>
            <a:pPr lvl="1"/>
            <a:r>
              <a:rPr lang="en-US" b="1" dirty="0" smtClean="0"/>
              <a:t>Intimate Stalkers</a:t>
            </a:r>
            <a:r>
              <a:rPr lang="en-US" dirty="0" smtClean="0"/>
              <a:t>: Have prior intimate relationship</a:t>
            </a:r>
          </a:p>
          <a:p>
            <a:pPr lvl="2"/>
            <a:r>
              <a:rPr lang="en-US" dirty="0" smtClean="0"/>
              <a:t>”Most malignant”</a:t>
            </a:r>
          </a:p>
          <a:p>
            <a:pPr lvl="2"/>
            <a:r>
              <a:rPr lang="en-US" dirty="0" smtClean="0"/>
              <a:t>Often have criminal records, abuse stimulants/alcohol</a:t>
            </a:r>
          </a:p>
          <a:p>
            <a:pPr lvl="2"/>
            <a:r>
              <a:rPr lang="en-US" dirty="0" smtClean="0"/>
              <a:t>Rarely psychotic</a:t>
            </a:r>
          </a:p>
          <a:p>
            <a:pPr lvl="2"/>
            <a:r>
              <a:rPr lang="en-US" dirty="0" smtClean="0"/>
              <a:t>Often no major mental illness (except depression)</a:t>
            </a:r>
          </a:p>
          <a:p>
            <a:pPr lvl="2"/>
            <a:r>
              <a:rPr lang="en-US" dirty="0" smtClean="0"/>
              <a:t>Approach targets</a:t>
            </a:r>
          </a:p>
          <a:p>
            <a:r>
              <a:rPr lang="en-US" sz="1800" dirty="0" err="1" smtClean="0"/>
              <a:t>Mohandie</a:t>
            </a:r>
            <a:r>
              <a:rPr lang="en-US" sz="1800" dirty="0" smtClean="0"/>
              <a:t>, </a:t>
            </a:r>
            <a:r>
              <a:rPr lang="en-US" sz="1800" dirty="0" err="1" smtClean="0"/>
              <a:t>Meloy</a:t>
            </a:r>
            <a:r>
              <a:rPr lang="en-US" sz="1800" dirty="0" smtClean="0"/>
              <a:t>, et al., “The RECON Typology of Stalking,” J. Forensic </a:t>
            </a:r>
            <a:r>
              <a:rPr lang="en-US" sz="1800" dirty="0" err="1" smtClean="0"/>
              <a:t>Sci</a:t>
            </a:r>
            <a:r>
              <a:rPr lang="en-US" sz="1800" dirty="0" smtClean="0"/>
              <a:t>, Vol. 51, No. 1 (2006)</a:t>
            </a:r>
            <a:endParaRPr lang="en-US" sz="1800" dirty="0"/>
          </a:p>
        </p:txBody>
      </p:sp>
    </p:spTree>
    <p:extLst>
      <p:ext uri="{BB962C8B-B14F-4D97-AF65-F5344CB8AC3E}">
        <p14:creationId xmlns:p14="http://schemas.microsoft.com/office/powerpoint/2010/main" val="207412936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Stalking Typologies</a:t>
            </a:r>
            <a:endParaRPr lang="en-US" b="1" dirty="0"/>
          </a:p>
        </p:txBody>
      </p:sp>
      <p:sp>
        <p:nvSpPr>
          <p:cNvPr id="3" name="Content Placeholder 2"/>
          <p:cNvSpPr>
            <a:spLocks noGrp="1"/>
          </p:cNvSpPr>
          <p:nvPr>
            <p:ph idx="1"/>
          </p:nvPr>
        </p:nvSpPr>
        <p:spPr>
          <a:xfrm>
            <a:off x="457200" y="1417638"/>
            <a:ext cx="8229600" cy="4708525"/>
          </a:xfrm>
        </p:spPr>
        <p:txBody>
          <a:bodyPr>
            <a:normAutofit/>
          </a:bodyPr>
          <a:lstStyle/>
          <a:p>
            <a:r>
              <a:rPr lang="en-US" dirty="0" smtClean="0"/>
              <a:t>RECON Typology:</a:t>
            </a:r>
          </a:p>
          <a:p>
            <a:pPr lvl="1"/>
            <a:r>
              <a:rPr lang="en-US" b="1" dirty="0" smtClean="0"/>
              <a:t>Intimate Stalkers</a:t>
            </a:r>
            <a:r>
              <a:rPr lang="en-US" dirty="0" smtClean="0"/>
              <a:t>:</a:t>
            </a:r>
          </a:p>
          <a:p>
            <a:pPr lvl="2"/>
            <a:r>
              <a:rPr lang="en-US" dirty="0" smtClean="0"/>
              <a:t>Insult, interfere, threaten and are violent</a:t>
            </a:r>
          </a:p>
          <a:p>
            <a:pPr lvl="2"/>
            <a:r>
              <a:rPr lang="en-US" dirty="0" smtClean="0"/>
              <a:t>In sample of 1005 cases, over one-half physically assaulted target, and one-third evidenced suicidal ideation or behavior</a:t>
            </a:r>
          </a:p>
          <a:p>
            <a:pPr lvl="2"/>
            <a:r>
              <a:rPr lang="en-US" dirty="0" smtClean="0"/>
              <a:t>Prior sexual relationship increases risk of violence</a:t>
            </a:r>
          </a:p>
          <a:p>
            <a:pPr lvl="2"/>
            <a:r>
              <a:rPr lang="en-US" dirty="0" smtClean="0"/>
              <a:t>Heightened danger days/weeks after separation</a:t>
            </a:r>
          </a:p>
          <a:p>
            <a:pPr lvl="2"/>
            <a:r>
              <a:rPr lang="en-US" dirty="0" smtClean="0"/>
              <a:t>Risk management: intensive supervision</a:t>
            </a:r>
          </a:p>
          <a:p>
            <a:r>
              <a:rPr lang="en-US" sz="1800" dirty="0" err="1" smtClean="0"/>
              <a:t>Mohandie</a:t>
            </a:r>
            <a:r>
              <a:rPr lang="en-US" sz="1800" dirty="0" smtClean="0"/>
              <a:t>, </a:t>
            </a:r>
            <a:r>
              <a:rPr lang="en-US" sz="1800" dirty="0" err="1" smtClean="0"/>
              <a:t>Meloy</a:t>
            </a:r>
            <a:r>
              <a:rPr lang="en-US" sz="1800" dirty="0" smtClean="0"/>
              <a:t>, et al., “The RECON Typology of Stalking,” J. Forensic </a:t>
            </a:r>
            <a:r>
              <a:rPr lang="en-US" sz="1800" dirty="0" err="1" smtClean="0"/>
              <a:t>Sci</a:t>
            </a:r>
            <a:r>
              <a:rPr lang="en-US" sz="1800" dirty="0" smtClean="0"/>
              <a:t>, Vol. 51, No. 1 (2006)</a:t>
            </a:r>
            <a:endParaRPr lang="en-US" sz="1800" dirty="0"/>
          </a:p>
        </p:txBody>
      </p:sp>
    </p:spTree>
    <p:extLst>
      <p:ext uri="{BB962C8B-B14F-4D97-AF65-F5344CB8AC3E}">
        <p14:creationId xmlns:p14="http://schemas.microsoft.com/office/powerpoint/2010/main" val="193771306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Risk Factors for Violence/Further Violence in Stalking, IPV Cases</a:t>
            </a:r>
            <a:endParaRPr lang="en-US" b="1" dirty="0"/>
          </a:p>
        </p:txBody>
      </p:sp>
      <p:sp>
        <p:nvSpPr>
          <p:cNvPr id="3" name="Content Placeholder 2"/>
          <p:cNvSpPr>
            <a:spLocks noGrp="1"/>
          </p:cNvSpPr>
          <p:nvPr>
            <p:ph idx="1"/>
          </p:nvPr>
        </p:nvSpPr>
        <p:spPr>
          <a:xfrm>
            <a:off x="457200" y="1417638"/>
            <a:ext cx="8229600" cy="4708525"/>
          </a:xfrm>
        </p:spPr>
        <p:txBody>
          <a:bodyPr>
            <a:normAutofit fontScale="92500"/>
          </a:bodyPr>
          <a:lstStyle/>
          <a:p>
            <a:r>
              <a:rPr lang="en-US" dirty="0" smtClean="0"/>
              <a:t>”Most important predictive factor of violence in stalking cases may be the presence of a prior sexually intimate relationship between the perpetrator and the victim.”</a:t>
            </a:r>
          </a:p>
          <a:p>
            <a:r>
              <a:rPr lang="en-US" dirty="0" smtClean="0"/>
              <a:t>Most common motive for murder of spouse by her husband is her leaving abusive relationship</a:t>
            </a:r>
          </a:p>
          <a:p>
            <a:r>
              <a:rPr lang="en-US" dirty="0" smtClean="0"/>
              <a:t>Most women murdered by husbands are stalked before murder</a:t>
            </a:r>
          </a:p>
          <a:p>
            <a:r>
              <a:rPr lang="en-US" sz="2100" dirty="0" err="1" smtClean="0"/>
              <a:t>Meloy</a:t>
            </a:r>
            <a:r>
              <a:rPr lang="en-US" sz="2100" dirty="0" smtClean="0"/>
              <a:t>, et al., “Risk Factors for Violence Among Stalkers,” in Scientific Pursuit of Stalking (2006)</a:t>
            </a:r>
          </a:p>
          <a:p>
            <a:endParaRPr lang="en-US" dirty="0"/>
          </a:p>
        </p:txBody>
      </p:sp>
    </p:spTree>
    <p:extLst>
      <p:ext uri="{BB962C8B-B14F-4D97-AF65-F5344CB8AC3E}">
        <p14:creationId xmlns:p14="http://schemas.microsoft.com/office/powerpoint/2010/main" val="55397670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Risk Factors for Violence/Further Violence in Stalking, IPV Cases</a:t>
            </a:r>
            <a:endParaRPr lang="en-US" b="1" dirty="0"/>
          </a:p>
        </p:txBody>
      </p:sp>
      <p:sp>
        <p:nvSpPr>
          <p:cNvPr id="3" name="Content Placeholder 2"/>
          <p:cNvSpPr>
            <a:spLocks noGrp="1"/>
          </p:cNvSpPr>
          <p:nvPr>
            <p:ph idx="1"/>
          </p:nvPr>
        </p:nvSpPr>
        <p:spPr>
          <a:xfrm>
            <a:off x="457200" y="1417638"/>
            <a:ext cx="8229600" cy="4708525"/>
          </a:xfrm>
        </p:spPr>
        <p:txBody>
          <a:bodyPr>
            <a:normAutofit lnSpcReduction="10000"/>
          </a:bodyPr>
          <a:lstStyle/>
          <a:p>
            <a:r>
              <a:rPr lang="en-US" dirty="0" smtClean="0"/>
              <a:t>Greatest risk of spousal homicide is in days and weeks following separation</a:t>
            </a:r>
          </a:p>
          <a:p>
            <a:r>
              <a:rPr lang="en-US" dirty="0" smtClean="0"/>
              <a:t>Explicit threats are significantly related to violence, but should not be used as major predictive factor in violence risk among stalkers:</a:t>
            </a:r>
          </a:p>
          <a:p>
            <a:pPr lvl="1"/>
            <a:r>
              <a:rPr lang="en-US" dirty="0" smtClean="0"/>
              <a:t>Most stalkers threaten;</a:t>
            </a:r>
          </a:p>
          <a:p>
            <a:pPr lvl="1"/>
            <a:r>
              <a:rPr lang="en-US" dirty="0" smtClean="0"/>
              <a:t>Most threats are not acted upon</a:t>
            </a:r>
          </a:p>
          <a:p>
            <a:r>
              <a:rPr lang="en-US" sz="1800" dirty="0" err="1" smtClean="0"/>
              <a:t>Meloy</a:t>
            </a:r>
            <a:r>
              <a:rPr lang="en-US" sz="1800" dirty="0" smtClean="0"/>
              <a:t>, et al., “Risk Factors for Violence Among Stalkers,” in Scientific Pursuit of Stalking (2006)</a:t>
            </a:r>
          </a:p>
          <a:p>
            <a:endParaRPr lang="en-US" dirty="0"/>
          </a:p>
        </p:txBody>
      </p:sp>
    </p:spTree>
    <p:extLst>
      <p:ext uri="{BB962C8B-B14F-4D97-AF65-F5344CB8AC3E}">
        <p14:creationId xmlns:p14="http://schemas.microsoft.com/office/powerpoint/2010/main" val="134478715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Stalking Typologies</a:t>
            </a:r>
            <a:endParaRPr lang="en-US" b="1" dirty="0"/>
          </a:p>
        </p:txBody>
      </p:sp>
      <p:sp>
        <p:nvSpPr>
          <p:cNvPr id="3" name="Content Placeholder 2"/>
          <p:cNvSpPr>
            <a:spLocks noGrp="1"/>
          </p:cNvSpPr>
          <p:nvPr>
            <p:ph idx="1"/>
          </p:nvPr>
        </p:nvSpPr>
        <p:spPr>
          <a:xfrm>
            <a:off x="457200" y="1417638"/>
            <a:ext cx="8229600" cy="4708525"/>
          </a:xfrm>
        </p:spPr>
        <p:txBody>
          <a:bodyPr>
            <a:normAutofit lnSpcReduction="10000"/>
          </a:bodyPr>
          <a:lstStyle/>
          <a:p>
            <a:r>
              <a:rPr lang="en-US" dirty="0" smtClean="0"/>
              <a:t>RECON Typology:</a:t>
            </a:r>
          </a:p>
          <a:p>
            <a:pPr lvl="1"/>
            <a:r>
              <a:rPr lang="en-US" b="1" dirty="0" smtClean="0"/>
              <a:t>Acquaintance Stalkers</a:t>
            </a:r>
            <a:r>
              <a:rPr lang="en-US" dirty="0" smtClean="0"/>
              <a:t>:</a:t>
            </a:r>
          </a:p>
          <a:p>
            <a:pPr lvl="2"/>
            <a:r>
              <a:rPr lang="en-US" dirty="0"/>
              <a:t>N</a:t>
            </a:r>
            <a:r>
              <a:rPr lang="en-US" dirty="0" smtClean="0"/>
              <a:t>o prior intimate relationship</a:t>
            </a:r>
          </a:p>
          <a:p>
            <a:pPr lvl="2"/>
            <a:r>
              <a:rPr lang="en-US" dirty="0" smtClean="0"/>
              <a:t>In study of 1005 cases:</a:t>
            </a:r>
          </a:p>
          <a:p>
            <a:pPr lvl="3"/>
            <a:r>
              <a:rPr lang="en-US" sz="2400" dirty="0" smtClean="0"/>
              <a:t>21% were women</a:t>
            </a:r>
          </a:p>
          <a:p>
            <a:pPr lvl="3"/>
            <a:r>
              <a:rPr lang="en-US" sz="2400" dirty="0" smtClean="0"/>
              <a:t>One-third assaulted target or damaged their property</a:t>
            </a:r>
          </a:p>
          <a:p>
            <a:pPr lvl="2"/>
            <a:r>
              <a:rPr lang="en-US" sz="2800" dirty="0" smtClean="0"/>
              <a:t>Risk management: interdiction and mental health treatment</a:t>
            </a:r>
          </a:p>
          <a:p>
            <a:pPr lvl="2"/>
            <a:endParaRPr lang="en-US" sz="1800" dirty="0" smtClean="0"/>
          </a:p>
          <a:p>
            <a:r>
              <a:rPr lang="en-US" sz="1800" dirty="0" err="1" smtClean="0"/>
              <a:t>Mohandie</a:t>
            </a:r>
            <a:r>
              <a:rPr lang="en-US" sz="1800" dirty="0" smtClean="0"/>
              <a:t>, </a:t>
            </a:r>
            <a:r>
              <a:rPr lang="en-US" sz="1800" dirty="0" err="1" smtClean="0"/>
              <a:t>Meloy</a:t>
            </a:r>
            <a:r>
              <a:rPr lang="en-US" sz="1800" dirty="0" smtClean="0"/>
              <a:t>, et al., “The RECON Typology of Stalking,” J. Forensic </a:t>
            </a:r>
            <a:r>
              <a:rPr lang="en-US" sz="1800" dirty="0" err="1" smtClean="0"/>
              <a:t>Sci</a:t>
            </a:r>
            <a:r>
              <a:rPr lang="en-US" sz="1800" dirty="0" smtClean="0"/>
              <a:t>, Vol. 51, No. 1 (2006)</a:t>
            </a:r>
            <a:endParaRPr lang="en-US" sz="1800" dirty="0"/>
          </a:p>
        </p:txBody>
      </p:sp>
    </p:spTree>
    <p:extLst>
      <p:ext uri="{BB962C8B-B14F-4D97-AF65-F5344CB8AC3E}">
        <p14:creationId xmlns:p14="http://schemas.microsoft.com/office/powerpoint/2010/main" val="171981305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Stalking Typologies</a:t>
            </a:r>
            <a:endParaRPr lang="en-US" b="1" dirty="0"/>
          </a:p>
        </p:txBody>
      </p:sp>
      <p:sp>
        <p:nvSpPr>
          <p:cNvPr id="3" name="Content Placeholder 2"/>
          <p:cNvSpPr>
            <a:spLocks noGrp="1"/>
          </p:cNvSpPr>
          <p:nvPr>
            <p:ph idx="1"/>
          </p:nvPr>
        </p:nvSpPr>
        <p:spPr>
          <a:xfrm>
            <a:off x="457200" y="1417638"/>
            <a:ext cx="8229600" cy="4708525"/>
          </a:xfrm>
        </p:spPr>
        <p:txBody>
          <a:bodyPr>
            <a:normAutofit/>
          </a:bodyPr>
          <a:lstStyle/>
          <a:p>
            <a:r>
              <a:rPr lang="en-US" dirty="0" smtClean="0"/>
              <a:t>RECON Typology:</a:t>
            </a:r>
          </a:p>
          <a:p>
            <a:pPr lvl="1"/>
            <a:r>
              <a:rPr lang="en-US" b="1" dirty="0" smtClean="0"/>
              <a:t>Public Figure Stalkers</a:t>
            </a:r>
            <a:r>
              <a:rPr lang="en-US" dirty="0" smtClean="0"/>
              <a:t>:</a:t>
            </a:r>
          </a:p>
          <a:p>
            <a:pPr lvl="2"/>
            <a:r>
              <a:rPr lang="en-US" dirty="0" smtClean="0"/>
              <a:t>Vast majority have major mental disorder</a:t>
            </a:r>
          </a:p>
          <a:p>
            <a:pPr lvl="2"/>
            <a:r>
              <a:rPr lang="en-US" dirty="0" smtClean="0"/>
              <a:t>In study of 1005 cases:</a:t>
            </a:r>
          </a:p>
          <a:p>
            <a:pPr lvl="3"/>
            <a:r>
              <a:rPr lang="en-US" sz="2400" dirty="0" smtClean="0"/>
              <a:t>27% were women</a:t>
            </a:r>
          </a:p>
          <a:p>
            <a:pPr lvl="3"/>
            <a:r>
              <a:rPr lang="en-US" sz="2400" dirty="0" smtClean="0"/>
              <a:t>Very low frequency of violence (2%)</a:t>
            </a:r>
          </a:p>
          <a:p>
            <a:pPr lvl="2"/>
            <a:endParaRPr lang="en-US" sz="1800" dirty="0" smtClean="0"/>
          </a:p>
          <a:p>
            <a:r>
              <a:rPr lang="en-US" sz="1800" dirty="0" err="1" smtClean="0"/>
              <a:t>Mohandie</a:t>
            </a:r>
            <a:r>
              <a:rPr lang="en-US" sz="1800" dirty="0" smtClean="0"/>
              <a:t>, </a:t>
            </a:r>
            <a:r>
              <a:rPr lang="en-US" sz="1800" dirty="0" err="1" smtClean="0"/>
              <a:t>Meloy</a:t>
            </a:r>
            <a:r>
              <a:rPr lang="en-US" sz="1800" dirty="0" smtClean="0"/>
              <a:t>, et al., “The RECON Typology of Stalking,” J. Forensic </a:t>
            </a:r>
            <a:r>
              <a:rPr lang="en-US" sz="1800" dirty="0" err="1" smtClean="0"/>
              <a:t>Sci</a:t>
            </a:r>
            <a:r>
              <a:rPr lang="en-US" sz="1800" dirty="0" smtClean="0"/>
              <a:t>, Vol. 51, No. 1 (2006)</a:t>
            </a:r>
            <a:endParaRPr lang="en-US" sz="1800" dirty="0"/>
          </a:p>
        </p:txBody>
      </p:sp>
    </p:spTree>
    <p:extLst>
      <p:ext uri="{BB962C8B-B14F-4D97-AF65-F5344CB8AC3E}">
        <p14:creationId xmlns:p14="http://schemas.microsoft.com/office/powerpoint/2010/main" val="191564402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Stalking Typologies</a:t>
            </a:r>
            <a:endParaRPr lang="en-US" b="1" dirty="0"/>
          </a:p>
        </p:txBody>
      </p:sp>
      <p:sp>
        <p:nvSpPr>
          <p:cNvPr id="3" name="Content Placeholder 2"/>
          <p:cNvSpPr>
            <a:spLocks noGrp="1"/>
          </p:cNvSpPr>
          <p:nvPr>
            <p:ph idx="1"/>
          </p:nvPr>
        </p:nvSpPr>
        <p:spPr>
          <a:xfrm>
            <a:off x="457200" y="1417638"/>
            <a:ext cx="8229600" cy="4708525"/>
          </a:xfrm>
        </p:spPr>
        <p:txBody>
          <a:bodyPr>
            <a:normAutofit/>
          </a:bodyPr>
          <a:lstStyle/>
          <a:p>
            <a:r>
              <a:rPr lang="en-US" dirty="0" smtClean="0"/>
              <a:t>RECON Typology:</a:t>
            </a:r>
          </a:p>
          <a:p>
            <a:pPr lvl="1"/>
            <a:r>
              <a:rPr lang="en-US" b="1" dirty="0" smtClean="0"/>
              <a:t>Private Stranger Stalkers</a:t>
            </a:r>
            <a:r>
              <a:rPr lang="en-US" dirty="0" smtClean="0"/>
              <a:t>:</a:t>
            </a:r>
          </a:p>
          <a:p>
            <a:pPr lvl="2"/>
            <a:r>
              <a:rPr lang="en-US" dirty="0" smtClean="0"/>
              <a:t>In study of 1005 cases:</a:t>
            </a:r>
          </a:p>
          <a:p>
            <a:pPr lvl="3"/>
            <a:r>
              <a:rPr lang="en-US" sz="2400" dirty="0" smtClean="0"/>
              <a:t>Many were mentally ill men</a:t>
            </a:r>
          </a:p>
          <a:p>
            <a:pPr lvl="3"/>
            <a:r>
              <a:rPr lang="en-US" sz="2400" dirty="0" smtClean="0"/>
              <a:t>One-third violent toward person or property</a:t>
            </a:r>
          </a:p>
          <a:p>
            <a:pPr lvl="2"/>
            <a:r>
              <a:rPr lang="en-US" sz="2800" dirty="0" smtClean="0"/>
              <a:t>Risk management: interdiction and mental health treatment</a:t>
            </a:r>
            <a:endParaRPr lang="en-US" sz="2400" dirty="0" smtClean="0"/>
          </a:p>
          <a:p>
            <a:pPr lvl="2"/>
            <a:endParaRPr lang="en-US" sz="1800" dirty="0" smtClean="0"/>
          </a:p>
          <a:p>
            <a:r>
              <a:rPr lang="en-US" sz="1800" dirty="0" err="1" smtClean="0"/>
              <a:t>Mohandie</a:t>
            </a:r>
            <a:r>
              <a:rPr lang="en-US" sz="1800" dirty="0" smtClean="0"/>
              <a:t>, </a:t>
            </a:r>
            <a:r>
              <a:rPr lang="en-US" sz="1800" dirty="0" err="1" smtClean="0"/>
              <a:t>Meloy</a:t>
            </a:r>
            <a:r>
              <a:rPr lang="en-US" sz="1800" dirty="0" smtClean="0"/>
              <a:t>, et al., “The RECON Typology of Stalking,” J. Forensic </a:t>
            </a:r>
            <a:r>
              <a:rPr lang="en-US" sz="1800" dirty="0" err="1" smtClean="0"/>
              <a:t>Sci</a:t>
            </a:r>
            <a:r>
              <a:rPr lang="en-US" sz="1800" dirty="0" smtClean="0"/>
              <a:t>, Vol. 51, No. 1 (2006)</a:t>
            </a:r>
            <a:endParaRPr lang="en-US" sz="1800" dirty="0"/>
          </a:p>
        </p:txBody>
      </p:sp>
    </p:spTree>
    <p:extLst>
      <p:ext uri="{BB962C8B-B14F-4D97-AF65-F5344CB8AC3E}">
        <p14:creationId xmlns:p14="http://schemas.microsoft.com/office/powerpoint/2010/main" val="115430915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Stalking Typologies</a:t>
            </a:r>
            <a:endParaRPr lang="en-US" b="1" dirty="0"/>
          </a:p>
        </p:txBody>
      </p:sp>
      <p:sp>
        <p:nvSpPr>
          <p:cNvPr id="3" name="Content Placeholder 2"/>
          <p:cNvSpPr>
            <a:spLocks noGrp="1"/>
          </p:cNvSpPr>
          <p:nvPr>
            <p:ph idx="1"/>
          </p:nvPr>
        </p:nvSpPr>
        <p:spPr>
          <a:xfrm>
            <a:off x="457200" y="1417638"/>
            <a:ext cx="8229600" cy="4708525"/>
          </a:xfrm>
        </p:spPr>
        <p:txBody>
          <a:bodyPr>
            <a:normAutofit fontScale="92500" lnSpcReduction="10000"/>
          </a:bodyPr>
          <a:lstStyle/>
          <a:p>
            <a:r>
              <a:rPr lang="en-US" dirty="0" smtClean="0"/>
              <a:t>Stalking Risk Profile Typology:</a:t>
            </a:r>
          </a:p>
          <a:p>
            <a:pPr lvl="1"/>
            <a:r>
              <a:rPr lang="en-US" b="1" dirty="0" smtClean="0"/>
              <a:t>Rejected Stalker</a:t>
            </a:r>
            <a:r>
              <a:rPr lang="en-US" dirty="0" smtClean="0"/>
              <a:t>:</a:t>
            </a:r>
          </a:p>
          <a:p>
            <a:pPr lvl="2"/>
            <a:r>
              <a:rPr lang="en-US" dirty="0" smtClean="0"/>
              <a:t>Context: breakdown </a:t>
            </a:r>
            <a:r>
              <a:rPr lang="en-US" dirty="0"/>
              <a:t>of a close </a:t>
            </a:r>
            <a:r>
              <a:rPr lang="en-US" dirty="0" smtClean="0"/>
              <a:t>relationship</a:t>
            </a:r>
          </a:p>
          <a:p>
            <a:pPr lvl="2"/>
            <a:r>
              <a:rPr lang="en-US" dirty="0" smtClean="0"/>
              <a:t>Motivation: </a:t>
            </a:r>
          </a:p>
          <a:p>
            <a:pPr lvl="3"/>
            <a:r>
              <a:rPr lang="en-US" sz="2400" dirty="0"/>
              <a:t>a</a:t>
            </a:r>
            <a:r>
              <a:rPr lang="en-US" sz="2400" dirty="0" smtClean="0"/>
              <a:t>ttempting </a:t>
            </a:r>
            <a:r>
              <a:rPr lang="en-US" sz="2400" dirty="0"/>
              <a:t>to reconcile </a:t>
            </a:r>
            <a:r>
              <a:rPr lang="en-US" sz="2400" dirty="0" smtClean="0"/>
              <a:t>relationship and/or </a:t>
            </a:r>
          </a:p>
          <a:p>
            <a:pPr lvl="3"/>
            <a:r>
              <a:rPr lang="en-US" sz="2400" dirty="0" smtClean="0"/>
              <a:t>exacting revenge for rejection</a:t>
            </a:r>
          </a:p>
          <a:p>
            <a:pPr lvl="2"/>
            <a:r>
              <a:rPr lang="en-US" dirty="0" smtClean="0"/>
              <a:t>Maintaining behavior can be substitute </a:t>
            </a:r>
            <a:r>
              <a:rPr lang="en-US" dirty="0"/>
              <a:t>for </a:t>
            </a:r>
            <a:r>
              <a:rPr lang="en-US" dirty="0" smtClean="0"/>
              <a:t>past </a:t>
            </a:r>
            <a:r>
              <a:rPr lang="en-US" dirty="0"/>
              <a:t>relationship as it allows the stalker to continue to feel close to the </a:t>
            </a:r>
            <a:r>
              <a:rPr lang="en-US" dirty="0" smtClean="0"/>
              <a:t>victim</a:t>
            </a:r>
          </a:p>
          <a:p>
            <a:pPr lvl="2"/>
            <a:r>
              <a:rPr lang="en-US" dirty="0" smtClean="0"/>
              <a:t>In </a:t>
            </a:r>
            <a:r>
              <a:rPr lang="en-US" dirty="0"/>
              <a:t>other cases </a:t>
            </a:r>
            <a:r>
              <a:rPr lang="en-US" dirty="0" smtClean="0"/>
              <a:t>behavior is </a:t>
            </a:r>
            <a:r>
              <a:rPr lang="en-US" dirty="0"/>
              <a:t>maintained because it allows </a:t>
            </a:r>
            <a:r>
              <a:rPr lang="en-US" dirty="0" smtClean="0"/>
              <a:t>stalker </a:t>
            </a:r>
            <a:r>
              <a:rPr lang="en-US" dirty="0"/>
              <a:t>to salvage their </a:t>
            </a:r>
            <a:r>
              <a:rPr lang="en-US" dirty="0" smtClean="0"/>
              <a:t>damaged </a:t>
            </a:r>
            <a:r>
              <a:rPr lang="en-US" dirty="0"/>
              <a:t>self-esteem and feel better about </a:t>
            </a:r>
            <a:r>
              <a:rPr lang="en-US" dirty="0" smtClean="0"/>
              <a:t>themselves</a:t>
            </a:r>
          </a:p>
          <a:p>
            <a:pPr lvl="2"/>
            <a:endParaRPr lang="en-US" sz="1800" dirty="0" smtClean="0"/>
          </a:p>
          <a:p>
            <a:r>
              <a:rPr lang="en-US" sz="1800" dirty="0" smtClean="0"/>
              <a:t>Mullen, </a:t>
            </a:r>
            <a:r>
              <a:rPr lang="en-US" sz="1800" dirty="0" err="1" smtClean="0"/>
              <a:t>Pathe</a:t>
            </a:r>
            <a:r>
              <a:rPr lang="en-US" sz="1800" dirty="0" smtClean="0"/>
              <a:t>, Purcell (</a:t>
            </a:r>
            <a:r>
              <a:rPr lang="en-US" sz="1800" i="1" dirty="0" smtClean="0"/>
              <a:t>see</a:t>
            </a:r>
            <a:r>
              <a:rPr lang="en-US" sz="1800" dirty="0" smtClean="0"/>
              <a:t> </a:t>
            </a:r>
            <a:r>
              <a:rPr lang="en-US" sz="1800" dirty="0" err="1" smtClean="0"/>
              <a:t>www.stalkingriskprofile.com</a:t>
            </a:r>
            <a:r>
              <a:rPr lang="en-US" sz="1800" dirty="0" smtClean="0"/>
              <a:t>)</a:t>
            </a:r>
            <a:endParaRPr lang="en-US" sz="1800" dirty="0"/>
          </a:p>
        </p:txBody>
      </p:sp>
    </p:spTree>
    <p:extLst>
      <p:ext uri="{BB962C8B-B14F-4D97-AF65-F5344CB8AC3E}">
        <p14:creationId xmlns:p14="http://schemas.microsoft.com/office/powerpoint/2010/main" val="10675150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Stalking Typologies</a:t>
            </a:r>
            <a:endParaRPr lang="en-US" b="1" dirty="0"/>
          </a:p>
        </p:txBody>
      </p:sp>
      <p:sp>
        <p:nvSpPr>
          <p:cNvPr id="3" name="Content Placeholder 2"/>
          <p:cNvSpPr>
            <a:spLocks noGrp="1"/>
          </p:cNvSpPr>
          <p:nvPr>
            <p:ph idx="1"/>
          </p:nvPr>
        </p:nvSpPr>
        <p:spPr>
          <a:xfrm>
            <a:off x="457200" y="1219200"/>
            <a:ext cx="8229600" cy="4906963"/>
          </a:xfrm>
        </p:spPr>
        <p:txBody>
          <a:bodyPr>
            <a:normAutofit fontScale="92500" lnSpcReduction="10000"/>
          </a:bodyPr>
          <a:lstStyle/>
          <a:p>
            <a:r>
              <a:rPr lang="en-US" dirty="0" smtClean="0"/>
              <a:t>Stalking Risk Profile Typology:</a:t>
            </a:r>
          </a:p>
          <a:p>
            <a:pPr lvl="1"/>
            <a:r>
              <a:rPr lang="en-US" b="1" dirty="0" smtClean="0"/>
              <a:t>Resentful Stalker</a:t>
            </a:r>
            <a:r>
              <a:rPr lang="en-US" dirty="0" smtClean="0"/>
              <a:t>:</a:t>
            </a:r>
          </a:p>
          <a:p>
            <a:pPr lvl="2"/>
            <a:r>
              <a:rPr lang="en-US" dirty="0"/>
              <a:t>S</a:t>
            </a:r>
            <a:r>
              <a:rPr lang="en-US" dirty="0" smtClean="0"/>
              <a:t>talker </a:t>
            </a:r>
            <a:r>
              <a:rPr lang="en-US" dirty="0"/>
              <a:t>feels as though they have been mistreated or that they are the victim of some form of injustice or </a:t>
            </a:r>
            <a:r>
              <a:rPr lang="en-US" dirty="0" smtClean="0"/>
              <a:t>humiliation</a:t>
            </a:r>
          </a:p>
          <a:p>
            <a:pPr lvl="2"/>
            <a:r>
              <a:rPr lang="en-US" dirty="0" smtClean="0"/>
              <a:t>Victims </a:t>
            </a:r>
            <a:r>
              <a:rPr lang="en-US" dirty="0"/>
              <a:t>are strangers or acquaintances who are seen to have mistreated the </a:t>
            </a:r>
            <a:r>
              <a:rPr lang="en-US" dirty="0" smtClean="0"/>
              <a:t>stalker</a:t>
            </a:r>
          </a:p>
          <a:p>
            <a:pPr lvl="2"/>
            <a:r>
              <a:rPr lang="en-US" dirty="0" smtClean="0"/>
              <a:t>Can arise </a:t>
            </a:r>
            <a:r>
              <a:rPr lang="en-US" dirty="0"/>
              <a:t>out of </a:t>
            </a:r>
            <a:r>
              <a:rPr lang="en-US" dirty="0" smtClean="0"/>
              <a:t>a severe </a:t>
            </a:r>
            <a:r>
              <a:rPr lang="en-US" dirty="0"/>
              <a:t>mental illness when </a:t>
            </a:r>
            <a:r>
              <a:rPr lang="en-US" dirty="0" smtClean="0"/>
              <a:t>perpetrator </a:t>
            </a:r>
            <a:r>
              <a:rPr lang="en-US" dirty="0"/>
              <a:t>develops paranoid beliefs about </a:t>
            </a:r>
            <a:r>
              <a:rPr lang="en-US" dirty="0" smtClean="0"/>
              <a:t>victim </a:t>
            </a:r>
            <a:r>
              <a:rPr lang="en-US" dirty="0"/>
              <a:t>and uses stalking as a way of ‘getting back’ at the </a:t>
            </a:r>
            <a:r>
              <a:rPr lang="en-US" dirty="0" smtClean="0"/>
              <a:t>victim</a:t>
            </a:r>
          </a:p>
          <a:p>
            <a:pPr lvl="2"/>
            <a:r>
              <a:rPr lang="en-US" dirty="0" smtClean="0"/>
              <a:t>Initial </a:t>
            </a:r>
            <a:r>
              <a:rPr lang="en-US" dirty="0"/>
              <a:t>motivation for stalking is the desire for revenge or to ‘even the score’ </a:t>
            </a:r>
            <a:endParaRPr lang="en-US" dirty="0" smtClean="0"/>
          </a:p>
          <a:p>
            <a:pPr lvl="2"/>
            <a:r>
              <a:rPr lang="en-US" dirty="0" smtClean="0"/>
              <a:t>Stalking </a:t>
            </a:r>
            <a:r>
              <a:rPr lang="en-US" dirty="0"/>
              <a:t>is maintained by </a:t>
            </a:r>
            <a:r>
              <a:rPr lang="en-US" dirty="0" smtClean="0"/>
              <a:t>sense </a:t>
            </a:r>
            <a:r>
              <a:rPr lang="en-US" dirty="0"/>
              <a:t>of power and control that </a:t>
            </a:r>
            <a:r>
              <a:rPr lang="en-US" dirty="0" smtClean="0"/>
              <a:t>stalker </a:t>
            </a:r>
            <a:r>
              <a:rPr lang="en-US" dirty="0"/>
              <a:t>derives from inducing fear in the </a:t>
            </a:r>
            <a:r>
              <a:rPr lang="en-US" dirty="0" smtClean="0"/>
              <a:t>victim</a:t>
            </a:r>
          </a:p>
          <a:p>
            <a:r>
              <a:rPr lang="en-US" sz="1900" dirty="0" smtClean="0"/>
              <a:t>Mullen, </a:t>
            </a:r>
            <a:r>
              <a:rPr lang="en-US" sz="1900" dirty="0" err="1" smtClean="0"/>
              <a:t>Pathe</a:t>
            </a:r>
            <a:r>
              <a:rPr lang="en-US" sz="1900" dirty="0" smtClean="0"/>
              <a:t>, Purcell (</a:t>
            </a:r>
            <a:r>
              <a:rPr lang="en-US" sz="1900" i="1" dirty="0" smtClean="0"/>
              <a:t>see</a:t>
            </a:r>
            <a:r>
              <a:rPr lang="en-US" sz="1900" dirty="0" smtClean="0"/>
              <a:t> </a:t>
            </a:r>
            <a:r>
              <a:rPr lang="en-US" sz="1900" dirty="0" err="1" smtClean="0"/>
              <a:t>www.stalkingriskprofile.com</a:t>
            </a:r>
            <a:r>
              <a:rPr lang="en-US" sz="1900" dirty="0" smtClean="0"/>
              <a:t>)</a:t>
            </a:r>
            <a:endParaRPr lang="en-US" sz="1900" dirty="0"/>
          </a:p>
        </p:txBody>
      </p:sp>
    </p:spTree>
    <p:extLst>
      <p:ext uri="{BB962C8B-B14F-4D97-AF65-F5344CB8AC3E}">
        <p14:creationId xmlns:p14="http://schemas.microsoft.com/office/powerpoint/2010/main" val="102374971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Stalking Typologies</a:t>
            </a:r>
            <a:endParaRPr lang="en-US" b="1" dirty="0"/>
          </a:p>
        </p:txBody>
      </p:sp>
      <p:sp>
        <p:nvSpPr>
          <p:cNvPr id="3" name="Content Placeholder 2"/>
          <p:cNvSpPr>
            <a:spLocks noGrp="1"/>
          </p:cNvSpPr>
          <p:nvPr>
            <p:ph idx="1"/>
          </p:nvPr>
        </p:nvSpPr>
        <p:spPr>
          <a:xfrm>
            <a:off x="457200" y="1219200"/>
            <a:ext cx="8229600" cy="4906963"/>
          </a:xfrm>
        </p:spPr>
        <p:txBody>
          <a:bodyPr>
            <a:normAutofit fontScale="92500" lnSpcReduction="10000"/>
          </a:bodyPr>
          <a:lstStyle/>
          <a:p>
            <a:r>
              <a:rPr lang="en-US" dirty="0" smtClean="0"/>
              <a:t>Stalking Risk Profile Typology:</a:t>
            </a:r>
          </a:p>
          <a:p>
            <a:pPr lvl="1"/>
            <a:r>
              <a:rPr lang="en-US" b="1" dirty="0" smtClean="0"/>
              <a:t>Resentful Stalker</a:t>
            </a:r>
            <a:r>
              <a:rPr lang="en-US" dirty="0" smtClean="0"/>
              <a:t>:</a:t>
            </a:r>
          </a:p>
          <a:p>
            <a:pPr lvl="2"/>
            <a:r>
              <a:rPr lang="en-US" dirty="0"/>
              <a:t>S</a:t>
            </a:r>
            <a:r>
              <a:rPr lang="en-US" dirty="0" smtClean="0"/>
              <a:t>talker </a:t>
            </a:r>
            <a:r>
              <a:rPr lang="en-US" dirty="0"/>
              <a:t>feels as though they have been mistreated or that they are the victim of some form of injustice or </a:t>
            </a:r>
            <a:r>
              <a:rPr lang="en-US" dirty="0" smtClean="0"/>
              <a:t>humiliation</a:t>
            </a:r>
          </a:p>
          <a:p>
            <a:pPr lvl="2"/>
            <a:r>
              <a:rPr lang="en-US" dirty="0" smtClean="0"/>
              <a:t>Victims </a:t>
            </a:r>
            <a:r>
              <a:rPr lang="en-US" dirty="0"/>
              <a:t>are strangers or acquaintances who are seen to have mistreated the </a:t>
            </a:r>
            <a:r>
              <a:rPr lang="en-US" dirty="0" smtClean="0"/>
              <a:t>stalker</a:t>
            </a:r>
          </a:p>
          <a:p>
            <a:pPr lvl="2"/>
            <a:r>
              <a:rPr lang="en-US" dirty="0" smtClean="0"/>
              <a:t>Can arise </a:t>
            </a:r>
            <a:r>
              <a:rPr lang="en-US" dirty="0"/>
              <a:t>out of </a:t>
            </a:r>
            <a:r>
              <a:rPr lang="en-US" dirty="0" smtClean="0"/>
              <a:t>a severe </a:t>
            </a:r>
            <a:r>
              <a:rPr lang="en-US" dirty="0"/>
              <a:t>mental illness when </a:t>
            </a:r>
            <a:r>
              <a:rPr lang="en-US" dirty="0" smtClean="0"/>
              <a:t>perpetrator </a:t>
            </a:r>
            <a:r>
              <a:rPr lang="en-US" dirty="0"/>
              <a:t>develops paranoid beliefs about </a:t>
            </a:r>
            <a:r>
              <a:rPr lang="en-US" dirty="0" smtClean="0"/>
              <a:t>victim </a:t>
            </a:r>
            <a:r>
              <a:rPr lang="en-US" dirty="0"/>
              <a:t>and uses stalking as a way of ‘getting back’ at the </a:t>
            </a:r>
            <a:r>
              <a:rPr lang="en-US" dirty="0" smtClean="0"/>
              <a:t>victim</a:t>
            </a:r>
          </a:p>
          <a:p>
            <a:pPr lvl="2"/>
            <a:r>
              <a:rPr lang="en-US" dirty="0" smtClean="0"/>
              <a:t>Initial </a:t>
            </a:r>
            <a:r>
              <a:rPr lang="en-US" dirty="0"/>
              <a:t>motivation for stalking is the desire for revenge or to ‘even the score’ </a:t>
            </a:r>
            <a:endParaRPr lang="en-US" dirty="0" smtClean="0"/>
          </a:p>
          <a:p>
            <a:pPr lvl="2"/>
            <a:r>
              <a:rPr lang="en-US" dirty="0" smtClean="0"/>
              <a:t>Stalking </a:t>
            </a:r>
            <a:r>
              <a:rPr lang="en-US" dirty="0"/>
              <a:t>is maintained by </a:t>
            </a:r>
            <a:r>
              <a:rPr lang="en-US" dirty="0" smtClean="0"/>
              <a:t>sense </a:t>
            </a:r>
            <a:r>
              <a:rPr lang="en-US" dirty="0"/>
              <a:t>of power and control that </a:t>
            </a:r>
            <a:r>
              <a:rPr lang="en-US" dirty="0" smtClean="0"/>
              <a:t>stalker </a:t>
            </a:r>
            <a:r>
              <a:rPr lang="en-US" dirty="0"/>
              <a:t>derives from inducing fear in the </a:t>
            </a:r>
            <a:r>
              <a:rPr lang="en-US" dirty="0" smtClean="0"/>
              <a:t>victim</a:t>
            </a:r>
          </a:p>
          <a:p>
            <a:r>
              <a:rPr lang="en-US" sz="1900" dirty="0" smtClean="0"/>
              <a:t>Mullen, </a:t>
            </a:r>
            <a:r>
              <a:rPr lang="en-US" sz="1900" dirty="0" err="1" smtClean="0"/>
              <a:t>Pathe</a:t>
            </a:r>
            <a:r>
              <a:rPr lang="en-US" sz="1900" dirty="0" smtClean="0"/>
              <a:t>, Purcell (</a:t>
            </a:r>
            <a:r>
              <a:rPr lang="en-US" sz="1900" i="1" dirty="0" smtClean="0"/>
              <a:t>see </a:t>
            </a:r>
            <a:r>
              <a:rPr lang="en-US" sz="1900" dirty="0" err="1" smtClean="0"/>
              <a:t>www.stalkingriskprofile.com</a:t>
            </a:r>
            <a:r>
              <a:rPr lang="en-US" sz="1900" dirty="0" smtClean="0"/>
              <a:t>)</a:t>
            </a:r>
            <a:endParaRPr lang="en-US" sz="1900" dirty="0"/>
          </a:p>
        </p:txBody>
      </p:sp>
    </p:spTree>
    <p:extLst>
      <p:ext uri="{BB962C8B-B14F-4D97-AF65-F5344CB8AC3E}">
        <p14:creationId xmlns:p14="http://schemas.microsoft.com/office/powerpoint/2010/main" val="52241301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Stalking Typologies</a:t>
            </a:r>
            <a:endParaRPr lang="en-US" b="1" dirty="0"/>
          </a:p>
        </p:txBody>
      </p:sp>
      <p:sp>
        <p:nvSpPr>
          <p:cNvPr id="3" name="Content Placeholder 2"/>
          <p:cNvSpPr>
            <a:spLocks noGrp="1"/>
          </p:cNvSpPr>
          <p:nvPr>
            <p:ph idx="1"/>
          </p:nvPr>
        </p:nvSpPr>
        <p:spPr>
          <a:xfrm>
            <a:off x="457200" y="1219200"/>
            <a:ext cx="8229600" cy="4906963"/>
          </a:xfrm>
        </p:spPr>
        <p:txBody>
          <a:bodyPr>
            <a:normAutofit fontScale="85000" lnSpcReduction="20000"/>
          </a:bodyPr>
          <a:lstStyle/>
          <a:p>
            <a:r>
              <a:rPr lang="en-US" dirty="0" smtClean="0"/>
              <a:t>Stalking Risk Profile Typology:</a:t>
            </a:r>
          </a:p>
          <a:p>
            <a:pPr lvl="1"/>
            <a:r>
              <a:rPr lang="en-US" b="1" dirty="0" smtClean="0"/>
              <a:t>Intimacy Seeking Stalker</a:t>
            </a:r>
            <a:r>
              <a:rPr lang="en-US" dirty="0" smtClean="0"/>
              <a:t>:</a:t>
            </a:r>
          </a:p>
          <a:p>
            <a:pPr lvl="1"/>
            <a:r>
              <a:rPr lang="en-US" dirty="0" smtClean="0"/>
              <a:t>Context: loneliness, lack of </a:t>
            </a:r>
            <a:r>
              <a:rPr lang="en-US" dirty="0"/>
              <a:t>close </a:t>
            </a:r>
            <a:r>
              <a:rPr lang="en-US" dirty="0" smtClean="0"/>
              <a:t>confidante</a:t>
            </a:r>
          </a:p>
          <a:p>
            <a:pPr lvl="1"/>
            <a:r>
              <a:rPr lang="en-US" dirty="0" smtClean="0"/>
              <a:t>Victims </a:t>
            </a:r>
            <a:r>
              <a:rPr lang="en-US" dirty="0"/>
              <a:t>are usually strangers or acquaintances who become </a:t>
            </a:r>
            <a:r>
              <a:rPr lang="en-US" dirty="0" smtClean="0"/>
              <a:t>target of </a:t>
            </a:r>
            <a:r>
              <a:rPr lang="en-US" dirty="0"/>
              <a:t>stalker’s desire </a:t>
            </a:r>
            <a:r>
              <a:rPr lang="en-US" dirty="0" smtClean="0"/>
              <a:t>for relationship</a:t>
            </a:r>
          </a:p>
          <a:p>
            <a:pPr lvl="1"/>
            <a:r>
              <a:rPr lang="en-US" dirty="0" smtClean="0"/>
              <a:t>Frequently stalkers</a:t>
            </a:r>
            <a:r>
              <a:rPr lang="en-US" dirty="0"/>
              <a:t>’ </a:t>
            </a:r>
            <a:r>
              <a:rPr lang="en-US" dirty="0" smtClean="0"/>
              <a:t>behavior </a:t>
            </a:r>
            <a:r>
              <a:rPr lang="en-US" dirty="0"/>
              <a:t>is </a:t>
            </a:r>
            <a:r>
              <a:rPr lang="en-US" dirty="0" smtClean="0"/>
              <a:t>fueled by </a:t>
            </a:r>
            <a:r>
              <a:rPr lang="en-US" dirty="0"/>
              <a:t>severe mental illness involving delusional beliefs about the victim, such as the belief that they are already in a relationship, even though none exists (</a:t>
            </a:r>
            <a:r>
              <a:rPr lang="en-US" dirty="0" err="1"/>
              <a:t>erotomanic</a:t>
            </a:r>
            <a:r>
              <a:rPr lang="en-US" dirty="0"/>
              <a:t> delusions</a:t>
            </a:r>
            <a:r>
              <a:rPr lang="en-US" dirty="0" smtClean="0"/>
              <a:t>)</a:t>
            </a:r>
          </a:p>
          <a:p>
            <a:pPr lvl="1"/>
            <a:r>
              <a:rPr lang="en-US" dirty="0" smtClean="0"/>
              <a:t>Initial </a:t>
            </a:r>
            <a:r>
              <a:rPr lang="en-US" dirty="0"/>
              <a:t>motivation is to establish an emotional connection and an intimate </a:t>
            </a:r>
            <a:r>
              <a:rPr lang="en-US" dirty="0" smtClean="0"/>
              <a:t>relationship</a:t>
            </a:r>
          </a:p>
          <a:p>
            <a:pPr lvl="1"/>
            <a:r>
              <a:rPr lang="en-US" dirty="0"/>
              <a:t>S</a:t>
            </a:r>
            <a:r>
              <a:rPr lang="en-US" dirty="0" smtClean="0"/>
              <a:t>talking </a:t>
            </a:r>
            <a:r>
              <a:rPr lang="en-US" dirty="0"/>
              <a:t>is maintained by the gratification that comes from the belief that they are closely linked to another person.</a:t>
            </a:r>
            <a:endParaRPr lang="en-US" dirty="0" smtClean="0"/>
          </a:p>
          <a:p>
            <a:r>
              <a:rPr lang="en-US" sz="2600" dirty="0" smtClean="0"/>
              <a:t>Mullen, </a:t>
            </a:r>
            <a:r>
              <a:rPr lang="en-US" sz="2600" dirty="0" err="1" smtClean="0"/>
              <a:t>Pathe</a:t>
            </a:r>
            <a:r>
              <a:rPr lang="en-US" sz="2600" dirty="0" smtClean="0"/>
              <a:t>, Purcell (</a:t>
            </a:r>
            <a:r>
              <a:rPr lang="en-US" sz="2600" i="1" dirty="0" smtClean="0"/>
              <a:t>see</a:t>
            </a:r>
            <a:r>
              <a:rPr lang="en-US" sz="2600" dirty="0" smtClean="0"/>
              <a:t> </a:t>
            </a:r>
            <a:r>
              <a:rPr lang="en-US" sz="2600" dirty="0" err="1" smtClean="0"/>
              <a:t>www.stalkingriskprofile.com</a:t>
            </a:r>
            <a:r>
              <a:rPr lang="en-US" sz="2600" dirty="0" smtClean="0"/>
              <a:t>)</a:t>
            </a:r>
            <a:endParaRPr lang="en-US" sz="2600" dirty="0"/>
          </a:p>
        </p:txBody>
      </p:sp>
    </p:spTree>
    <p:extLst>
      <p:ext uri="{BB962C8B-B14F-4D97-AF65-F5344CB8AC3E}">
        <p14:creationId xmlns:p14="http://schemas.microsoft.com/office/powerpoint/2010/main" val="128236055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Stalking Typologies</a:t>
            </a:r>
            <a:endParaRPr lang="en-US" b="1" dirty="0"/>
          </a:p>
        </p:txBody>
      </p:sp>
      <p:sp>
        <p:nvSpPr>
          <p:cNvPr id="3" name="Content Placeholder 2"/>
          <p:cNvSpPr>
            <a:spLocks noGrp="1"/>
          </p:cNvSpPr>
          <p:nvPr>
            <p:ph idx="1"/>
          </p:nvPr>
        </p:nvSpPr>
        <p:spPr>
          <a:xfrm>
            <a:off x="457200" y="1219200"/>
            <a:ext cx="8229600" cy="4906963"/>
          </a:xfrm>
        </p:spPr>
        <p:txBody>
          <a:bodyPr>
            <a:normAutofit fontScale="92500" lnSpcReduction="10000"/>
          </a:bodyPr>
          <a:lstStyle/>
          <a:p>
            <a:r>
              <a:rPr lang="en-US" dirty="0" smtClean="0"/>
              <a:t>Stalking Risk Profile Typology:</a:t>
            </a:r>
          </a:p>
          <a:p>
            <a:pPr lvl="1"/>
            <a:r>
              <a:rPr lang="en-US" b="1" dirty="0" smtClean="0"/>
              <a:t>Predatory Stalker</a:t>
            </a:r>
            <a:r>
              <a:rPr lang="en-US" dirty="0" smtClean="0"/>
              <a:t>:</a:t>
            </a:r>
          </a:p>
          <a:p>
            <a:pPr lvl="1"/>
            <a:r>
              <a:rPr lang="en-US" sz="2400" dirty="0" smtClean="0"/>
              <a:t>Context: deviant </a:t>
            </a:r>
            <a:r>
              <a:rPr lang="en-US" sz="2400" dirty="0"/>
              <a:t>sexual practices and </a:t>
            </a:r>
            <a:r>
              <a:rPr lang="en-US" sz="2400" dirty="0" smtClean="0"/>
              <a:t>interests</a:t>
            </a:r>
          </a:p>
          <a:p>
            <a:pPr lvl="1"/>
            <a:r>
              <a:rPr lang="en-US" sz="2400" dirty="0" smtClean="0"/>
              <a:t>Perpetrators </a:t>
            </a:r>
            <a:r>
              <a:rPr lang="en-US" sz="2400" dirty="0"/>
              <a:t>are usually male and victims are usually female strangers in whom the stalker develops a sexual </a:t>
            </a:r>
            <a:r>
              <a:rPr lang="en-US" sz="2400" dirty="0" smtClean="0"/>
              <a:t>interest</a:t>
            </a:r>
          </a:p>
          <a:p>
            <a:pPr lvl="1"/>
            <a:r>
              <a:rPr lang="en-US" sz="2400" dirty="0" smtClean="0"/>
              <a:t>Stalking behavior usually </a:t>
            </a:r>
            <a:r>
              <a:rPr lang="en-US" sz="2400" dirty="0"/>
              <a:t>initiated as </a:t>
            </a:r>
            <a:r>
              <a:rPr lang="en-US" sz="2400" dirty="0" smtClean="0"/>
              <a:t>way </a:t>
            </a:r>
            <a:r>
              <a:rPr lang="en-US" sz="2400" dirty="0"/>
              <a:t>of obtaining sexual gratification (e.g., voyeurism targeting a single victim over time), but can also be used a way of obtaining information about the victim as a precursor to a sexual </a:t>
            </a:r>
            <a:r>
              <a:rPr lang="en-US" sz="2400" dirty="0" smtClean="0"/>
              <a:t>assault</a:t>
            </a:r>
          </a:p>
          <a:p>
            <a:pPr lvl="1"/>
            <a:r>
              <a:rPr lang="en-US" sz="2400" dirty="0" smtClean="0"/>
              <a:t>In </a:t>
            </a:r>
            <a:r>
              <a:rPr lang="en-US" sz="2400" dirty="0"/>
              <a:t>this sense the stalking is both instrumental and also gratifying for those stalkers who enjoy the sense of power and control that comes from targeting the usually unsuspecting </a:t>
            </a:r>
            <a:r>
              <a:rPr lang="en-US" sz="2400" dirty="0" smtClean="0"/>
              <a:t>victim</a:t>
            </a:r>
          </a:p>
          <a:p>
            <a:r>
              <a:rPr lang="en-US" sz="1900" dirty="0" smtClean="0"/>
              <a:t>Mullen, </a:t>
            </a:r>
            <a:r>
              <a:rPr lang="en-US" sz="1900" dirty="0" err="1" smtClean="0"/>
              <a:t>Pathe</a:t>
            </a:r>
            <a:r>
              <a:rPr lang="en-US" sz="1900" dirty="0" smtClean="0"/>
              <a:t>, Purcell (</a:t>
            </a:r>
            <a:r>
              <a:rPr lang="en-US" sz="1900" i="1" dirty="0" smtClean="0"/>
              <a:t>see</a:t>
            </a:r>
            <a:r>
              <a:rPr lang="en-US" sz="1900" dirty="0" smtClean="0"/>
              <a:t> </a:t>
            </a:r>
            <a:r>
              <a:rPr lang="en-US" sz="1900" dirty="0" err="1" smtClean="0"/>
              <a:t>www.stalkingriskprofile.com</a:t>
            </a:r>
            <a:r>
              <a:rPr lang="en-US" sz="1900" dirty="0" smtClean="0"/>
              <a:t>)</a:t>
            </a:r>
            <a:endParaRPr lang="en-US" sz="1900" dirty="0"/>
          </a:p>
        </p:txBody>
      </p:sp>
    </p:spTree>
    <p:extLst>
      <p:ext uri="{BB962C8B-B14F-4D97-AF65-F5344CB8AC3E}">
        <p14:creationId xmlns:p14="http://schemas.microsoft.com/office/powerpoint/2010/main" val="1448065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Stalking Typologies</a:t>
            </a:r>
            <a:endParaRPr lang="en-US" b="1" dirty="0"/>
          </a:p>
        </p:txBody>
      </p:sp>
      <p:sp>
        <p:nvSpPr>
          <p:cNvPr id="3" name="Content Placeholder 2"/>
          <p:cNvSpPr>
            <a:spLocks noGrp="1"/>
          </p:cNvSpPr>
          <p:nvPr>
            <p:ph idx="1"/>
          </p:nvPr>
        </p:nvSpPr>
        <p:spPr>
          <a:xfrm>
            <a:off x="457200" y="1219200"/>
            <a:ext cx="8229600" cy="4906963"/>
          </a:xfrm>
        </p:spPr>
        <p:txBody>
          <a:bodyPr>
            <a:normAutofit fontScale="92500" lnSpcReduction="20000"/>
          </a:bodyPr>
          <a:lstStyle/>
          <a:p>
            <a:r>
              <a:rPr lang="en-US" dirty="0" smtClean="0"/>
              <a:t>Stalking Risk Profile Typology:</a:t>
            </a:r>
          </a:p>
          <a:p>
            <a:pPr lvl="1"/>
            <a:r>
              <a:rPr lang="en-US" b="1" dirty="0" smtClean="0"/>
              <a:t>Incompetent Suitor Stalker</a:t>
            </a:r>
            <a:r>
              <a:rPr lang="en-US" dirty="0" smtClean="0"/>
              <a:t>:</a:t>
            </a:r>
          </a:p>
          <a:p>
            <a:pPr lvl="1"/>
            <a:r>
              <a:rPr lang="en-US" sz="2600" dirty="0" smtClean="0"/>
              <a:t>Context: loneliness </a:t>
            </a:r>
            <a:r>
              <a:rPr lang="en-US" sz="2600" dirty="0"/>
              <a:t>or </a:t>
            </a:r>
            <a:r>
              <a:rPr lang="en-US" sz="2600" dirty="0" smtClean="0"/>
              <a:t>lust</a:t>
            </a:r>
          </a:p>
          <a:p>
            <a:pPr lvl="1"/>
            <a:r>
              <a:rPr lang="en-US" sz="2600" dirty="0" smtClean="0"/>
              <a:t>Targets </a:t>
            </a:r>
            <a:r>
              <a:rPr lang="en-US" sz="2600" dirty="0"/>
              <a:t>strangers or </a:t>
            </a:r>
            <a:r>
              <a:rPr lang="en-US" sz="2600" dirty="0" smtClean="0"/>
              <a:t>acquaintances</a:t>
            </a:r>
          </a:p>
          <a:p>
            <a:pPr lvl="1"/>
            <a:r>
              <a:rPr lang="en-US" sz="2600" dirty="0" smtClean="0"/>
              <a:t>Unlike Intimacy </a:t>
            </a:r>
            <a:r>
              <a:rPr lang="en-US" sz="2600" dirty="0"/>
              <a:t>Seeker, </a:t>
            </a:r>
            <a:r>
              <a:rPr lang="en-US" sz="2600" dirty="0" smtClean="0"/>
              <a:t>initial </a:t>
            </a:r>
            <a:r>
              <a:rPr lang="en-US" sz="2600" dirty="0"/>
              <a:t>motivation is not to establish a loving relationship, but to get a date or a short term sexual </a:t>
            </a:r>
            <a:r>
              <a:rPr lang="en-US" sz="2600" dirty="0" smtClean="0"/>
              <a:t>relationship</a:t>
            </a:r>
          </a:p>
          <a:p>
            <a:pPr lvl="1"/>
            <a:r>
              <a:rPr lang="en-US" sz="2600" dirty="0" smtClean="0"/>
              <a:t>Usually </a:t>
            </a:r>
            <a:r>
              <a:rPr lang="en-US" sz="2600" dirty="0"/>
              <a:t>stalk for brief periods, but when they do persist their </a:t>
            </a:r>
            <a:r>
              <a:rPr lang="en-US" sz="2600" dirty="0" smtClean="0"/>
              <a:t>behavior </a:t>
            </a:r>
            <a:r>
              <a:rPr lang="en-US" sz="2600" dirty="0"/>
              <a:t>is usually maintained by the fact that they are blind or indifferent to the distress of </a:t>
            </a:r>
            <a:r>
              <a:rPr lang="en-US" sz="2600" dirty="0" smtClean="0"/>
              <a:t>victim</a:t>
            </a:r>
          </a:p>
          <a:p>
            <a:pPr lvl="1"/>
            <a:r>
              <a:rPr lang="en-US" sz="2600" dirty="0" smtClean="0"/>
              <a:t>Sometimes </a:t>
            </a:r>
            <a:r>
              <a:rPr lang="en-US" sz="2600" dirty="0"/>
              <a:t>this insensitivity is associated with cognitive limitations or poor social skills consequent to autism spectrum disorders or intellectual </a:t>
            </a:r>
            <a:r>
              <a:rPr lang="en-US" sz="2600" dirty="0" smtClean="0"/>
              <a:t>disability</a:t>
            </a:r>
          </a:p>
          <a:p>
            <a:r>
              <a:rPr lang="en-US" sz="2100" dirty="0" smtClean="0"/>
              <a:t>Mullen, </a:t>
            </a:r>
            <a:r>
              <a:rPr lang="en-US" sz="2100" dirty="0" err="1" smtClean="0"/>
              <a:t>Pathe</a:t>
            </a:r>
            <a:r>
              <a:rPr lang="en-US" sz="2100" dirty="0" smtClean="0"/>
              <a:t>, Purcell (</a:t>
            </a:r>
            <a:r>
              <a:rPr lang="en-US" sz="2100" i="1" dirty="0" smtClean="0"/>
              <a:t>see</a:t>
            </a:r>
            <a:r>
              <a:rPr lang="en-US" sz="2100" dirty="0" smtClean="0"/>
              <a:t> </a:t>
            </a:r>
            <a:r>
              <a:rPr lang="en-US" sz="2100" dirty="0" err="1" smtClean="0"/>
              <a:t>www.stalkingriskprofile.com</a:t>
            </a:r>
            <a:r>
              <a:rPr lang="en-US" sz="2100" dirty="0" smtClean="0"/>
              <a:t>)</a:t>
            </a:r>
            <a:endParaRPr lang="en-US" sz="2100" dirty="0"/>
          </a:p>
        </p:txBody>
      </p:sp>
    </p:spTree>
    <p:extLst>
      <p:ext uri="{BB962C8B-B14F-4D97-AF65-F5344CB8AC3E}">
        <p14:creationId xmlns:p14="http://schemas.microsoft.com/office/powerpoint/2010/main" val="48796659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Stalking and ASDs</a:t>
            </a:r>
            <a:endParaRPr lang="en-US" b="1" dirty="0"/>
          </a:p>
        </p:txBody>
      </p:sp>
      <p:sp>
        <p:nvSpPr>
          <p:cNvPr id="3" name="Content Placeholder 2"/>
          <p:cNvSpPr>
            <a:spLocks noGrp="1"/>
          </p:cNvSpPr>
          <p:nvPr>
            <p:ph idx="1"/>
          </p:nvPr>
        </p:nvSpPr>
        <p:spPr/>
        <p:txBody>
          <a:bodyPr>
            <a:normAutofit fontScale="92500" lnSpcReduction="20000"/>
          </a:bodyPr>
          <a:lstStyle/>
          <a:p>
            <a:r>
              <a:rPr lang="en-US" dirty="0" smtClean="0"/>
              <a:t>Some research has found that individuals with ASDs:</a:t>
            </a:r>
          </a:p>
          <a:p>
            <a:pPr lvl="1"/>
            <a:r>
              <a:rPr lang="en-US" dirty="0" smtClean="0"/>
              <a:t>May have lack of empathy, understanding in social contexts, difficulty in reading social cues</a:t>
            </a:r>
          </a:p>
          <a:p>
            <a:pPr lvl="1"/>
            <a:r>
              <a:rPr lang="en-US" dirty="0" smtClean="0"/>
              <a:t>May pursue romantic interest longer than typical despite no response or negative reaction</a:t>
            </a:r>
          </a:p>
          <a:p>
            <a:pPr lvl="1"/>
            <a:r>
              <a:rPr lang="en-US" dirty="0" smtClean="0"/>
              <a:t>May develop obsession, perseveration</a:t>
            </a:r>
          </a:p>
          <a:p>
            <a:r>
              <a:rPr lang="en-US" dirty="0" smtClean="0"/>
              <a:t>Social skill development may help address these behaviors</a:t>
            </a:r>
          </a:p>
          <a:p>
            <a:r>
              <a:rPr lang="en-US" sz="2100" dirty="0" smtClean="0"/>
              <a:t>Source: “Understanding Stalking Behaviors by Individuals with [ASDs] and Recommended Prevention Strategies for School Settings,” </a:t>
            </a:r>
            <a:r>
              <a:rPr lang="en-US" sz="2100" i="1" dirty="0" smtClean="0"/>
              <a:t>J. of Autism and Dev. Disorders </a:t>
            </a:r>
            <a:r>
              <a:rPr lang="en-US" sz="2100" dirty="0" smtClean="0"/>
              <a:t>Dec. 2012 (citing Stokes et al. 2007)</a:t>
            </a:r>
            <a:endParaRPr lang="en-US" sz="2100" dirty="0"/>
          </a:p>
        </p:txBody>
      </p:sp>
    </p:spTree>
    <p:extLst>
      <p:ext uri="{BB962C8B-B14F-4D97-AF65-F5344CB8AC3E}">
        <p14:creationId xmlns:p14="http://schemas.microsoft.com/office/powerpoint/2010/main" val="43300535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Stalking Typologies</a:t>
            </a:r>
            <a:endParaRPr lang="en-US" b="1" dirty="0"/>
          </a:p>
        </p:txBody>
      </p:sp>
      <p:sp>
        <p:nvSpPr>
          <p:cNvPr id="3" name="Content Placeholder 2"/>
          <p:cNvSpPr>
            <a:spLocks noGrp="1"/>
          </p:cNvSpPr>
          <p:nvPr>
            <p:ph idx="1"/>
          </p:nvPr>
        </p:nvSpPr>
        <p:spPr/>
        <p:txBody>
          <a:bodyPr/>
          <a:lstStyle/>
          <a:p>
            <a:r>
              <a:rPr lang="en-US" dirty="0" smtClean="0"/>
              <a:t>Putting typologies in context:</a:t>
            </a:r>
          </a:p>
          <a:p>
            <a:pPr lvl="1"/>
            <a:r>
              <a:rPr lang="en-US" dirty="0" smtClean="0"/>
              <a:t>Again, typologies should not be used to decide individual cases</a:t>
            </a:r>
          </a:p>
          <a:p>
            <a:pPr lvl="1"/>
            <a:r>
              <a:rPr lang="en-US" dirty="0" smtClean="0"/>
              <a:t>Cases are decided based on elements delineated in institutional policy</a:t>
            </a:r>
          </a:p>
          <a:p>
            <a:pPr lvl="1"/>
            <a:r>
              <a:rPr lang="en-US" dirty="0" smtClean="0"/>
              <a:t>Typologies can however help investigators develop investigative strategies</a:t>
            </a:r>
          </a:p>
          <a:p>
            <a:pPr lvl="1"/>
            <a:r>
              <a:rPr lang="en-US" dirty="0" smtClean="0"/>
              <a:t>Can also be helpful in threat management</a:t>
            </a:r>
            <a:endParaRPr lang="en-US" dirty="0"/>
          </a:p>
        </p:txBody>
      </p:sp>
    </p:spTree>
    <p:extLst>
      <p:ext uri="{BB962C8B-B14F-4D97-AF65-F5344CB8AC3E}">
        <p14:creationId xmlns:p14="http://schemas.microsoft.com/office/powerpoint/2010/main" val="71076689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0" y="-152400"/>
            <a:ext cx="9144000" cy="1143000"/>
          </a:xfrm>
        </p:spPr>
        <p:txBody>
          <a:bodyPr>
            <a:normAutofit/>
          </a:bodyPr>
          <a:lstStyle/>
          <a:p>
            <a:r>
              <a:rPr lang="en-US" b="1" dirty="0" smtClean="0"/>
              <a:t>Stalking Continuum</a:t>
            </a:r>
            <a:endParaRPr lang="en-US" b="1" dirty="0"/>
          </a:p>
        </p:txBody>
      </p:sp>
      <p:sp>
        <p:nvSpPr>
          <p:cNvPr id="9" name="Content Placeholder 8"/>
          <p:cNvSpPr>
            <a:spLocks noGrp="1"/>
          </p:cNvSpPr>
          <p:nvPr>
            <p:ph idx="1"/>
          </p:nvPr>
        </p:nvSpPr>
        <p:spPr>
          <a:xfrm>
            <a:off x="457200" y="1600200"/>
            <a:ext cx="8686800" cy="5213350"/>
          </a:xfrm>
        </p:spPr>
        <p:txBody>
          <a:bodyPr>
            <a:normAutofit/>
          </a:bodyPr>
          <a:lstStyle/>
          <a:p>
            <a:pPr>
              <a:spcBef>
                <a:spcPts val="600"/>
              </a:spcBef>
              <a:spcAft>
                <a:spcPts val="600"/>
              </a:spcAft>
            </a:pPr>
            <a:r>
              <a:rPr lang="en-US" altLang="en-US" dirty="0"/>
              <a:t>Benign unwanted contacts to communicate a </a:t>
            </a:r>
            <a:r>
              <a:rPr lang="en-US" altLang="en-US" dirty="0" smtClean="0"/>
              <a:t>message</a:t>
            </a:r>
            <a:endParaRPr lang="en-US" altLang="en-US" dirty="0"/>
          </a:p>
          <a:p>
            <a:pPr>
              <a:spcBef>
                <a:spcPts val="600"/>
              </a:spcBef>
              <a:spcAft>
                <a:spcPts val="600"/>
              </a:spcAft>
            </a:pPr>
            <a:r>
              <a:rPr lang="en-US" altLang="en-US" dirty="0"/>
              <a:t>Harassing contacts to frustrate/annoy the </a:t>
            </a:r>
            <a:r>
              <a:rPr lang="en-US" altLang="en-US" dirty="0" smtClean="0"/>
              <a:t>victim</a:t>
            </a:r>
            <a:endParaRPr lang="en-US" altLang="en-US" dirty="0"/>
          </a:p>
          <a:p>
            <a:pPr>
              <a:spcBef>
                <a:spcPts val="600"/>
              </a:spcBef>
              <a:spcAft>
                <a:spcPts val="600"/>
              </a:spcAft>
            </a:pPr>
            <a:r>
              <a:rPr lang="en-US" altLang="en-US" dirty="0"/>
              <a:t>Threatening contacts deigned to instill </a:t>
            </a:r>
            <a:r>
              <a:rPr lang="en-US" altLang="en-US" dirty="0" smtClean="0"/>
              <a:t>fear</a:t>
            </a:r>
            <a:endParaRPr lang="en-US" altLang="en-US" dirty="0"/>
          </a:p>
          <a:p>
            <a:pPr>
              <a:spcBef>
                <a:spcPts val="600"/>
              </a:spcBef>
              <a:spcAft>
                <a:spcPts val="600"/>
              </a:spcAft>
            </a:pPr>
            <a:r>
              <a:rPr lang="en-US" altLang="en-US" dirty="0"/>
              <a:t>Property damage </a:t>
            </a:r>
          </a:p>
          <a:p>
            <a:pPr>
              <a:spcBef>
                <a:spcPts val="600"/>
              </a:spcBef>
              <a:spcAft>
                <a:spcPts val="600"/>
              </a:spcAft>
            </a:pPr>
            <a:r>
              <a:rPr lang="en-US" altLang="en-US" dirty="0"/>
              <a:t>Violence against the </a:t>
            </a:r>
            <a:r>
              <a:rPr lang="en-US" altLang="en-US" dirty="0" smtClean="0"/>
              <a:t>victim/third party</a:t>
            </a:r>
            <a:r>
              <a:rPr lang="en-US" dirty="0">
                <a:solidFill>
                  <a:schemeClr val="tx1">
                    <a:lumMod val="95000"/>
                    <a:lumOff val="5000"/>
                  </a:schemeClr>
                </a:solidFill>
              </a:rPr>
              <a:t> </a:t>
            </a:r>
          </a:p>
        </p:txBody>
      </p:sp>
      <p:sp>
        <p:nvSpPr>
          <p:cNvPr id="7" name="Slide Number Placeholder 6"/>
          <p:cNvSpPr>
            <a:spLocks noGrp="1"/>
          </p:cNvSpPr>
          <p:nvPr>
            <p:ph type="sldNum" sz="quarter" idx="12"/>
          </p:nvPr>
        </p:nvSpPr>
        <p:spPr>
          <a:xfrm>
            <a:off x="3657600" y="6356350"/>
            <a:ext cx="5029200" cy="365125"/>
          </a:xfrm>
        </p:spPr>
        <p:txBody>
          <a:bodyPr/>
          <a:lstStyle/>
          <a:p>
            <a:r>
              <a:rPr lang="en-US" dirty="0" smtClean="0"/>
              <a:t>Title IX, VAWA, and Threat Assessment Training  |  </a:t>
            </a:r>
            <a:fld id="{E76B6642-1AA4-43CA-96DC-A93A92BF5D52}" type="slidenum">
              <a:rPr lang="en-US" smtClean="0"/>
              <a:pPr/>
              <a:t>69</a:t>
            </a:fld>
            <a:endParaRPr lang="en-US" dirty="0" smtClean="0"/>
          </a:p>
        </p:txBody>
      </p:sp>
    </p:spTree>
    <p:extLst>
      <p:ext uri="{BB962C8B-B14F-4D97-AF65-F5344CB8AC3E}">
        <p14:creationId xmlns:p14="http://schemas.microsoft.com/office/powerpoint/2010/main" val="2871413143"/>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Implications for Investigations</a:t>
            </a:r>
            <a:endParaRPr lang="en-US" b="1" dirty="0"/>
          </a:p>
        </p:txBody>
      </p:sp>
      <p:sp>
        <p:nvSpPr>
          <p:cNvPr id="3" name="Content Placeholder 2"/>
          <p:cNvSpPr>
            <a:spLocks noGrp="1"/>
          </p:cNvSpPr>
          <p:nvPr>
            <p:ph idx="1"/>
          </p:nvPr>
        </p:nvSpPr>
        <p:spPr>
          <a:xfrm>
            <a:off x="457200" y="1600201"/>
            <a:ext cx="8229600" cy="4267200"/>
          </a:xfrm>
        </p:spPr>
        <p:txBody>
          <a:bodyPr/>
          <a:lstStyle/>
          <a:p>
            <a:r>
              <a:rPr lang="en-US" dirty="0" smtClean="0"/>
              <a:t>Again, research on stalking patterns and statistics cannot be substituted for evidence in individual cases</a:t>
            </a:r>
          </a:p>
          <a:p>
            <a:r>
              <a:rPr lang="en-US" dirty="0" smtClean="0"/>
              <a:t>Knowledge of observed patterns can however help investigators plan investigations and determine areas of inquiry</a:t>
            </a:r>
          </a:p>
        </p:txBody>
      </p:sp>
    </p:spTree>
    <p:extLst>
      <p:ext uri="{BB962C8B-B14F-4D97-AF65-F5344CB8AC3E}">
        <p14:creationId xmlns:p14="http://schemas.microsoft.com/office/powerpoint/2010/main" val="201680107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Implications for Investigations</a:t>
            </a:r>
            <a:endParaRPr lang="en-US" b="1" dirty="0"/>
          </a:p>
        </p:txBody>
      </p:sp>
      <p:sp>
        <p:nvSpPr>
          <p:cNvPr id="3" name="Content Placeholder 2"/>
          <p:cNvSpPr>
            <a:spLocks noGrp="1"/>
          </p:cNvSpPr>
          <p:nvPr>
            <p:ph idx="1"/>
          </p:nvPr>
        </p:nvSpPr>
        <p:spPr>
          <a:xfrm>
            <a:off x="457200" y="1600201"/>
            <a:ext cx="8229600" cy="4267200"/>
          </a:xfrm>
        </p:spPr>
        <p:txBody>
          <a:bodyPr/>
          <a:lstStyle/>
          <a:p>
            <a:r>
              <a:rPr lang="en-US" dirty="0" smtClean="0"/>
              <a:t>Examples:</a:t>
            </a:r>
          </a:p>
          <a:p>
            <a:pPr lvl="1"/>
            <a:r>
              <a:rPr lang="en-US" dirty="0" smtClean="0"/>
              <a:t>Should inquire about entire history of contacts between parties, to possibly identify continuum of behaviors</a:t>
            </a:r>
          </a:p>
          <a:p>
            <a:pPr lvl="1"/>
            <a:r>
              <a:rPr lang="en-US" dirty="0" smtClean="0"/>
              <a:t>Behaviors that initially seem innocuous could be part of course of conduct, and relevant if caused reasonable fear</a:t>
            </a:r>
          </a:p>
          <a:p>
            <a:pPr lvl="1"/>
            <a:endParaRPr lang="en-US" dirty="0" smtClean="0"/>
          </a:p>
        </p:txBody>
      </p:sp>
    </p:spTree>
    <p:extLst>
      <p:ext uri="{BB962C8B-B14F-4D97-AF65-F5344CB8AC3E}">
        <p14:creationId xmlns:p14="http://schemas.microsoft.com/office/powerpoint/2010/main" val="40389121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Implications for Investigations</a:t>
            </a:r>
            <a:endParaRPr lang="en-US" b="1" dirty="0"/>
          </a:p>
        </p:txBody>
      </p:sp>
      <p:sp>
        <p:nvSpPr>
          <p:cNvPr id="3" name="Content Placeholder 2"/>
          <p:cNvSpPr>
            <a:spLocks noGrp="1"/>
          </p:cNvSpPr>
          <p:nvPr>
            <p:ph idx="1"/>
          </p:nvPr>
        </p:nvSpPr>
        <p:spPr>
          <a:xfrm>
            <a:off x="457200" y="1600201"/>
            <a:ext cx="8229600" cy="4267200"/>
          </a:xfrm>
        </p:spPr>
        <p:txBody>
          <a:bodyPr/>
          <a:lstStyle/>
          <a:p>
            <a:r>
              <a:rPr lang="en-US" dirty="0" smtClean="0"/>
              <a:t>Investigate for all of the elements:</a:t>
            </a:r>
          </a:p>
          <a:p>
            <a:pPr lvl="1"/>
            <a:r>
              <a:rPr lang="en-US" dirty="0" smtClean="0"/>
              <a:t>Course of conduct that </a:t>
            </a:r>
            <a:r>
              <a:rPr lang="en-US" dirty="0"/>
              <a:t>would cause a reasonable person </a:t>
            </a:r>
            <a:r>
              <a:rPr lang="en-US" dirty="0" smtClean="0"/>
              <a:t>to</a:t>
            </a:r>
          </a:p>
          <a:p>
            <a:pPr lvl="1"/>
            <a:r>
              <a:rPr lang="en-US" dirty="0" smtClean="0"/>
              <a:t>Fear </a:t>
            </a:r>
            <a:r>
              <a:rPr lang="en-US" sz="2800" dirty="0" smtClean="0"/>
              <a:t>for </a:t>
            </a:r>
            <a:r>
              <a:rPr lang="en-US" sz="2800" dirty="0"/>
              <a:t>the person’s safety or the safety of others; </a:t>
            </a:r>
            <a:r>
              <a:rPr lang="en-US" sz="2800" dirty="0" smtClean="0"/>
              <a:t>or suffer </a:t>
            </a:r>
            <a:r>
              <a:rPr lang="en-US" sz="2800" dirty="0"/>
              <a:t>substantial emotional </a:t>
            </a:r>
            <a:r>
              <a:rPr lang="en-US" sz="2800" dirty="0" smtClean="0"/>
              <a:t>distress</a:t>
            </a:r>
          </a:p>
          <a:p>
            <a:pPr lvl="1"/>
            <a:r>
              <a:rPr lang="en-US" i="1" dirty="0"/>
              <a:t>Reasonable person </a:t>
            </a:r>
            <a:r>
              <a:rPr lang="en-US" dirty="0"/>
              <a:t>means a reasonable person under similar circumstances and with similar identities to the </a:t>
            </a:r>
            <a:r>
              <a:rPr lang="en-US" dirty="0" smtClean="0"/>
              <a:t>complainant</a:t>
            </a:r>
            <a:endParaRPr lang="en-US" dirty="0"/>
          </a:p>
          <a:p>
            <a:pPr lvl="1"/>
            <a:endParaRPr lang="en-US" sz="2800" dirty="0" smtClean="0"/>
          </a:p>
          <a:p>
            <a:pPr lvl="1"/>
            <a:endParaRPr lang="en-US" dirty="0" smtClean="0"/>
          </a:p>
        </p:txBody>
      </p:sp>
    </p:spTree>
    <p:extLst>
      <p:ext uri="{BB962C8B-B14F-4D97-AF65-F5344CB8AC3E}">
        <p14:creationId xmlns:p14="http://schemas.microsoft.com/office/powerpoint/2010/main" val="9981140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IPV, Stalking / </a:t>
            </a:r>
            <a:br>
              <a:rPr lang="en-US" b="1" dirty="0"/>
            </a:br>
            <a:r>
              <a:rPr lang="en-US" b="1" dirty="0"/>
              <a:t>Threat Assessment Interaction</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87309035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Resource on IPV, Sexual Assault &amp;  Stalking / TAM Interaction</a:t>
            </a:r>
            <a:endParaRPr lang="en-US" b="1" dirty="0"/>
          </a:p>
        </p:txBody>
      </p:sp>
      <p:sp>
        <p:nvSpPr>
          <p:cNvPr id="3" name="Content Placeholder 2"/>
          <p:cNvSpPr>
            <a:spLocks noGrp="1"/>
          </p:cNvSpPr>
          <p:nvPr>
            <p:ph idx="1"/>
          </p:nvPr>
        </p:nvSpPr>
        <p:spPr/>
        <p:txBody>
          <a:bodyPr>
            <a:normAutofit lnSpcReduction="10000"/>
          </a:bodyPr>
          <a:lstStyle/>
          <a:p>
            <a:r>
              <a:rPr lang="en-US" dirty="0"/>
              <a:t>“</a:t>
            </a:r>
            <a:r>
              <a:rPr lang="en-US" i="1" dirty="0"/>
              <a:t>Addressing Intimate Partner Violence and Stalking on Campus: Going Beyond Legal Compliance to Enhance Campus Safety</a:t>
            </a:r>
            <a:r>
              <a:rPr lang="en-US" dirty="0"/>
              <a:t>” in </a:t>
            </a:r>
            <a:r>
              <a:rPr lang="en-US" u="sng" dirty="0"/>
              <a:t>Emerging Issues in Campus Safety </a:t>
            </a:r>
            <a:r>
              <a:rPr lang="en-US" dirty="0"/>
              <a:t>(Thomson Reuters/Aspatore, 2015), available at:</a:t>
            </a:r>
          </a:p>
          <a:p>
            <a:endParaRPr lang="en-US" dirty="0"/>
          </a:p>
          <a:p>
            <a:r>
              <a:rPr lang="en-US" u="sng" dirty="0">
                <a:hlinkClick r:id="rId2"/>
              </a:rPr>
              <a:t>http://</a:t>
            </a:r>
            <a:r>
              <a:rPr lang="en-US" u="sng" dirty="0" smtClean="0">
                <a:hlinkClick r:id="rId2"/>
              </a:rPr>
              <a:t>www.dinse.com/resource-center/news/nolan-book-chapter-available-for-download-news.html</a:t>
            </a:r>
            <a:r>
              <a:rPr lang="en-US" u="sng" dirty="0" smtClean="0"/>
              <a:t> </a:t>
            </a:r>
            <a:endParaRPr lang="en-US" dirty="0"/>
          </a:p>
          <a:p>
            <a:endParaRPr lang="en-US" dirty="0"/>
          </a:p>
        </p:txBody>
      </p:sp>
    </p:spTree>
    <p:extLst>
      <p:ext uri="{BB962C8B-B14F-4D97-AF65-F5344CB8AC3E}">
        <p14:creationId xmlns:p14="http://schemas.microsoft.com/office/powerpoint/2010/main" val="25788620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IPV, Stalking </a:t>
            </a:r>
            <a:r>
              <a:rPr lang="en-US" b="1" dirty="0" smtClean="0"/>
              <a:t>/ </a:t>
            </a:r>
            <a:br>
              <a:rPr lang="en-US" b="1" dirty="0" smtClean="0"/>
            </a:br>
            <a:r>
              <a:rPr lang="en-US" b="1" dirty="0" smtClean="0"/>
              <a:t>Threat Assessment Interaction</a:t>
            </a:r>
            <a:endParaRPr lang="en-US" b="1" dirty="0"/>
          </a:p>
        </p:txBody>
      </p:sp>
      <p:sp>
        <p:nvSpPr>
          <p:cNvPr id="3" name="Content Placeholder 2"/>
          <p:cNvSpPr>
            <a:spLocks noGrp="1"/>
          </p:cNvSpPr>
          <p:nvPr>
            <p:ph idx="1"/>
          </p:nvPr>
        </p:nvSpPr>
        <p:spPr/>
        <p:txBody>
          <a:bodyPr/>
          <a:lstStyle/>
          <a:p>
            <a:r>
              <a:rPr lang="en-US" dirty="0" smtClean="0"/>
              <a:t>May be Threat Assessment and Management Team (“TAM”) overlap in DV, DV, SA &amp; stalking cases</a:t>
            </a:r>
          </a:p>
          <a:p>
            <a:r>
              <a:rPr lang="en-US" dirty="0" smtClean="0"/>
              <a:t>TAM team </a:t>
            </a:r>
            <a:r>
              <a:rPr lang="en-US" dirty="0"/>
              <a:t>can be valuable </a:t>
            </a:r>
            <a:r>
              <a:rPr lang="en-US" dirty="0" smtClean="0"/>
              <a:t>resource</a:t>
            </a:r>
          </a:p>
          <a:p>
            <a:r>
              <a:rPr lang="en-US" dirty="0" smtClean="0"/>
              <a:t>Institutions should avoid a silo mentality</a:t>
            </a:r>
          </a:p>
          <a:p>
            <a:r>
              <a:rPr lang="en-US" dirty="0" smtClean="0"/>
              <a:t>Institutions should </a:t>
            </a:r>
            <a:r>
              <a:rPr lang="en-US" dirty="0" smtClean="0"/>
              <a:t>utilize </a:t>
            </a:r>
            <a:r>
              <a:rPr lang="en-US" dirty="0" smtClean="0"/>
              <a:t>TAM team as necessary in conjunction with disciplinary processes</a:t>
            </a:r>
          </a:p>
          <a:p>
            <a:endParaRPr lang="en-US" dirty="0"/>
          </a:p>
        </p:txBody>
      </p:sp>
    </p:spTree>
    <p:extLst>
      <p:ext uri="{BB962C8B-B14F-4D97-AF65-F5344CB8AC3E}">
        <p14:creationId xmlns:p14="http://schemas.microsoft.com/office/powerpoint/2010/main" val="197508599"/>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b="1" dirty="0" smtClean="0"/>
              <a:t>Need for Collaboration</a:t>
            </a:r>
            <a:endParaRPr lang="en-US" b="1" dirty="0"/>
          </a:p>
        </p:txBody>
      </p:sp>
      <p:sp>
        <p:nvSpPr>
          <p:cNvPr id="3" name="Content Placeholder 2"/>
          <p:cNvSpPr>
            <a:spLocks noGrp="1"/>
          </p:cNvSpPr>
          <p:nvPr>
            <p:ph idx="1"/>
          </p:nvPr>
        </p:nvSpPr>
        <p:spPr>
          <a:xfrm>
            <a:off x="457200" y="1219200"/>
            <a:ext cx="8229600" cy="4800600"/>
          </a:xfrm>
        </p:spPr>
        <p:txBody>
          <a:bodyPr>
            <a:normAutofit lnSpcReduction="10000"/>
          </a:bodyPr>
          <a:lstStyle/>
          <a:p>
            <a:r>
              <a:rPr lang="en-US" b="1" dirty="0" smtClean="0"/>
              <a:t>IPV and stalking disciplinary cases </a:t>
            </a:r>
            <a:r>
              <a:rPr lang="en-US" b="1" dirty="0" smtClean="0"/>
              <a:t>can involve ongoing safety concerns:</a:t>
            </a:r>
          </a:p>
          <a:p>
            <a:pPr lvl="1"/>
            <a:r>
              <a:rPr lang="en-US" dirty="0" smtClean="0"/>
              <a:t>To complainant(s)</a:t>
            </a:r>
          </a:p>
          <a:p>
            <a:pPr lvl="1"/>
            <a:r>
              <a:rPr lang="en-US" dirty="0" smtClean="0"/>
              <a:t>To others on campus</a:t>
            </a:r>
          </a:p>
          <a:p>
            <a:pPr lvl="1"/>
            <a:r>
              <a:rPr lang="en-US" dirty="0" smtClean="0"/>
              <a:t>To other campuses</a:t>
            </a:r>
          </a:p>
          <a:p>
            <a:pPr lvl="1"/>
            <a:r>
              <a:rPr lang="en-US" dirty="0" smtClean="0"/>
              <a:t>To university </a:t>
            </a:r>
            <a:r>
              <a:rPr lang="en-US" dirty="0" smtClean="0"/>
              <a:t>personnel</a:t>
            </a:r>
          </a:p>
          <a:p>
            <a:r>
              <a:rPr lang="en-US" dirty="0" smtClean="0"/>
              <a:t>Remember research findings on when abused person is most at risk, and homicide despite reporting stalking to law enforcement?</a:t>
            </a:r>
            <a:r>
              <a:rPr lang="en-US" dirty="0" smtClean="0"/>
              <a:t/>
            </a:r>
            <a:br>
              <a:rPr lang="en-US" dirty="0" smtClean="0"/>
            </a:br>
            <a:endParaRPr lang="en-US" dirty="0" smtClean="0"/>
          </a:p>
          <a:p>
            <a:pPr lvl="1"/>
            <a:endParaRPr lang="en-US" dirty="0"/>
          </a:p>
        </p:txBody>
      </p:sp>
      <p:sp>
        <p:nvSpPr>
          <p:cNvPr id="4" name="Slide Number Placeholder 3"/>
          <p:cNvSpPr>
            <a:spLocks noGrp="1"/>
          </p:cNvSpPr>
          <p:nvPr>
            <p:ph type="sldNum" sz="quarter" idx="4294967295"/>
          </p:nvPr>
        </p:nvSpPr>
        <p:spPr>
          <a:xfrm>
            <a:off x="3657600" y="6356350"/>
            <a:ext cx="5029200" cy="365125"/>
          </a:xfrm>
          <a:prstGeom prst="rect">
            <a:avLst/>
          </a:prstGeom>
        </p:spPr>
        <p:txBody>
          <a:bodyPr/>
          <a:lstStyle/>
          <a:p>
            <a:endParaRPr lang="en-US" dirty="0" smtClean="0"/>
          </a:p>
        </p:txBody>
      </p:sp>
    </p:spTree>
    <p:extLst>
      <p:ext uri="{BB962C8B-B14F-4D97-AF65-F5344CB8AC3E}">
        <p14:creationId xmlns:p14="http://schemas.microsoft.com/office/powerpoint/2010/main" val="3635546319"/>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b="1" dirty="0" smtClean="0"/>
              <a:t>Need for Collaboration</a:t>
            </a:r>
            <a:endParaRPr lang="en-US" b="1" dirty="0"/>
          </a:p>
        </p:txBody>
      </p:sp>
      <p:sp>
        <p:nvSpPr>
          <p:cNvPr id="3" name="Content Placeholder 2"/>
          <p:cNvSpPr>
            <a:spLocks noGrp="1"/>
          </p:cNvSpPr>
          <p:nvPr>
            <p:ph idx="1"/>
          </p:nvPr>
        </p:nvSpPr>
        <p:spPr>
          <a:xfrm>
            <a:off x="457200" y="1219200"/>
            <a:ext cx="8229600" cy="4800600"/>
          </a:xfrm>
        </p:spPr>
        <p:txBody>
          <a:bodyPr>
            <a:normAutofit fontScale="92500" lnSpcReduction="20000"/>
          </a:bodyPr>
          <a:lstStyle/>
          <a:p>
            <a:r>
              <a:rPr lang="en-US" b="1" dirty="0" smtClean="0"/>
              <a:t>Title IX Coordinator need not be solely responsible for determining, in potentially dangerous situations:</a:t>
            </a:r>
          </a:p>
          <a:p>
            <a:pPr lvl="1"/>
            <a:r>
              <a:rPr lang="en-US" dirty="0" smtClean="0"/>
              <a:t>Whether to investigate due to safety concerns, over objection of reported victim</a:t>
            </a:r>
          </a:p>
          <a:p>
            <a:pPr lvl="1"/>
            <a:r>
              <a:rPr lang="en-US" dirty="0" smtClean="0"/>
              <a:t>How to best implement no-contact orders</a:t>
            </a:r>
          </a:p>
          <a:p>
            <a:pPr lvl="1"/>
            <a:r>
              <a:rPr lang="en-US" dirty="0" smtClean="0"/>
              <a:t>How to best implement interim measures and accommodations</a:t>
            </a:r>
          </a:p>
          <a:p>
            <a:pPr lvl="1"/>
            <a:r>
              <a:rPr lang="en-US" dirty="0" smtClean="0"/>
              <a:t>Whether/how to impose interim suspension</a:t>
            </a:r>
          </a:p>
          <a:p>
            <a:pPr lvl="1"/>
            <a:r>
              <a:rPr lang="en-US" dirty="0" smtClean="0"/>
              <a:t>How to best time steps in disciplinary process </a:t>
            </a:r>
            <a:endParaRPr lang="en-US" dirty="0" smtClean="0"/>
          </a:p>
          <a:p>
            <a:r>
              <a:rPr lang="en-US" dirty="0" smtClean="0"/>
              <a:t>Decisions about these complex issues can </a:t>
            </a:r>
            <a:r>
              <a:rPr lang="en-US" dirty="0" smtClean="0"/>
              <a:t>benefit from </a:t>
            </a:r>
            <a:r>
              <a:rPr lang="en-US" dirty="0" smtClean="0"/>
              <a:t>TAM team input</a:t>
            </a:r>
            <a:endParaRPr lang="en-US" dirty="0" smtClean="0"/>
          </a:p>
          <a:p>
            <a:pPr lvl="1"/>
            <a:endParaRPr lang="en-US" dirty="0"/>
          </a:p>
        </p:txBody>
      </p:sp>
      <p:sp>
        <p:nvSpPr>
          <p:cNvPr id="4" name="Slide Number Placeholder 3"/>
          <p:cNvSpPr>
            <a:spLocks noGrp="1"/>
          </p:cNvSpPr>
          <p:nvPr>
            <p:ph type="sldNum" sz="quarter" idx="4294967295"/>
          </p:nvPr>
        </p:nvSpPr>
        <p:spPr>
          <a:xfrm>
            <a:off x="3657600" y="6356350"/>
            <a:ext cx="5029200" cy="365125"/>
          </a:xfrm>
          <a:prstGeom prst="rect">
            <a:avLst/>
          </a:prstGeom>
        </p:spPr>
        <p:txBody>
          <a:bodyPr/>
          <a:lstStyle/>
          <a:p>
            <a:endParaRPr lang="en-US" dirty="0" smtClean="0"/>
          </a:p>
        </p:txBody>
      </p:sp>
    </p:spTree>
    <p:extLst>
      <p:ext uri="{BB962C8B-B14F-4D97-AF65-F5344CB8AC3E}">
        <p14:creationId xmlns:p14="http://schemas.microsoft.com/office/powerpoint/2010/main" val="895927427"/>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8229600" cy="4724400"/>
          </a:xfrm>
        </p:spPr>
        <p:txBody>
          <a:bodyPr/>
          <a:lstStyle/>
          <a:p>
            <a:r>
              <a:rPr lang="en-US" b="1" dirty="0" smtClean="0"/>
              <a:t>Threat assessment investigations that involve dating violence, domestic violence, sexual assault, and/or stalking need to involve:</a:t>
            </a:r>
          </a:p>
          <a:p>
            <a:pPr lvl="1"/>
            <a:r>
              <a:rPr lang="en-US" dirty="0" smtClean="0"/>
              <a:t>Trauma-informed interviewing</a:t>
            </a:r>
          </a:p>
          <a:p>
            <a:pPr lvl="1"/>
            <a:r>
              <a:rPr lang="en-US" dirty="0" smtClean="0"/>
              <a:t>Referral to Title IX coordinator</a:t>
            </a:r>
          </a:p>
          <a:p>
            <a:pPr lvl="1"/>
            <a:r>
              <a:rPr lang="en-US" dirty="0" smtClean="0"/>
              <a:t>Parallel investigations</a:t>
            </a:r>
            <a:br>
              <a:rPr lang="en-US" dirty="0" smtClean="0"/>
            </a:br>
            <a:endParaRPr lang="en-US" dirty="0" smtClean="0"/>
          </a:p>
          <a:p>
            <a:r>
              <a:rPr lang="en-US" dirty="0" smtClean="0"/>
              <a:t>These investigations can benefit from expertise of Title IX investigators and others</a:t>
            </a:r>
          </a:p>
          <a:p>
            <a:pPr lvl="1"/>
            <a:endParaRPr lang="en-US" dirty="0"/>
          </a:p>
        </p:txBody>
      </p:sp>
      <p:sp>
        <p:nvSpPr>
          <p:cNvPr id="4" name="Slide Number Placeholder 3"/>
          <p:cNvSpPr>
            <a:spLocks noGrp="1"/>
          </p:cNvSpPr>
          <p:nvPr>
            <p:ph type="sldNum" sz="quarter" idx="12"/>
          </p:nvPr>
        </p:nvSpPr>
        <p:spPr>
          <a:xfrm>
            <a:off x="3657600" y="6356350"/>
            <a:ext cx="5029200" cy="365125"/>
          </a:xfrm>
        </p:spPr>
        <p:txBody>
          <a:bodyPr/>
          <a:lstStyle/>
          <a:p>
            <a:r>
              <a:rPr lang="en-US" dirty="0" smtClean="0"/>
              <a:t>Title IX, VAWA, and Threat Assessment Training  |  </a:t>
            </a:r>
            <a:fld id="{E76B6642-1AA4-43CA-96DC-A93A92BF5D52}" type="slidenum">
              <a:rPr lang="en-US" smtClean="0"/>
              <a:pPr/>
              <a:t>78</a:t>
            </a:fld>
            <a:endParaRPr lang="en-US" dirty="0" smtClean="0"/>
          </a:p>
        </p:txBody>
      </p:sp>
      <p:sp>
        <p:nvSpPr>
          <p:cNvPr id="5" name="Title 4"/>
          <p:cNvSpPr>
            <a:spLocks noGrp="1"/>
          </p:cNvSpPr>
          <p:nvPr>
            <p:ph type="title"/>
          </p:nvPr>
        </p:nvSpPr>
        <p:spPr/>
        <p:txBody>
          <a:bodyPr/>
          <a:lstStyle/>
          <a:p>
            <a:r>
              <a:rPr lang="en-US" b="1" dirty="0"/>
              <a:t>Need for Collaboration</a:t>
            </a:r>
          </a:p>
        </p:txBody>
      </p:sp>
    </p:spTree>
    <p:extLst>
      <p:ext uri="{BB962C8B-B14F-4D97-AF65-F5344CB8AC3E}">
        <p14:creationId xmlns:p14="http://schemas.microsoft.com/office/powerpoint/2010/main" val="1931861477"/>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4800600"/>
          </a:xfrm>
        </p:spPr>
        <p:txBody>
          <a:bodyPr>
            <a:normAutofit fontScale="92500" lnSpcReduction="10000"/>
          </a:bodyPr>
          <a:lstStyle/>
          <a:p>
            <a:r>
              <a:rPr lang="en-US" dirty="0" smtClean="0"/>
              <a:t>Failure to coordinate can lead to compartmentalized information, disjointed safety or intervention efforts</a:t>
            </a:r>
            <a:br>
              <a:rPr lang="en-US" dirty="0" smtClean="0"/>
            </a:br>
            <a:endParaRPr lang="en-US" dirty="0" smtClean="0"/>
          </a:p>
          <a:p>
            <a:r>
              <a:rPr lang="en-US" dirty="0" smtClean="0"/>
              <a:t>Lack of coordination can also result in multiple unnecessary contacts with </a:t>
            </a:r>
            <a:r>
              <a:rPr lang="en-US" dirty="0" smtClean="0"/>
              <a:t>complainant to </a:t>
            </a:r>
            <a:r>
              <a:rPr lang="en-US" dirty="0" smtClean="0"/>
              <a:t>obtain the same information</a:t>
            </a:r>
            <a:br>
              <a:rPr lang="en-US" dirty="0" smtClean="0"/>
            </a:br>
            <a:endParaRPr lang="en-US" dirty="0" smtClean="0"/>
          </a:p>
          <a:p>
            <a:r>
              <a:rPr lang="en-US" dirty="0"/>
              <a:t>C</a:t>
            </a:r>
            <a:r>
              <a:rPr lang="en-US" dirty="0" smtClean="0"/>
              <a:t>oordinated efforts can yield enhanced information-sharing and integrated safety efforts</a:t>
            </a:r>
          </a:p>
          <a:p>
            <a:pPr marL="457200" lvl="1" indent="0">
              <a:buNone/>
            </a:pPr>
            <a:endParaRPr lang="en-US" dirty="0"/>
          </a:p>
        </p:txBody>
      </p:sp>
      <p:sp>
        <p:nvSpPr>
          <p:cNvPr id="4" name="Slide Number Placeholder 3"/>
          <p:cNvSpPr>
            <a:spLocks noGrp="1"/>
          </p:cNvSpPr>
          <p:nvPr>
            <p:ph type="sldNum" sz="quarter" idx="12"/>
          </p:nvPr>
        </p:nvSpPr>
        <p:spPr>
          <a:xfrm>
            <a:off x="3657600" y="6356350"/>
            <a:ext cx="5029200" cy="365125"/>
          </a:xfrm>
        </p:spPr>
        <p:txBody>
          <a:bodyPr/>
          <a:lstStyle/>
          <a:p>
            <a:r>
              <a:rPr lang="en-US" dirty="0" smtClean="0"/>
              <a:t>Title IX, VAWA, and Threat Assessment Training  |  </a:t>
            </a:r>
            <a:fld id="{E76B6642-1AA4-43CA-96DC-A93A92BF5D52}" type="slidenum">
              <a:rPr lang="en-US" smtClean="0"/>
              <a:pPr/>
              <a:t>79</a:t>
            </a:fld>
            <a:endParaRPr lang="en-US" dirty="0" smtClean="0"/>
          </a:p>
        </p:txBody>
      </p:sp>
      <p:sp>
        <p:nvSpPr>
          <p:cNvPr id="5" name="Title 4"/>
          <p:cNvSpPr>
            <a:spLocks noGrp="1"/>
          </p:cNvSpPr>
          <p:nvPr>
            <p:ph type="title"/>
          </p:nvPr>
        </p:nvSpPr>
        <p:spPr/>
        <p:txBody>
          <a:bodyPr/>
          <a:lstStyle/>
          <a:p>
            <a:r>
              <a:rPr lang="en-US" b="1" dirty="0"/>
              <a:t>Need for Collaboration</a:t>
            </a:r>
          </a:p>
        </p:txBody>
      </p:sp>
    </p:spTree>
    <p:extLst>
      <p:ext uri="{BB962C8B-B14F-4D97-AF65-F5344CB8AC3E}">
        <p14:creationId xmlns:p14="http://schemas.microsoft.com/office/powerpoint/2010/main" val="3413010062"/>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b="1" dirty="0" smtClean="0"/>
              <a:t>Obstacles to Collaboration</a:t>
            </a:r>
            <a:endParaRPr lang="en-US" b="1" dirty="0"/>
          </a:p>
        </p:txBody>
      </p:sp>
      <p:sp>
        <p:nvSpPr>
          <p:cNvPr id="3" name="Content Placeholder 2"/>
          <p:cNvSpPr>
            <a:spLocks noGrp="1"/>
          </p:cNvSpPr>
          <p:nvPr>
            <p:ph idx="1"/>
          </p:nvPr>
        </p:nvSpPr>
        <p:spPr>
          <a:xfrm>
            <a:off x="457200" y="1600200"/>
            <a:ext cx="8229600" cy="4419600"/>
          </a:xfrm>
        </p:spPr>
        <p:txBody>
          <a:bodyPr>
            <a:normAutofit lnSpcReduction="10000"/>
          </a:bodyPr>
          <a:lstStyle/>
          <a:p>
            <a:pPr>
              <a:spcAft>
                <a:spcPts val="1200"/>
              </a:spcAft>
            </a:pPr>
            <a:r>
              <a:rPr lang="en-US" dirty="0" smtClean="0"/>
              <a:t>Lack of understanding of each other’s roles, responsibilities, and/or intentions</a:t>
            </a:r>
          </a:p>
          <a:p>
            <a:pPr>
              <a:spcAft>
                <a:spcPts val="1200"/>
              </a:spcAft>
            </a:pPr>
            <a:r>
              <a:rPr lang="en-US" dirty="0" smtClean="0"/>
              <a:t>Lack of trust based on stereotypes</a:t>
            </a:r>
          </a:p>
          <a:p>
            <a:pPr>
              <a:spcAft>
                <a:spcPts val="1200"/>
              </a:spcAft>
            </a:pPr>
            <a:r>
              <a:rPr lang="en-US" dirty="0" smtClean="0"/>
              <a:t>Lack of trust based on prior experience</a:t>
            </a:r>
          </a:p>
          <a:p>
            <a:pPr>
              <a:spcAft>
                <a:spcPts val="1200"/>
              </a:spcAft>
            </a:pPr>
            <a:r>
              <a:rPr lang="en-US" dirty="0" smtClean="0"/>
              <a:t>Concerns or misunderstanding regarding confidentiality</a:t>
            </a:r>
          </a:p>
          <a:p>
            <a:pPr>
              <a:spcAft>
                <a:spcPts val="1200"/>
              </a:spcAft>
            </a:pPr>
            <a:r>
              <a:rPr lang="en-US" dirty="0" smtClean="0"/>
              <a:t>Jurisdictional </a:t>
            </a:r>
            <a:r>
              <a:rPr lang="en-US" dirty="0" smtClean="0"/>
              <a:t>confusion</a:t>
            </a:r>
          </a:p>
          <a:p>
            <a:pPr>
              <a:buClr>
                <a:schemeClr val="accent1"/>
              </a:buClr>
            </a:pPr>
            <a:endParaRPr lang="en-US" dirty="0" smtClean="0"/>
          </a:p>
          <a:p>
            <a:pPr marL="0" indent="0">
              <a:buClr>
                <a:schemeClr val="accent1"/>
              </a:buClr>
              <a:buNone/>
            </a:pPr>
            <a:endParaRPr lang="en-US" dirty="0" smtClean="0"/>
          </a:p>
          <a:p>
            <a:pPr marL="457200" lvl="1" indent="0">
              <a:buNone/>
            </a:pPr>
            <a:endParaRPr lang="en-US" dirty="0"/>
          </a:p>
        </p:txBody>
      </p:sp>
      <p:sp>
        <p:nvSpPr>
          <p:cNvPr id="4" name="Slide Number Placeholder 3"/>
          <p:cNvSpPr>
            <a:spLocks noGrp="1"/>
          </p:cNvSpPr>
          <p:nvPr>
            <p:ph type="sldNum" sz="quarter" idx="12"/>
          </p:nvPr>
        </p:nvSpPr>
        <p:spPr>
          <a:xfrm>
            <a:off x="3657600" y="6356350"/>
            <a:ext cx="5029200" cy="365125"/>
          </a:xfrm>
        </p:spPr>
        <p:txBody>
          <a:bodyPr/>
          <a:lstStyle/>
          <a:p>
            <a:r>
              <a:rPr lang="en-US" dirty="0" smtClean="0"/>
              <a:t>Title IX, VAWA, and Threat Assessment Training  |  </a:t>
            </a:r>
            <a:fld id="{E76B6642-1AA4-43CA-96DC-A93A92BF5D52}" type="slidenum">
              <a:rPr lang="en-US" smtClean="0"/>
              <a:pPr/>
              <a:t>80</a:t>
            </a:fld>
            <a:endParaRPr lang="en-US" dirty="0" smtClean="0"/>
          </a:p>
        </p:txBody>
      </p:sp>
    </p:spTree>
    <p:extLst>
      <p:ext uri="{BB962C8B-B14F-4D97-AF65-F5344CB8AC3E}">
        <p14:creationId xmlns:p14="http://schemas.microsoft.com/office/powerpoint/2010/main" val="3846899857"/>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b="1" dirty="0" smtClean="0"/>
              <a:t>Enhancing Collaboration</a:t>
            </a:r>
            <a:endParaRPr lang="en-US" b="1" dirty="0"/>
          </a:p>
        </p:txBody>
      </p:sp>
      <p:sp>
        <p:nvSpPr>
          <p:cNvPr id="3" name="Content Placeholder 2"/>
          <p:cNvSpPr>
            <a:spLocks noGrp="1"/>
          </p:cNvSpPr>
          <p:nvPr>
            <p:ph idx="1"/>
          </p:nvPr>
        </p:nvSpPr>
        <p:spPr>
          <a:xfrm>
            <a:off x="457200" y="1066800"/>
            <a:ext cx="8229600" cy="4876800"/>
          </a:xfrm>
        </p:spPr>
        <p:txBody>
          <a:bodyPr>
            <a:normAutofit fontScale="92500"/>
          </a:bodyPr>
          <a:lstStyle/>
          <a:p>
            <a:pPr>
              <a:spcAft>
                <a:spcPts val="1200"/>
              </a:spcAft>
            </a:pPr>
            <a:r>
              <a:rPr lang="en-US" dirty="0" smtClean="0"/>
              <a:t>Engage </a:t>
            </a:r>
            <a:r>
              <a:rPr lang="en-US" dirty="0" smtClean="0"/>
              <a:t>in liaison-building </a:t>
            </a:r>
            <a:r>
              <a:rPr lang="en-US" dirty="0" smtClean="0"/>
              <a:t>efforts</a:t>
            </a:r>
          </a:p>
          <a:p>
            <a:pPr>
              <a:spcAft>
                <a:spcPts val="1200"/>
              </a:spcAft>
            </a:pPr>
            <a:r>
              <a:rPr lang="en-US" dirty="0"/>
              <a:t>Work with individuals, rather than </a:t>
            </a:r>
            <a:r>
              <a:rPr lang="en-US" dirty="0" smtClean="0"/>
              <a:t>departments</a:t>
            </a:r>
            <a:endParaRPr lang="en-US" dirty="0" smtClean="0"/>
          </a:p>
          <a:p>
            <a:pPr>
              <a:spcAft>
                <a:spcPts val="1200"/>
              </a:spcAft>
            </a:pPr>
            <a:r>
              <a:rPr lang="en-US" dirty="0"/>
              <a:t>S</a:t>
            </a:r>
            <a:r>
              <a:rPr lang="en-US" dirty="0" smtClean="0"/>
              <a:t>hare </a:t>
            </a:r>
            <a:r>
              <a:rPr lang="en-US" dirty="0" smtClean="0"/>
              <a:t>information first, then ask for information</a:t>
            </a:r>
          </a:p>
          <a:p>
            <a:pPr>
              <a:spcAft>
                <a:spcPts val="1200"/>
              </a:spcAft>
            </a:pPr>
            <a:r>
              <a:rPr lang="en-US" dirty="0" smtClean="0"/>
              <a:t>Invite </a:t>
            </a:r>
            <a:r>
              <a:rPr lang="en-US" dirty="0" smtClean="0"/>
              <a:t>other teams’ members </a:t>
            </a:r>
            <a:r>
              <a:rPr lang="en-US" dirty="0" smtClean="0"/>
              <a:t>to </a:t>
            </a:r>
            <a:r>
              <a:rPr lang="en-US" dirty="0" smtClean="0"/>
              <a:t>your meetings</a:t>
            </a:r>
          </a:p>
          <a:p>
            <a:pPr>
              <a:spcAft>
                <a:spcPts val="1200"/>
              </a:spcAft>
            </a:pPr>
            <a:r>
              <a:rPr lang="en-US" dirty="0" smtClean="0"/>
              <a:t>Access legal counsel for confidentiality and jurisdiction questions</a:t>
            </a:r>
          </a:p>
          <a:p>
            <a:pPr>
              <a:spcAft>
                <a:spcPts val="1200"/>
              </a:spcAft>
            </a:pPr>
            <a:r>
              <a:rPr lang="en-US" dirty="0" smtClean="0"/>
              <a:t>Meet face to face outside of a </a:t>
            </a:r>
            <a:r>
              <a:rPr lang="en-US" dirty="0" smtClean="0"/>
              <a:t>case</a:t>
            </a:r>
            <a:endParaRPr lang="en-US" dirty="0" smtClean="0"/>
          </a:p>
          <a:p>
            <a:pPr marL="0" indent="0">
              <a:buClr>
                <a:schemeClr val="accent1"/>
              </a:buClr>
              <a:buNone/>
            </a:pPr>
            <a:endParaRPr lang="en-US" dirty="0" smtClean="0"/>
          </a:p>
          <a:p>
            <a:pPr marL="457200" lvl="1" indent="0">
              <a:buNone/>
            </a:pPr>
            <a:endParaRPr lang="en-US" dirty="0"/>
          </a:p>
        </p:txBody>
      </p:sp>
      <p:sp>
        <p:nvSpPr>
          <p:cNvPr id="4" name="Slide Number Placeholder 3"/>
          <p:cNvSpPr>
            <a:spLocks noGrp="1"/>
          </p:cNvSpPr>
          <p:nvPr>
            <p:ph type="sldNum" sz="quarter" idx="12"/>
          </p:nvPr>
        </p:nvSpPr>
        <p:spPr>
          <a:xfrm>
            <a:off x="3657600" y="6356350"/>
            <a:ext cx="5029200" cy="365125"/>
          </a:xfrm>
        </p:spPr>
        <p:txBody>
          <a:bodyPr/>
          <a:lstStyle/>
          <a:p>
            <a:r>
              <a:rPr lang="en-US" dirty="0" smtClean="0"/>
              <a:t>Title IX, VAWA, and Threat Assessment Training  |  </a:t>
            </a:r>
            <a:fld id="{E76B6642-1AA4-43CA-96DC-A93A92BF5D52}" type="slidenum">
              <a:rPr lang="en-US" smtClean="0"/>
              <a:pPr/>
              <a:t>81</a:t>
            </a:fld>
            <a:endParaRPr lang="en-US" dirty="0" smtClean="0"/>
          </a:p>
        </p:txBody>
      </p:sp>
    </p:spTree>
    <p:extLst>
      <p:ext uri="{BB962C8B-B14F-4D97-AF65-F5344CB8AC3E}">
        <p14:creationId xmlns:p14="http://schemas.microsoft.com/office/powerpoint/2010/main" val="218801398"/>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Using Knowledge of IPV/Stalking Interaction in TAM</a:t>
            </a:r>
            <a:endParaRPr lang="en-US" b="1" dirty="0"/>
          </a:p>
        </p:txBody>
      </p:sp>
      <p:sp>
        <p:nvSpPr>
          <p:cNvPr id="3" name="Content Placeholder 2"/>
          <p:cNvSpPr>
            <a:spLocks noGrp="1"/>
          </p:cNvSpPr>
          <p:nvPr>
            <p:ph idx="1"/>
          </p:nvPr>
        </p:nvSpPr>
        <p:spPr/>
        <p:txBody>
          <a:bodyPr>
            <a:normAutofit/>
          </a:bodyPr>
          <a:lstStyle/>
          <a:p>
            <a:r>
              <a:rPr lang="en-US" dirty="0" smtClean="0"/>
              <a:t>Understand power and control at root of many IPV/stalking and sexual assault behaviors, and that cases may involve all three types of behaviors</a:t>
            </a:r>
          </a:p>
          <a:p>
            <a:r>
              <a:rPr lang="en-US" dirty="0" smtClean="0"/>
              <a:t>TAM inquiries should gather information about all such behaviors</a:t>
            </a:r>
          </a:p>
          <a:p>
            <a:r>
              <a:rPr lang="en-US" dirty="0" smtClean="0"/>
              <a:t>Knowledge about typologies and risk factors can inform threat management strategies</a:t>
            </a:r>
          </a:p>
          <a:p>
            <a:endParaRPr lang="en-US" dirty="0"/>
          </a:p>
        </p:txBody>
      </p:sp>
    </p:spTree>
    <p:extLst>
      <p:ext uri="{BB962C8B-B14F-4D97-AF65-F5344CB8AC3E}">
        <p14:creationId xmlns:p14="http://schemas.microsoft.com/office/powerpoint/2010/main" val="90761160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Fairness in IPV, SA &amp; Stalking-Related Threat Assessments</a:t>
            </a:r>
            <a:endParaRPr lang="en-US" b="1" dirty="0"/>
          </a:p>
        </p:txBody>
      </p:sp>
      <p:sp>
        <p:nvSpPr>
          <p:cNvPr id="3" name="Content Placeholder 2"/>
          <p:cNvSpPr>
            <a:spLocks noGrp="1"/>
          </p:cNvSpPr>
          <p:nvPr>
            <p:ph idx="1"/>
          </p:nvPr>
        </p:nvSpPr>
        <p:spPr/>
        <p:txBody>
          <a:bodyPr>
            <a:normAutofit fontScale="92500" lnSpcReduction="10000"/>
          </a:bodyPr>
          <a:lstStyle/>
          <a:p>
            <a:r>
              <a:rPr lang="en-US" dirty="0" smtClean="0"/>
              <a:t>TAM is not an adversarial process</a:t>
            </a:r>
          </a:p>
          <a:p>
            <a:r>
              <a:rPr lang="en-US" dirty="0" smtClean="0"/>
              <a:t>TAM investigations should occur in parallel to, and not instead of, Title IX/Clery investigations</a:t>
            </a:r>
          </a:p>
          <a:p>
            <a:r>
              <a:rPr lang="en-US" dirty="0" smtClean="0"/>
              <a:t>TAM investigations should not determine outcome of Title IX/Clery investigations</a:t>
            </a:r>
          </a:p>
          <a:p>
            <a:r>
              <a:rPr lang="en-US" dirty="0" smtClean="0"/>
              <a:t>Information gathered in TAM investigations that are not directly relevant to whether policy violation occurred in Title IX/Clery case under investigation should not be used against respondent</a:t>
            </a:r>
          </a:p>
        </p:txBody>
      </p:sp>
    </p:spTree>
    <p:extLst>
      <p:ext uri="{BB962C8B-B14F-4D97-AF65-F5344CB8AC3E}">
        <p14:creationId xmlns:p14="http://schemas.microsoft.com/office/powerpoint/2010/main" val="136227423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Questions?</a:t>
            </a:r>
            <a:endParaRPr lang="en-US" b="1" dirty="0"/>
          </a:p>
        </p:txBody>
      </p:sp>
      <p:sp>
        <p:nvSpPr>
          <p:cNvPr id="3" name="Content Placeholder 2"/>
          <p:cNvSpPr>
            <a:spLocks noGrp="1"/>
          </p:cNvSpPr>
          <p:nvPr>
            <p:ph idx="1"/>
          </p:nvPr>
        </p:nvSpPr>
        <p:spPr>
          <a:xfrm>
            <a:off x="457200" y="1600201"/>
            <a:ext cx="8229600" cy="4038600"/>
          </a:xfrm>
        </p:spPr>
        <p:txBody>
          <a:bodyPr>
            <a:normAutofit fontScale="92500" lnSpcReduction="10000"/>
          </a:bodyPr>
          <a:lstStyle/>
          <a:p>
            <a:pPr marL="0" indent="0" algn="ctr">
              <a:spcBef>
                <a:spcPts val="0"/>
              </a:spcBef>
              <a:buNone/>
            </a:pPr>
            <a:r>
              <a:rPr lang="en-US" dirty="0"/>
              <a:t>Jeffrey J. Nolan, </a:t>
            </a:r>
            <a:r>
              <a:rPr lang="en-US" dirty="0" smtClean="0"/>
              <a:t>J.D.</a:t>
            </a:r>
          </a:p>
          <a:p>
            <a:pPr marL="0" indent="0" algn="ctr">
              <a:spcBef>
                <a:spcPts val="0"/>
              </a:spcBef>
              <a:buNone/>
            </a:pPr>
            <a:r>
              <a:rPr lang="en-US" dirty="0" smtClean="0"/>
              <a:t>Dinse, Knapp &amp; McAndrew, P.C.</a:t>
            </a:r>
          </a:p>
          <a:p>
            <a:pPr marL="0" indent="0" algn="ctr">
              <a:spcBef>
                <a:spcPts val="0"/>
              </a:spcBef>
              <a:buNone/>
            </a:pPr>
            <a:r>
              <a:rPr lang="en-US" dirty="0"/>
              <a:t/>
            </a:r>
            <a:br>
              <a:rPr lang="en-US" dirty="0"/>
            </a:br>
            <a:r>
              <a:rPr lang="en-US" dirty="0"/>
              <a:t>jnolan@dinse.com </a:t>
            </a:r>
            <a:endParaRPr lang="en-US" dirty="0" smtClean="0"/>
          </a:p>
          <a:p>
            <a:pPr marL="0" indent="0" algn="ctr">
              <a:spcBef>
                <a:spcPts val="0"/>
              </a:spcBef>
              <a:buNone/>
            </a:pPr>
            <a:endParaRPr lang="en-US" dirty="0" smtClean="0"/>
          </a:p>
          <a:p>
            <a:pPr marL="0" indent="0" algn="ctr">
              <a:spcBef>
                <a:spcPts val="0"/>
              </a:spcBef>
              <a:buNone/>
            </a:pPr>
            <a:r>
              <a:rPr lang="en-US" dirty="0" smtClean="0"/>
              <a:t>(802) 864-5751</a:t>
            </a:r>
            <a:r>
              <a:rPr lang="en-US" dirty="0"/>
              <a:t/>
            </a:r>
            <a:br>
              <a:rPr lang="en-US" dirty="0"/>
            </a:br>
            <a:r>
              <a:rPr lang="en-US" dirty="0" smtClean="0">
                <a:hlinkClick r:id="rId2"/>
              </a:rPr>
              <a:t>www.dinse.com</a:t>
            </a:r>
            <a:r>
              <a:rPr lang="en-US" dirty="0" smtClean="0"/>
              <a:t>  </a:t>
            </a:r>
            <a:r>
              <a:rPr lang="en-US" dirty="0"/>
              <a:t/>
            </a:r>
            <a:br>
              <a:rPr lang="en-US" dirty="0"/>
            </a:br>
            <a:r>
              <a:rPr lang="en-US" dirty="0"/>
              <a:t/>
            </a:r>
            <a:br>
              <a:rPr lang="en-US" dirty="0"/>
            </a:br>
            <a:endParaRPr lang="en-US" dirty="0"/>
          </a:p>
        </p:txBody>
      </p:sp>
    </p:spTree>
    <p:extLst>
      <p:ext uri="{BB962C8B-B14F-4D97-AF65-F5344CB8AC3E}">
        <p14:creationId xmlns:p14="http://schemas.microsoft.com/office/powerpoint/2010/main" val="2114471159"/>
      </p:ext>
    </p:extLst>
  </p:cSld>
  <p:clrMapOvr>
    <a:masterClrMapping/>
  </p:clrMapOvr>
  <p:timing>
    <p:tnLst>
      <p:par>
        <p:cTn id="1" dur="indefinite" restart="never" nodeType="tmRoot"/>
      </p:par>
    </p:tnLst>
  </p:timing>
</p:sld>
</file>

<file path=ppt/theme/theme1.xml><?xml version="1.0" encoding="utf-8"?>
<a:theme xmlns:a="http://schemas.openxmlformats.org/drawingml/2006/main" name="dinse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emplate>
  <TotalTime>843</TotalTime>
  <Words>4370</Words>
  <Application>Microsoft Macintosh PowerPoint</Application>
  <PresentationFormat>On-screen Show (4:3)</PresentationFormat>
  <Paragraphs>515</Paragraphs>
  <Slides>84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84</vt:i4>
      </vt:variant>
    </vt:vector>
  </HeadingPairs>
  <TitlesOfParts>
    <vt:vector size="89" baseType="lpstr">
      <vt:lpstr>Calibri</vt:lpstr>
      <vt:lpstr>Myriad Pro</vt:lpstr>
      <vt:lpstr>Wingdings</vt:lpstr>
      <vt:lpstr>Arial</vt:lpstr>
      <vt:lpstr>dinse1</vt:lpstr>
      <vt:lpstr>  Investigating Intimate Partner Violence and Stalking  May 8, 2017 </vt:lpstr>
      <vt:lpstr>What Have We Learned?</vt:lpstr>
      <vt:lpstr>What Do We Need to Know?</vt:lpstr>
      <vt:lpstr>IPV: Clery Act Requirements</vt:lpstr>
      <vt:lpstr>Annual Training Requirement</vt:lpstr>
      <vt:lpstr>Clery Regulation Definition: Domestic Violence</vt:lpstr>
      <vt:lpstr>Clery Regulation Definition: Dating Violence</vt:lpstr>
      <vt:lpstr>IPV: The Scope of the Problem</vt:lpstr>
      <vt:lpstr>Ensuring Fairness to All Parties</vt:lpstr>
      <vt:lpstr>A Note on Language</vt:lpstr>
      <vt:lpstr>NIPSV Survey Findings</vt:lpstr>
      <vt:lpstr>NIPSV Survey Findings</vt:lpstr>
      <vt:lpstr>Dating Violence Statistics</vt:lpstr>
      <vt:lpstr>Dating Violence Statistics</vt:lpstr>
      <vt:lpstr>DV/Sexual Assault/Stalking Interaction</vt:lpstr>
      <vt:lpstr>Possible Characteristics of Some Abusive Relationships</vt:lpstr>
      <vt:lpstr>Perspectives on “Power and Control Wheel”</vt:lpstr>
      <vt:lpstr>PowerPoint Presentation</vt:lpstr>
      <vt:lpstr>Acknowledgment</vt:lpstr>
      <vt:lpstr>Domestic/Dating Violence Cycle</vt:lpstr>
      <vt:lpstr>Domestic/Dating Violence Cycle</vt:lpstr>
      <vt:lpstr>Domestic/Dating Violence Cycle</vt:lpstr>
      <vt:lpstr>Domestic/Dating Violence Cycle</vt:lpstr>
      <vt:lpstr>Domestic/Dating Violence Path</vt:lpstr>
      <vt:lpstr>Domestic/Dating Violence Path</vt:lpstr>
      <vt:lpstr>Tech-Facilitated Abuse</vt:lpstr>
      <vt:lpstr>Tech-Facilitated Abuse</vt:lpstr>
      <vt:lpstr>Strangulation and IPV</vt:lpstr>
      <vt:lpstr>IPV Investigations</vt:lpstr>
      <vt:lpstr>IACP IPV Response Policy and Training Content Guidelines</vt:lpstr>
      <vt:lpstr>IACP IPV Response Policy and Training Content Guidelines</vt:lpstr>
      <vt:lpstr>IACP IPV Response Policy and Training Content Guidelines</vt:lpstr>
      <vt:lpstr>IACP IPV Response Policy and Training Content Guidelines</vt:lpstr>
      <vt:lpstr>IACP IPV Response Policy and Training Content Guidelines</vt:lpstr>
      <vt:lpstr>Implications for Investigations</vt:lpstr>
      <vt:lpstr>Implications for Investigations</vt:lpstr>
      <vt:lpstr>Particular Challenges in IPV Cases</vt:lpstr>
      <vt:lpstr>Mutual No-Contact Order Analogy</vt:lpstr>
      <vt:lpstr>Particular Challenges in IPV Cases</vt:lpstr>
      <vt:lpstr>Particular Challenges in IPV Cases</vt:lpstr>
      <vt:lpstr>Stalking: Clery Act Requirements</vt:lpstr>
      <vt:lpstr>Clery Regulation Definition: Stalking</vt:lpstr>
      <vt:lpstr>Clery Regulation Definition: Stalking</vt:lpstr>
      <vt:lpstr>Stalking: Scope of the Problem</vt:lpstr>
      <vt:lpstr>Cultural Depictions of “Stalking”</vt:lpstr>
      <vt:lpstr>Stalking Statistics</vt:lpstr>
      <vt:lpstr>Stalking and Intimate Partner Femicide</vt:lpstr>
      <vt:lpstr>Stalking Typologies</vt:lpstr>
      <vt:lpstr>Stalking Typologies</vt:lpstr>
      <vt:lpstr>Stalking Typologies</vt:lpstr>
      <vt:lpstr>Stalking Typologies</vt:lpstr>
      <vt:lpstr>Stalking Typologies</vt:lpstr>
      <vt:lpstr>Stalking Typologies</vt:lpstr>
      <vt:lpstr>Stalking Typologies</vt:lpstr>
      <vt:lpstr>Stalking Typologies</vt:lpstr>
      <vt:lpstr>Risk Factors for Violence/Further Violence in Stalking, IPV Cases</vt:lpstr>
      <vt:lpstr>Risk Factors for Violence/Further Violence in Stalking, IPV Cases</vt:lpstr>
      <vt:lpstr>Stalking Typologies</vt:lpstr>
      <vt:lpstr>Stalking Typologies</vt:lpstr>
      <vt:lpstr>Stalking Typologies</vt:lpstr>
      <vt:lpstr>Stalking Typologies</vt:lpstr>
      <vt:lpstr>Stalking Typologies</vt:lpstr>
      <vt:lpstr>Stalking Typologies</vt:lpstr>
      <vt:lpstr>Stalking Typologies</vt:lpstr>
      <vt:lpstr>Stalking Typologies</vt:lpstr>
      <vt:lpstr>Stalking Typologies</vt:lpstr>
      <vt:lpstr>Stalking and ASDs</vt:lpstr>
      <vt:lpstr>Stalking Typologies</vt:lpstr>
      <vt:lpstr>Stalking Continuum</vt:lpstr>
      <vt:lpstr>Implications for Investigations</vt:lpstr>
      <vt:lpstr>Implications for Investigations</vt:lpstr>
      <vt:lpstr>Implications for Investigations</vt:lpstr>
      <vt:lpstr>IPV, Stalking /  Threat Assessment Interaction</vt:lpstr>
      <vt:lpstr>Resource on IPV, Sexual Assault &amp;  Stalking / TAM Interaction</vt:lpstr>
      <vt:lpstr>IPV, Stalking /  Threat Assessment Interaction</vt:lpstr>
      <vt:lpstr>Need for Collaboration</vt:lpstr>
      <vt:lpstr>Need for Collaboration</vt:lpstr>
      <vt:lpstr>Need for Collaboration</vt:lpstr>
      <vt:lpstr>Need for Collaboration</vt:lpstr>
      <vt:lpstr>Obstacles to Collaboration</vt:lpstr>
      <vt:lpstr>Enhancing Collaboration</vt:lpstr>
      <vt:lpstr>Using Knowledge of IPV/Stalking Interaction in TAM</vt:lpstr>
      <vt:lpstr>Fairness in IPV, SA &amp; Stalking-Related Threat Assessments</vt:lpstr>
      <vt:lpstr>Questions?</vt:lpstr>
    </vt:vector>
  </TitlesOfParts>
  <LinksUpToDate>false</LinksUpToDate>
  <SharedDoc>false</SharedDoc>
  <HyperlinksChanged>false</HyperlinksChanged>
  <AppVersion>15.0033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c:title>
  <dc:creator>CustomerSlim</dc:creator>
  <cp:lastModifiedBy>Jeffrey Nolan</cp:lastModifiedBy>
  <cp:revision>87</cp:revision>
  <dcterms:created xsi:type="dcterms:W3CDTF">2016-10-09T19:57:19Z</dcterms:created>
  <dcterms:modified xsi:type="dcterms:W3CDTF">2017-05-08T01:08:05Z</dcterms:modified>
  <cp:version>0</cp:version>
</cp:coreProperties>
</file>