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5" r:id="rId3"/>
  </p:sldMasterIdLst>
  <p:notesMasterIdLst>
    <p:notesMasterId r:id="rId87"/>
  </p:notesMasterIdLst>
  <p:sldIdLst>
    <p:sldId id="256" r:id="rId4"/>
    <p:sldId id="257" r:id="rId5"/>
    <p:sldId id="259" r:id="rId6"/>
    <p:sldId id="299" r:id="rId7"/>
    <p:sldId id="258" r:id="rId8"/>
    <p:sldId id="261" r:id="rId9"/>
    <p:sldId id="262" r:id="rId10"/>
    <p:sldId id="278" r:id="rId11"/>
    <p:sldId id="264" r:id="rId12"/>
    <p:sldId id="271" r:id="rId13"/>
    <p:sldId id="265" r:id="rId14"/>
    <p:sldId id="268" r:id="rId15"/>
    <p:sldId id="266" r:id="rId16"/>
    <p:sldId id="298" r:id="rId17"/>
    <p:sldId id="289" r:id="rId18"/>
    <p:sldId id="276" r:id="rId19"/>
    <p:sldId id="277" r:id="rId20"/>
    <p:sldId id="274" r:id="rId21"/>
    <p:sldId id="279" r:id="rId22"/>
    <p:sldId id="263" r:id="rId23"/>
    <p:sldId id="280" r:id="rId24"/>
    <p:sldId id="269" r:id="rId25"/>
    <p:sldId id="290" r:id="rId26"/>
    <p:sldId id="288" r:id="rId27"/>
    <p:sldId id="287" r:id="rId28"/>
    <p:sldId id="293" r:id="rId29"/>
    <p:sldId id="283" r:id="rId30"/>
    <p:sldId id="285" r:id="rId31"/>
    <p:sldId id="292" r:id="rId32"/>
    <p:sldId id="282" r:id="rId33"/>
    <p:sldId id="286" r:id="rId34"/>
    <p:sldId id="296" r:id="rId35"/>
    <p:sldId id="291" r:id="rId36"/>
    <p:sldId id="294" r:id="rId37"/>
    <p:sldId id="297"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9" autoAdjust="0"/>
    <p:restoredTop sz="93905"/>
  </p:normalViewPr>
  <p:slideViewPr>
    <p:cSldViewPr snapToGrid="0">
      <p:cViewPr>
        <p:scale>
          <a:sx n="117" d="100"/>
          <a:sy n="117" d="100"/>
        </p:scale>
        <p:origin x="-146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DBC07C-AEA9-714F-AB8C-F91A2328C1DF}" type="datetimeFigureOut">
              <a:rPr lang="en-US" smtClean="0"/>
              <a:t>5/4/2017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78EB73-FE99-D642-A184-CCEFB5929711}" type="slidenum">
              <a:rPr lang="en-US" smtClean="0"/>
              <a:t>‹#›</a:t>
            </a:fld>
            <a:endParaRPr lang="en-US" dirty="0"/>
          </a:p>
        </p:txBody>
      </p:sp>
    </p:spTree>
    <p:extLst>
      <p:ext uri="{BB962C8B-B14F-4D97-AF65-F5344CB8AC3E}">
        <p14:creationId xmlns:p14="http://schemas.microsoft.com/office/powerpoint/2010/main" val="1995032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78EB73-FE99-D642-A184-CCEFB5929711}" type="slidenum">
              <a:rPr lang="en-US" smtClean="0"/>
              <a:t>20</a:t>
            </a:fld>
            <a:endParaRPr lang="en-US" dirty="0"/>
          </a:p>
        </p:txBody>
      </p:sp>
    </p:spTree>
    <p:extLst>
      <p:ext uri="{BB962C8B-B14F-4D97-AF65-F5344CB8AC3E}">
        <p14:creationId xmlns:p14="http://schemas.microsoft.com/office/powerpoint/2010/main" val="184410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445365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011048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428591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93835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2014357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98604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2234556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1121031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2485910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109451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4248344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576285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1786466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827004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08517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3567642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1410923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27156562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4027962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327857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2464319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390493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18211623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1832605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1143708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17144246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82</a:t>
            </a:fld>
            <a:endParaRPr lang="en-US">
              <a:solidFill>
                <a:prstClr val="black"/>
              </a:solidFill>
            </a:endParaRPr>
          </a:p>
        </p:txBody>
      </p:sp>
    </p:spTree>
    <p:extLst>
      <p:ext uri="{BB962C8B-B14F-4D97-AF65-F5344CB8AC3E}">
        <p14:creationId xmlns:p14="http://schemas.microsoft.com/office/powerpoint/2010/main" val="3352155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solidFill>
                  <a:prstClr val="black"/>
                </a:solidFill>
              </a:rPr>
              <a:pPr/>
              <a:t>83</a:t>
            </a:fld>
            <a:endParaRPr lang="en-US">
              <a:solidFill>
                <a:prstClr val="black"/>
              </a:solidFill>
            </a:endParaRPr>
          </a:p>
        </p:txBody>
      </p:sp>
    </p:spTree>
    <p:extLst>
      <p:ext uri="{BB962C8B-B14F-4D97-AF65-F5344CB8AC3E}">
        <p14:creationId xmlns:p14="http://schemas.microsoft.com/office/powerpoint/2010/main" val="2100845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2134704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1827554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2445458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236838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2962151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916912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4274511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3887283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522422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2027104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293F03-AC8A-479D-B976-7356DD4F2BEF}" type="datetimeFigureOut">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B991D2-B759-4B98-B068-D5793A34B549}" type="slidenum">
              <a:rPr lang="en-US" smtClean="0"/>
              <a:t>‹#›</a:t>
            </a:fld>
            <a:endParaRPr lang="en-US" dirty="0"/>
          </a:p>
        </p:txBody>
      </p:sp>
    </p:spTree>
    <p:extLst>
      <p:ext uri="{BB962C8B-B14F-4D97-AF65-F5344CB8AC3E}">
        <p14:creationId xmlns:p14="http://schemas.microsoft.com/office/powerpoint/2010/main" val="3769584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C7D55A-222C-4C89-A947-8E59B2E45EE8}"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823883-C43D-4944-B258-8FA278EB5222}"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76200"/>
            <a:ext cx="1463040" cy="1828800"/>
          </a:xfrm>
          <a:prstGeom prst="rect">
            <a:avLst/>
          </a:prstGeom>
          <a:effectLst>
            <a:outerShdw blurRad="215900" dist="25400" dir="5400000" sx="99000" sy="99000" algn="t" rotWithShape="0">
              <a:prstClr val="black">
                <a:alpha val="78000"/>
              </a:prstClr>
            </a:outerShdw>
          </a:effectLst>
        </p:spPr>
      </p:pic>
      <p:sp>
        <p:nvSpPr>
          <p:cNvPr id="8" name="Rectangle 7"/>
          <p:cNvSpPr/>
          <p:nvPr/>
        </p:nvSpPr>
        <p:spPr>
          <a:xfrm>
            <a:off x="0" y="6324600"/>
            <a:ext cx="9144000" cy="533400"/>
          </a:xfrm>
          <a:prstGeom prst="rect">
            <a:avLst/>
          </a:prstGeom>
          <a:gradFill>
            <a:gsLst>
              <a:gs pos="0">
                <a:schemeClr val="tx1">
                  <a:lumMod val="50000"/>
                  <a:lumOff val="50000"/>
                </a:schemeClr>
              </a:gs>
              <a:gs pos="30000">
                <a:schemeClr val="bg1">
                  <a:lumMod val="65000"/>
                </a:schemeClr>
              </a:gs>
              <a:gs pos="44000">
                <a:schemeClr val="bg1">
                  <a:lumMod val="75000"/>
                </a:schemeClr>
              </a:gs>
              <a:gs pos="14000">
                <a:schemeClr val="bg1">
                  <a:lumMod val="50000"/>
                </a:schemeClr>
              </a:gs>
              <a:gs pos="69000">
                <a:schemeClr val="bg1">
                  <a:lumMod val="95000"/>
                </a:schemeClr>
              </a:gs>
              <a:gs pos="58000">
                <a:schemeClr val="bg1">
                  <a:lumMod val="85000"/>
                </a:schemeClr>
              </a:gs>
              <a:gs pos="8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endParaRPr>
          </a:p>
        </p:txBody>
      </p:sp>
      <p:sp>
        <p:nvSpPr>
          <p:cNvPr id="9" name="TextBox 8"/>
          <p:cNvSpPr txBox="1"/>
          <p:nvPr/>
        </p:nvSpPr>
        <p:spPr>
          <a:xfrm>
            <a:off x="1219200" y="6455664"/>
            <a:ext cx="2362200" cy="307777"/>
          </a:xfrm>
          <a:prstGeom prst="rect">
            <a:avLst/>
          </a:prstGeom>
          <a:noFill/>
        </p:spPr>
        <p:txBody>
          <a:bodyPr wrap="square" rtlCol="0">
            <a:spAutoFit/>
          </a:bodyPr>
          <a:lstStyle/>
          <a:p>
            <a:pPr algn="ctr" defTabSz="914400"/>
            <a:r>
              <a:rPr lang="en-US" sz="1400" dirty="0" smtClean="0">
                <a:solidFill>
                  <a:prstClr val="black"/>
                </a:solidFill>
              </a:rPr>
              <a:t>DINSE </a:t>
            </a:r>
            <a:r>
              <a:rPr lang="en-US" sz="1400" b="1" dirty="0" smtClean="0">
                <a:solidFill>
                  <a:srgbClr val="C00000"/>
                </a:solidFill>
              </a:rPr>
              <a:t>/ </a:t>
            </a:r>
            <a:r>
              <a:rPr lang="en-US" sz="1400" dirty="0" smtClean="0">
                <a:solidFill>
                  <a:prstClr val="black"/>
                </a:solidFill>
              </a:rPr>
              <a:t>KNAPP </a:t>
            </a:r>
            <a:r>
              <a:rPr lang="en-US" sz="1400" b="1" dirty="0" smtClean="0">
                <a:solidFill>
                  <a:srgbClr val="C00000"/>
                </a:solidFill>
              </a:rPr>
              <a:t>/ </a:t>
            </a:r>
            <a:r>
              <a:rPr lang="en-US" sz="1400" dirty="0" err="1" smtClean="0">
                <a:solidFill>
                  <a:prstClr val="black"/>
                </a:solidFill>
              </a:rPr>
              <a:t>McANDREW</a:t>
            </a:r>
            <a:endParaRPr lang="en-US" sz="1400" dirty="0">
              <a:solidFill>
                <a:prstClr val="black"/>
              </a:solidFill>
            </a:endParaRPr>
          </a:p>
        </p:txBody>
      </p:sp>
      <p:sp>
        <p:nvSpPr>
          <p:cNvPr id="10" name="TextBox 9"/>
          <p:cNvSpPr txBox="1"/>
          <p:nvPr/>
        </p:nvSpPr>
        <p:spPr>
          <a:xfrm>
            <a:off x="6400800" y="6422023"/>
            <a:ext cx="1524000" cy="338554"/>
          </a:xfrm>
          <a:prstGeom prst="rect">
            <a:avLst/>
          </a:prstGeom>
          <a:noFill/>
        </p:spPr>
        <p:txBody>
          <a:bodyPr wrap="square" rtlCol="0">
            <a:spAutoFit/>
          </a:bodyPr>
          <a:lstStyle/>
          <a:p>
            <a:pPr algn="ctr" defTabSz="914400"/>
            <a:r>
              <a:rPr lang="en-US" sz="1600" dirty="0" smtClean="0">
                <a:solidFill>
                  <a:prstClr val="black"/>
                </a:solidFill>
              </a:rPr>
              <a:t>www.dins</a:t>
            </a:r>
            <a:r>
              <a:rPr lang="en-US" sz="1600" dirty="0" smtClean="0">
                <a:solidFill>
                  <a:srgbClr val="C00000"/>
                </a:solidFill>
              </a:rPr>
              <a:t>e</a:t>
            </a:r>
            <a:r>
              <a:rPr lang="en-US" sz="1600" dirty="0" smtClean="0">
                <a:solidFill>
                  <a:prstClr val="black"/>
                </a:solidFill>
              </a:rPr>
              <a:t>.com</a:t>
            </a:r>
            <a:endParaRPr lang="en-US" sz="1600" dirty="0">
              <a:solidFill>
                <a:prstClr val="black"/>
              </a:solidFill>
            </a:endParaRPr>
          </a:p>
        </p:txBody>
      </p:sp>
      <p:sp>
        <p:nvSpPr>
          <p:cNvPr id="11" name="Rectangle 10"/>
          <p:cNvSpPr/>
          <p:nvPr userDrawn="1"/>
        </p:nvSpPr>
        <p:spPr>
          <a:xfrm>
            <a:off x="0" y="1752600"/>
            <a:ext cx="9144000" cy="2895600"/>
          </a:xfrm>
          <a:prstGeom prst="rect">
            <a:avLst/>
          </a:prstGeom>
          <a:solidFill>
            <a:srgbClr val="FFFFFF">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2" name="Rectangle 11"/>
          <p:cNvSpPr/>
          <p:nvPr userDrawn="1"/>
        </p:nvSpPr>
        <p:spPr>
          <a:xfrm>
            <a:off x="0" y="1905000"/>
            <a:ext cx="9144000" cy="19812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3" name="TextBox 12"/>
          <p:cNvSpPr txBox="1"/>
          <p:nvPr userDrawn="1"/>
        </p:nvSpPr>
        <p:spPr>
          <a:xfrm>
            <a:off x="76200" y="4800600"/>
            <a:ext cx="8915400" cy="620683"/>
          </a:xfrm>
          <a:prstGeom prst="rect">
            <a:avLst/>
          </a:prstGeom>
          <a:noFill/>
        </p:spPr>
        <p:txBody>
          <a:bodyPr wrap="square" rtlCol="0">
            <a:spAutoFit/>
          </a:bodyPr>
          <a:lstStyle/>
          <a:p>
            <a:pPr defTabSz="914400">
              <a:spcAft>
                <a:spcPts val="1000"/>
              </a:spcAft>
            </a:pPr>
            <a:r>
              <a:rPr lang="en-US" sz="1500" b="1" dirty="0" smtClean="0">
                <a:solidFill>
                  <a:prstClr val="white"/>
                </a:solidFill>
                <a:latin typeface="Arial" pitchFamily="34" charset="0"/>
                <a:cs typeface="Arial" pitchFamily="34" charset="0"/>
              </a:rPr>
              <a:t>STUDENT SEXUAL MISCONDUCT: ADDRESSING INSTITUTIONAL CULTURE AND COMPLIANCE</a:t>
            </a:r>
          </a:p>
          <a:p>
            <a:pPr defTabSz="914400"/>
            <a:r>
              <a:rPr lang="en-US" sz="1100" dirty="0" smtClean="0">
                <a:solidFill>
                  <a:prstClr val="white"/>
                </a:solidFill>
                <a:latin typeface="Arial" pitchFamily="34" charset="0"/>
                <a:cs typeface="Arial" pitchFamily="34" charset="0"/>
              </a:rPr>
              <a:t>NACUA FEBRUARY 2014 CLE WORKSHOP </a:t>
            </a:r>
            <a:r>
              <a:rPr lang="en-US" sz="1100" dirty="0" smtClean="0">
                <a:solidFill>
                  <a:prstClr val="white"/>
                </a:solidFill>
                <a:latin typeface="Arial"/>
                <a:cs typeface="Arial"/>
                <a:sym typeface="Wingdings"/>
              </a:rPr>
              <a:t>•</a:t>
            </a:r>
            <a:r>
              <a:rPr lang="en-US" sz="1100" dirty="0" smtClean="0">
                <a:solidFill>
                  <a:prstClr val="white"/>
                </a:solidFill>
                <a:latin typeface="Arial" pitchFamily="34" charset="0"/>
                <a:cs typeface="Arial" pitchFamily="34" charset="0"/>
                <a:sym typeface="Wingdings"/>
              </a:rPr>
              <a:t> FRIDAY, FEBRUARY 29 – SATURDAY, MARCH 1 </a:t>
            </a:r>
            <a:r>
              <a:rPr lang="en-US" sz="1100" dirty="0" smtClean="0">
                <a:solidFill>
                  <a:prstClr val="white"/>
                </a:solidFill>
                <a:latin typeface="Arial"/>
                <a:cs typeface="Arial"/>
                <a:sym typeface="Wingdings"/>
              </a:rPr>
              <a:t>• HILTON DOWNTOWN • MIAMI, FL</a:t>
            </a:r>
            <a:endParaRPr lang="en-US" sz="1100"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224234696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C7D55A-222C-4C89-A947-8E59B2E45EE8}"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823883-C43D-4944-B258-8FA278EB5222}"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p:nvSpPr>
        <p:spPr>
          <a:xfrm>
            <a:off x="0" y="6019800"/>
            <a:ext cx="9144000" cy="838200"/>
          </a:xfrm>
          <a:prstGeom prst="rect">
            <a:avLst/>
          </a:prstGeom>
          <a:gradFill>
            <a:gsLst>
              <a:gs pos="0">
                <a:schemeClr val="tx1">
                  <a:lumMod val="50000"/>
                  <a:lumOff val="50000"/>
                </a:schemeClr>
              </a:gs>
              <a:gs pos="30000">
                <a:schemeClr val="bg1">
                  <a:lumMod val="65000"/>
                </a:schemeClr>
              </a:gs>
              <a:gs pos="44000">
                <a:schemeClr val="bg1">
                  <a:lumMod val="75000"/>
                </a:schemeClr>
              </a:gs>
              <a:gs pos="14000">
                <a:schemeClr val="bg1">
                  <a:lumMod val="50000"/>
                </a:schemeClr>
              </a:gs>
              <a:gs pos="69000">
                <a:schemeClr val="bg1">
                  <a:lumMod val="95000"/>
                </a:schemeClr>
              </a:gs>
              <a:gs pos="58000">
                <a:schemeClr val="bg1">
                  <a:lumMod val="85000"/>
                </a:schemeClr>
              </a:gs>
              <a:gs pos="8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6019800"/>
            <a:ext cx="533400" cy="666750"/>
          </a:xfrm>
          <a:prstGeom prst="rect">
            <a:avLst/>
          </a:prstGeom>
          <a:effectLst>
            <a:outerShdw blurRad="215900" dist="25400" dir="5400000" sx="99000" sy="99000" algn="t" rotWithShape="0">
              <a:prstClr val="black">
                <a:alpha val="78000"/>
              </a:prstClr>
            </a:outerShdw>
          </a:effectLst>
        </p:spPr>
      </p:pic>
      <p:sp>
        <p:nvSpPr>
          <p:cNvPr id="9" name="TextBox 8"/>
          <p:cNvSpPr txBox="1"/>
          <p:nvPr/>
        </p:nvSpPr>
        <p:spPr>
          <a:xfrm>
            <a:off x="1905000" y="6345936"/>
            <a:ext cx="1524000" cy="307777"/>
          </a:xfrm>
          <a:prstGeom prst="rect">
            <a:avLst/>
          </a:prstGeom>
          <a:noFill/>
        </p:spPr>
        <p:txBody>
          <a:bodyPr wrap="square" rtlCol="0">
            <a:spAutoFit/>
          </a:bodyPr>
          <a:lstStyle/>
          <a:p>
            <a:pPr algn="ctr" defTabSz="914400"/>
            <a:r>
              <a:rPr lang="en-US" sz="1400" dirty="0" smtClean="0">
                <a:solidFill>
                  <a:prstClr val="black"/>
                </a:solidFill>
              </a:rPr>
              <a:t>www.dins</a:t>
            </a:r>
            <a:r>
              <a:rPr lang="en-US" sz="1400" dirty="0" smtClean="0">
                <a:solidFill>
                  <a:srgbClr val="C00000"/>
                </a:solidFill>
              </a:rPr>
              <a:t>e</a:t>
            </a:r>
            <a:r>
              <a:rPr lang="en-US" sz="1400" dirty="0" smtClean="0">
                <a:solidFill>
                  <a:prstClr val="black"/>
                </a:solidFill>
              </a:rPr>
              <a:t>.com</a:t>
            </a:r>
            <a:endParaRPr lang="en-US" sz="1400" dirty="0">
              <a:solidFill>
                <a:prstClr val="black"/>
              </a:solidFill>
            </a:endParaRPr>
          </a:p>
        </p:txBody>
      </p:sp>
    </p:spTree>
    <p:extLst>
      <p:ext uri="{BB962C8B-B14F-4D97-AF65-F5344CB8AC3E}">
        <p14:creationId xmlns:p14="http://schemas.microsoft.com/office/powerpoint/2010/main" val="185260029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3414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5270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1236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959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7726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2250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5916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1027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9118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5361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EFF9E9-3121-48E0-95D3-D7C0ACA30CD2}"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61C13F7-0F91-4869-B9D3-FE71D1B01E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78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0293F03-AC8A-479D-B976-7356DD4F2BEF}" type="datetimeFigureOut">
              <a:rPr lang="en-US" smtClean="0"/>
              <a:t>5/4/2017</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B991D2-B759-4B98-B068-D5793A34B549}" type="slidenum">
              <a:rPr lang="en-US" smtClean="0"/>
              <a:t>‹#›</a:t>
            </a:fld>
            <a:endParaRPr lang="en-US" dirty="0"/>
          </a:p>
        </p:txBody>
      </p:sp>
      <p:pic>
        <p:nvPicPr>
          <p:cNvPr id="9" name="Picture 8" descr="Block3.jp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52606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66C7D55A-222C-4C89-A947-8E59B2E45EE8}" type="datetimeFigureOut">
              <a:rPr lang="en-US" smtClean="0">
                <a:solidFill>
                  <a:prstClr val="black">
                    <a:tint val="75000"/>
                  </a:prstClr>
                </a:solidFill>
              </a:rPr>
              <a:pPr defTabSz="914400"/>
              <a:t>5/4/2017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45823883-C43D-4944-B258-8FA278EB5222}"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739286706"/>
      </p:ext>
    </p:extLst>
  </p:cSld>
  <p:clrMap bg1="lt1" tx1="dk1" bg2="lt2" tx2="dk2" accent1="accent1" accent2="accent2" accent3="accent3" accent4="accent4" accent5="accent5" accent6="accent6" hlink="hlink" folHlink="folHlink"/>
  <p:sldLayoutIdLst>
    <p:sldLayoutId id="2147483673" r:id="rId1"/>
    <p:sldLayoutId id="2147483674"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E6EFF9E9-3121-48E0-95D3-D7C0ACA30CD2}" type="datetimeFigureOut">
              <a:rPr lang="en-US" smtClean="0">
                <a:solidFill>
                  <a:prstClr val="black">
                    <a:tint val="75000"/>
                  </a:prstClr>
                </a:solidFill>
              </a:rPr>
              <a:pPr defTabSz="914400"/>
              <a:t>5/4/2017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461C13F7-0F91-4869-B9D3-FE71D1B01EF2}"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5163716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utdallas.edu/titlei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idran.org/resources/for-survivors-and-loved-ones/what-is-psychological-trauma/"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nij.gov/multimedia/presenter/presenter-campbell/pages/presenter-campbell-transcript.aspx" TargetMode="External"/><Relationship Id="rId7" Type="http://schemas.openxmlformats.org/officeDocument/2006/relationships/hyperlink" Target="http://www.joyfulheartfoundation.org/blog/talking-about-tonic-immobility-tonights-svu" TargetMode="External"/><Relationship Id="rId2" Type="http://schemas.openxmlformats.org/officeDocument/2006/relationships/hyperlink" Target="https://www.sidran.org/resources/for-survivors-and-loved-ones/what-is-psychological-trauma" TargetMode="External"/><Relationship Id="rId1" Type="http://schemas.openxmlformats.org/officeDocument/2006/relationships/slideLayout" Target="../slideLayouts/slideLayout2.xml"/><Relationship Id="rId6" Type="http://schemas.openxmlformats.org/officeDocument/2006/relationships/hyperlink" Target="https://mainweb-v.musc.edu/vawprevention/research/victimrape.shtml)" TargetMode="External"/><Relationship Id="rId5" Type="http://schemas.openxmlformats.org/officeDocument/2006/relationships/hyperlink" Target="https://psychiatry.org/patients-families/ptsd/what-is-ptsd" TargetMode="External"/><Relationship Id="rId4" Type="http://schemas.openxmlformats.org/officeDocument/2006/relationships/hyperlink" Target="http://www.jimhopper.com/pdf/handout_for_interviewers.pdf"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hyperlink" Target="http://www.dinse.com/" TargetMode="External"/><Relationship Id="rId2" Type="http://schemas.openxmlformats.org/officeDocument/2006/relationships/hyperlink" Target="mailto:jnolan@dinse.com" TargetMode="Externa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2.jpeg"/><Relationship Id="rId5" Type="http://schemas.openxmlformats.org/officeDocument/2006/relationships/image" Target="../media/image20.png"/><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23.jpeg"/><Relationship Id="rId5" Type="http://schemas.openxmlformats.org/officeDocument/2006/relationships/image" Target="../media/image20.pn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4.jpeg"/><Relationship Id="rId5" Type="http://schemas.openxmlformats.org/officeDocument/2006/relationships/image" Target="../media/image20.png"/><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25.jpeg"/><Relationship Id="rId5" Type="http://schemas.openxmlformats.org/officeDocument/2006/relationships/image" Target="../media/image20.png"/><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6.jpeg"/><Relationship Id="rId5" Type="http://schemas.openxmlformats.org/officeDocument/2006/relationships/image" Target="../media/image20.png"/><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0.png"/><Relationship Id="rId4" Type="http://schemas.microsoft.com/office/2007/relationships/hdphoto" Target="../media/hdphoto1.wdp"/></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8.jpeg"/><Relationship Id="rId5" Type="http://schemas.openxmlformats.org/officeDocument/2006/relationships/image" Target="../media/image20.png"/><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9.png"/><Relationship Id="rId5" Type="http://schemas.openxmlformats.org/officeDocument/2006/relationships/image" Target="../media/image20.png"/><Relationship Id="rId4" Type="http://schemas.microsoft.com/office/2007/relationships/hdphoto" Target="../media/hdphoto1.wdp"/></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30.png"/><Relationship Id="rId5" Type="http://schemas.openxmlformats.org/officeDocument/2006/relationships/image" Target="../media/image20.pn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31.jpeg"/><Relationship Id="rId5" Type="http://schemas.openxmlformats.org/officeDocument/2006/relationships/image" Target="../media/image20.pn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32.jpeg"/><Relationship Id="rId5" Type="http://schemas.openxmlformats.org/officeDocument/2006/relationships/image" Target="../media/image20.png"/><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33.jpeg"/><Relationship Id="rId5" Type="http://schemas.openxmlformats.org/officeDocument/2006/relationships/image" Target="../media/image20.png"/><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34.png"/><Relationship Id="rId5" Type="http://schemas.openxmlformats.org/officeDocument/2006/relationships/image" Target="../media/image20.png"/><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35.jpeg"/><Relationship Id="rId5" Type="http://schemas.openxmlformats.org/officeDocument/2006/relationships/image" Target="../media/image20.png"/><Relationship Id="rId4" Type="http://schemas.microsoft.com/office/2007/relationships/hdphoto" Target="../media/hdphoto1.wdp"/></Relationships>
</file>

<file path=ppt/slides/_rels/slide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36.png"/><Relationship Id="rId5" Type="http://schemas.openxmlformats.org/officeDocument/2006/relationships/image" Target="../media/image20.png"/><Relationship Id="rId4" Type="http://schemas.microsoft.com/office/2007/relationships/hdphoto" Target="../media/hdphoto1.wdp"/></Relationships>
</file>

<file path=ppt/slides/_rels/slide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37.gif"/><Relationship Id="rId5" Type="http://schemas.openxmlformats.org/officeDocument/2006/relationships/image" Target="../media/image20.png"/><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38.jpeg"/><Relationship Id="rId5" Type="http://schemas.openxmlformats.org/officeDocument/2006/relationships/image" Target="../media/image20.png"/><Relationship Id="rId4" Type="http://schemas.microsoft.com/office/2007/relationships/hdphoto" Target="../media/hdphoto1.wdp"/></Relationships>
</file>

<file path=ppt/slides/_rels/slide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39.jpeg"/><Relationship Id="rId5" Type="http://schemas.openxmlformats.org/officeDocument/2006/relationships/image" Target="../media/image20.png"/><Relationship Id="rId4" Type="http://schemas.microsoft.com/office/2007/relationships/hdphoto" Target="../media/hdphoto1.wdp"/></Relationships>
</file>

<file path=ppt/slides/_rels/slide7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7.gif"/><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image" Target="../media/image40.png"/><Relationship Id="rId5" Type="http://schemas.openxmlformats.org/officeDocument/2006/relationships/image" Target="../media/image20.png"/><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5.xml"/><Relationship Id="rId6" Type="http://schemas.openxmlformats.org/officeDocument/2006/relationships/image" Target="../media/image41.png"/><Relationship Id="rId5" Type="http://schemas.openxmlformats.org/officeDocument/2006/relationships/image" Target="../media/image20.png"/><Relationship Id="rId4" Type="http://schemas.microsoft.com/office/2007/relationships/hdphoto" Target="../media/hdphoto1.wdp"/></Relationships>
</file>

<file path=ppt/slides/_rels/slide7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hyperlink" Target="http://www.saveservices.org/wp-content/uploads/Victim-Centered-Investigations-and-Liability-Risk.pdf" TargetMode="External"/><Relationship Id="rId4" Type="http://schemas.microsoft.com/office/2007/relationships/hdphoto" Target="../media/hdphoto1.wdp"/></Relationships>
</file>

<file path=ppt/slides/_rels/slide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hyperlink" Target="http://www.saveservices.org/wp-content/uploads/Victim-Centered-Investigations-and-Liability-Risk.pdf" TargetMode="External"/><Relationship Id="rId4" Type="http://schemas.microsoft.com/office/2007/relationships/hdphoto" Target="../media/hdphoto1.wdp"/></Relationships>
</file>

<file path=ppt/slides/_rels/slide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5.xml"/><Relationship Id="rId6" Type="http://schemas.openxmlformats.org/officeDocument/2006/relationships/image" Target="../media/image42.png"/><Relationship Id="rId5" Type="http://schemas.openxmlformats.org/officeDocument/2006/relationships/image" Target="../media/image20.png"/><Relationship Id="rId4" Type="http://schemas.microsoft.com/office/2007/relationships/hdphoto" Target="../media/hdphoto1.wdp"/></Relationships>
</file>

<file path=ppt/slides/_rels/slide8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5.xml"/><Relationship Id="rId6" Type="http://schemas.openxmlformats.org/officeDocument/2006/relationships/image" Target="../media/image43.png"/><Relationship Id="rId5" Type="http://schemas.openxmlformats.org/officeDocument/2006/relationships/image" Target="../media/image20.png"/><Relationship Id="rId4" Type="http://schemas.microsoft.com/office/2007/relationships/hdphoto" Target="../media/hdphoto1.wdp"/></Relationships>
</file>

<file path=ppt/slides/_rels/slide8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44.png"/><Relationship Id="rId5" Type="http://schemas.openxmlformats.org/officeDocument/2006/relationships/image" Target="../media/image20.png"/><Relationship Id="rId4" Type="http://schemas.microsoft.com/office/2007/relationships/hdphoto" Target="../media/hdphoto1.wdp"/></Relationships>
</file>

<file path=ppt/slides/_rels/slide8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45.jpeg"/><Relationship Id="rId5" Type="http://schemas.openxmlformats.org/officeDocument/2006/relationships/image" Target="../media/image20.png"/><Relationship Id="rId4" Type="http://schemas.microsoft.com/office/2007/relationships/hdphoto" Target="../media/hdphoto1.wdp"/></Relationships>
</file>

<file path=ppt/slides/_rels/slide8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image" Target="../media/image20.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783" y="1668099"/>
            <a:ext cx="8766313" cy="1102519"/>
          </a:xfrm>
        </p:spPr>
        <p:txBody>
          <a:bodyPr>
            <a:noAutofit/>
          </a:bodyPr>
          <a:lstStyle/>
          <a:p>
            <a:r>
              <a:rPr lang="en-US" sz="3500" dirty="0" smtClean="0"/>
              <a:t>What It Means to Be “Trauma-Informed”:</a:t>
            </a:r>
            <a:br>
              <a:rPr lang="en-US" sz="3500" dirty="0" smtClean="0"/>
            </a:br>
            <a:r>
              <a:rPr lang="en-US" sz="3000" i="1" dirty="0"/>
              <a:t>Best Practices In Title IX Investigations and Hearings</a:t>
            </a:r>
          </a:p>
        </p:txBody>
      </p:sp>
      <p:sp>
        <p:nvSpPr>
          <p:cNvPr id="3" name="Subtitle 2"/>
          <p:cNvSpPr>
            <a:spLocks noGrp="1"/>
          </p:cNvSpPr>
          <p:nvPr>
            <p:ph type="subTitle" idx="1"/>
          </p:nvPr>
        </p:nvSpPr>
        <p:spPr>
          <a:xfrm>
            <a:off x="1371600" y="3171039"/>
            <a:ext cx="6400800" cy="3171037"/>
          </a:xfrm>
        </p:spPr>
        <p:txBody>
          <a:bodyPr>
            <a:noAutofit/>
          </a:bodyPr>
          <a:lstStyle/>
          <a:p>
            <a:r>
              <a:rPr lang="en-US" sz="2000" dirty="0" smtClean="0">
                <a:solidFill>
                  <a:schemeClr val="tx1"/>
                </a:solidFill>
              </a:rPr>
              <a:t>The Consortium For Title IX and Equality in Higher Education</a:t>
            </a:r>
          </a:p>
          <a:p>
            <a:r>
              <a:rPr lang="en-US" sz="2000" dirty="0" smtClean="0">
                <a:solidFill>
                  <a:schemeClr val="tx1"/>
                </a:solidFill>
              </a:rPr>
              <a:t>Spring Conference</a:t>
            </a:r>
          </a:p>
          <a:p>
            <a:r>
              <a:rPr lang="en-US" sz="2000" dirty="0" smtClean="0">
                <a:solidFill>
                  <a:schemeClr val="tx1"/>
                </a:solidFill>
              </a:rPr>
              <a:t>James C. Dockery, JD</a:t>
            </a:r>
          </a:p>
          <a:p>
            <a:r>
              <a:rPr lang="en-US" sz="2000" dirty="0" smtClean="0">
                <a:solidFill>
                  <a:schemeClr val="tx1"/>
                </a:solidFill>
              </a:rPr>
              <a:t>Assistant VP Institutional Equity </a:t>
            </a:r>
            <a:r>
              <a:rPr lang="en-US" sz="2000" smtClean="0">
                <a:solidFill>
                  <a:schemeClr val="tx1"/>
                </a:solidFill>
              </a:rPr>
              <a:t>&amp; Compliance</a:t>
            </a:r>
            <a:endParaRPr lang="en-US" sz="2000" dirty="0">
              <a:solidFill>
                <a:schemeClr val="tx1"/>
              </a:solidFill>
            </a:endParaRPr>
          </a:p>
          <a:p>
            <a:r>
              <a:rPr lang="en-US" sz="2000" dirty="0" smtClean="0">
                <a:solidFill>
                  <a:schemeClr val="tx1"/>
                </a:solidFill>
                <a:hlinkClick r:id="rId2"/>
              </a:rPr>
              <a:t>www.utdallas.edu/titleix</a:t>
            </a:r>
            <a:endParaRPr lang="en-US" sz="2000" dirty="0" smtClean="0">
              <a:solidFill>
                <a:schemeClr val="tx1"/>
              </a:solidFill>
            </a:endParaRPr>
          </a:p>
          <a:p>
            <a:r>
              <a:rPr lang="en-US" sz="2000" dirty="0" smtClean="0">
                <a:solidFill>
                  <a:schemeClr val="tx1"/>
                </a:solidFill>
              </a:rPr>
              <a:t>Developed by Brandy Davis, JD</a:t>
            </a:r>
          </a:p>
          <a:p>
            <a:r>
              <a:rPr lang="en-US" sz="2000" dirty="0" smtClean="0">
                <a:solidFill>
                  <a:schemeClr val="tx1"/>
                </a:solidFill>
              </a:rPr>
              <a:t>Director of Title IX Initiatives</a:t>
            </a:r>
          </a:p>
          <a:p>
            <a:endParaRPr lang="en-US" sz="2000" dirty="0">
              <a:solidFill>
                <a:schemeClr val="tx1"/>
              </a:solidFill>
            </a:endParaRPr>
          </a:p>
        </p:txBody>
      </p:sp>
    </p:spTree>
    <p:extLst>
      <p:ext uri="{BB962C8B-B14F-4D97-AF65-F5344CB8AC3E}">
        <p14:creationId xmlns:p14="http://schemas.microsoft.com/office/powerpoint/2010/main" val="11859881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748" y="181389"/>
            <a:ext cx="8229600" cy="857250"/>
          </a:xfrm>
        </p:spPr>
        <p:txBody>
          <a:bodyPr>
            <a:normAutofit/>
          </a:bodyPr>
          <a:lstStyle/>
          <a:p>
            <a:r>
              <a:rPr lang="en-US" sz="4000" b="1" dirty="0" smtClean="0"/>
              <a:t>Why “Trauma-Informed”?</a:t>
            </a:r>
            <a:endParaRPr lang="en-US" sz="4000" b="1" dirty="0"/>
          </a:p>
        </p:txBody>
      </p:sp>
      <p:sp>
        <p:nvSpPr>
          <p:cNvPr id="3" name="Content Placeholder 2"/>
          <p:cNvSpPr>
            <a:spLocks noGrp="1"/>
          </p:cNvSpPr>
          <p:nvPr>
            <p:ph idx="1"/>
          </p:nvPr>
        </p:nvSpPr>
        <p:spPr>
          <a:xfrm>
            <a:off x="457200" y="1217544"/>
            <a:ext cx="8348870" cy="5302526"/>
          </a:xfrm>
        </p:spPr>
        <p:txBody>
          <a:bodyPr>
            <a:noAutofit/>
          </a:bodyPr>
          <a:lstStyle/>
          <a:p>
            <a:r>
              <a:rPr lang="en-US" sz="3000" b="1" dirty="0"/>
              <a:t>To avoid re-traumatizing victims </a:t>
            </a:r>
            <a:r>
              <a:rPr lang="en-US" sz="3000" b="1" dirty="0" smtClean="0"/>
              <a:t>and </a:t>
            </a:r>
            <a:r>
              <a:rPr lang="en-US" sz="3000" b="1" dirty="0"/>
              <a:t>perpetuating a hostile environment</a:t>
            </a:r>
          </a:p>
          <a:p>
            <a:pPr marL="0" indent="0">
              <a:buNone/>
            </a:pPr>
            <a:endParaRPr lang="en-US" sz="3000" dirty="0"/>
          </a:p>
          <a:p>
            <a:r>
              <a:rPr lang="en-US" sz="3000" b="1" dirty="0"/>
              <a:t>Better </a:t>
            </a:r>
            <a:r>
              <a:rPr lang="en-US" sz="3000" b="1" dirty="0" smtClean="0"/>
              <a:t>investigations</a:t>
            </a:r>
          </a:p>
          <a:p>
            <a:endParaRPr lang="en-US" sz="3000" i="1" dirty="0"/>
          </a:p>
          <a:p>
            <a:pPr marL="342900" lvl="1" indent="0">
              <a:buNone/>
            </a:pPr>
            <a:r>
              <a:rPr lang="en-US" sz="3000" i="1" dirty="0"/>
              <a:t> </a:t>
            </a:r>
            <a:r>
              <a:rPr lang="en-US" sz="3000" i="1" dirty="0" smtClean="0"/>
              <a:t>AND OF COURSE…</a:t>
            </a:r>
            <a:endParaRPr lang="en-US" sz="3000" i="1" dirty="0"/>
          </a:p>
          <a:p>
            <a:pPr marL="342900" lvl="1" indent="0">
              <a:buNone/>
            </a:pPr>
            <a:endParaRPr lang="en-US" sz="3000" dirty="0"/>
          </a:p>
          <a:p>
            <a:r>
              <a:rPr lang="en-US" sz="3000" b="1" dirty="0"/>
              <a:t>Because OCR says so</a:t>
            </a:r>
          </a:p>
          <a:p>
            <a:pPr lvl="1"/>
            <a:r>
              <a:rPr lang="en-US" sz="2200" dirty="0"/>
              <a:t>See, e.g., OCR’s Questions and Answers about Title IX and Sexual Violence (April 14, 2014), University of Virginia Resolution Agreement, OCR Docket No. 11-11-6001 (Sep. 17, 2015)</a:t>
            </a:r>
          </a:p>
        </p:txBody>
      </p:sp>
    </p:spTree>
    <p:extLst>
      <p:ext uri="{BB962C8B-B14F-4D97-AF65-F5344CB8AC3E}">
        <p14:creationId xmlns:p14="http://schemas.microsoft.com/office/powerpoint/2010/main" val="813753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193" y="141632"/>
            <a:ext cx="8229600" cy="857250"/>
          </a:xfrm>
        </p:spPr>
        <p:txBody>
          <a:bodyPr>
            <a:normAutofit/>
          </a:bodyPr>
          <a:lstStyle/>
          <a:p>
            <a:r>
              <a:rPr lang="en-US" sz="4000" b="1" dirty="0" smtClean="0"/>
              <a:t>What is Trauma?</a:t>
            </a:r>
            <a:endParaRPr lang="en-US" sz="4000" b="1" dirty="0"/>
          </a:p>
        </p:txBody>
      </p:sp>
      <p:sp>
        <p:nvSpPr>
          <p:cNvPr id="3" name="Content Placeholder 2"/>
          <p:cNvSpPr>
            <a:spLocks noGrp="1"/>
          </p:cNvSpPr>
          <p:nvPr>
            <p:ph idx="1"/>
          </p:nvPr>
        </p:nvSpPr>
        <p:spPr>
          <a:xfrm>
            <a:off x="278296" y="1270572"/>
            <a:ext cx="8408504" cy="3394472"/>
          </a:xfrm>
        </p:spPr>
        <p:txBody>
          <a:bodyPr>
            <a:noAutofit/>
          </a:bodyPr>
          <a:lstStyle/>
          <a:p>
            <a:r>
              <a:rPr lang="en-US" sz="3000" dirty="0"/>
              <a:t>Psychological trauma is the </a:t>
            </a:r>
            <a:r>
              <a:rPr lang="en-US" sz="3000" b="1" dirty="0"/>
              <a:t>unique individual experience </a:t>
            </a:r>
            <a:r>
              <a:rPr lang="en-US" sz="3000" dirty="0"/>
              <a:t>of an event or enduring conditions, in which:</a:t>
            </a:r>
          </a:p>
          <a:p>
            <a:pPr lvl="1"/>
            <a:r>
              <a:rPr lang="en-US" sz="3000" dirty="0"/>
              <a:t>The individual’s ability to integrate his/her emotional experience is overwhelmed, or</a:t>
            </a:r>
          </a:p>
          <a:p>
            <a:pPr lvl="1"/>
            <a:r>
              <a:rPr lang="en-US" sz="3000" dirty="0"/>
              <a:t>The individual experiences (</a:t>
            </a:r>
            <a:r>
              <a:rPr lang="en-US" sz="3000" b="1" dirty="0"/>
              <a:t>subjectively</a:t>
            </a:r>
            <a:r>
              <a:rPr lang="en-US" sz="3000" dirty="0"/>
              <a:t>) a threat to life, bodily integrity, or sanity</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338" y="4936734"/>
            <a:ext cx="2683499" cy="1784242"/>
          </a:xfrm>
          <a:prstGeom prst="rect">
            <a:avLst/>
          </a:prstGeom>
        </p:spPr>
      </p:pic>
      <p:sp>
        <p:nvSpPr>
          <p:cNvPr id="5" name="TextBox 4"/>
          <p:cNvSpPr txBox="1"/>
          <p:nvPr/>
        </p:nvSpPr>
        <p:spPr>
          <a:xfrm>
            <a:off x="4293432" y="4936734"/>
            <a:ext cx="4393368" cy="715581"/>
          </a:xfrm>
          <a:prstGeom prst="rect">
            <a:avLst/>
          </a:prstGeom>
          <a:noFill/>
        </p:spPr>
        <p:txBody>
          <a:bodyPr wrap="square" rtlCol="0">
            <a:spAutoFit/>
          </a:bodyPr>
          <a:lstStyle/>
          <a:p>
            <a:pPr lvl="0"/>
            <a:r>
              <a:rPr lang="en-US" sz="1350" dirty="0"/>
              <a:t>Esther Giller, Sidran Institute. What is Psychological Trauma? (1999) </a:t>
            </a:r>
            <a:r>
              <a:rPr lang="en-US" sz="1350" u="sng" dirty="0">
                <a:hlinkClick r:id="rId3"/>
              </a:rPr>
              <a:t>https://www.sidran.org/resources/for-survivors-and-loved-ones/what-is-psychological-trauma/</a:t>
            </a:r>
            <a:endParaRPr lang="en-US" sz="1350" dirty="0"/>
          </a:p>
        </p:txBody>
      </p:sp>
    </p:spTree>
    <p:extLst>
      <p:ext uri="{BB962C8B-B14F-4D97-AF65-F5344CB8AC3E}">
        <p14:creationId xmlns:p14="http://schemas.microsoft.com/office/powerpoint/2010/main" val="42630220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81389"/>
            <a:ext cx="8229600" cy="857250"/>
          </a:xfrm>
        </p:spPr>
        <p:txBody>
          <a:bodyPr>
            <a:normAutofit/>
          </a:bodyPr>
          <a:lstStyle/>
          <a:p>
            <a:r>
              <a:rPr lang="en-US" sz="4000" b="1" dirty="0"/>
              <a:t>What is Trauma</a:t>
            </a:r>
            <a:r>
              <a:rPr lang="en-US" sz="4000" b="1" dirty="0" smtClean="0"/>
              <a:t>? Contd.</a:t>
            </a:r>
            <a:endParaRPr lang="en-US" sz="4000" b="1" dirty="0"/>
          </a:p>
        </p:txBody>
      </p:sp>
      <p:sp>
        <p:nvSpPr>
          <p:cNvPr id="3" name="Content Placeholder 2"/>
          <p:cNvSpPr>
            <a:spLocks noGrp="1"/>
          </p:cNvSpPr>
          <p:nvPr>
            <p:ph idx="1"/>
          </p:nvPr>
        </p:nvSpPr>
        <p:spPr>
          <a:xfrm>
            <a:off x="489688" y="1530627"/>
            <a:ext cx="8424080" cy="3825638"/>
          </a:xfrm>
        </p:spPr>
        <p:txBody>
          <a:bodyPr>
            <a:noAutofit/>
          </a:bodyPr>
          <a:lstStyle/>
          <a:p>
            <a:pPr marL="0" indent="0">
              <a:buNone/>
            </a:pPr>
            <a:r>
              <a:rPr lang="en-US" sz="3000" dirty="0" smtClean="0"/>
              <a:t>“[T]</a:t>
            </a:r>
            <a:r>
              <a:rPr lang="en-US" sz="3000" dirty="0" err="1" smtClean="0"/>
              <a:t>rauma</a:t>
            </a:r>
            <a:r>
              <a:rPr lang="en-US" sz="3000" dirty="0" smtClean="0"/>
              <a:t> is defined by the </a:t>
            </a:r>
            <a:r>
              <a:rPr lang="en-US" sz="3000" i="1" dirty="0" smtClean="0"/>
              <a:t>experience of the survivor</a:t>
            </a:r>
            <a:r>
              <a:rPr lang="en-US" sz="3000" dirty="0" smtClean="0"/>
              <a:t>. Two people could undergo the same noxious event and one person might be traumatized while the other person remained relatively unscathed.” - Esther Giller</a:t>
            </a:r>
            <a:endParaRPr lang="en-US" sz="3000"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r="13937"/>
          <a:stretch/>
        </p:blipFill>
        <p:spPr>
          <a:xfrm>
            <a:off x="2649942" y="4092298"/>
            <a:ext cx="3263396" cy="2527933"/>
          </a:xfrm>
          <a:prstGeom prst="rect">
            <a:avLst/>
          </a:prstGeom>
        </p:spPr>
      </p:pic>
    </p:spTree>
    <p:extLst>
      <p:ext uri="{BB962C8B-B14F-4D97-AF65-F5344CB8AC3E}">
        <p14:creationId xmlns:p14="http://schemas.microsoft.com/office/powerpoint/2010/main" val="1968219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1633"/>
            <a:ext cx="8229600" cy="857250"/>
          </a:xfrm>
        </p:spPr>
        <p:txBody>
          <a:bodyPr>
            <a:normAutofit/>
          </a:bodyPr>
          <a:lstStyle/>
          <a:p>
            <a:r>
              <a:rPr lang="en-US" sz="4000" b="1" dirty="0"/>
              <a:t>Who Should be Trauma-Informed?</a:t>
            </a:r>
          </a:p>
        </p:txBody>
      </p:sp>
      <p:sp>
        <p:nvSpPr>
          <p:cNvPr id="3" name="Content Placeholder 2"/>
          <p:cNvSpPr>
            <a:spLocks noGrp="1"/>
          </p:cNvSpPr>
          <p:nvPr>
            <p:ph idx="1"/>
          </p:nvPr>
        </p:nvSpPr>
        <p:spPr>
          <a:xfrm>
            <a:off x="417443" y="1138031"/>
            <a:ext cx="8229600" cy="4168538"/>
          </a:xfrm>
        </p:spPr>
        <p:txBody>
          <a:bodyPr>
            <a:noAutofit/>
          </a:bodyPr>
          <a:lstStyle/>
          <a:p>
            <a:r>
              <a:rPr lang="en-US" sz="2200" dirty="0" smtClean="0"/>
              <a:t>Title IX Coordinator</a:t>
            </a:r>
          </a:p>
          <a:p>
            <a:r>
              <a:rPr lang="en-US" sz="2200" dirty="0" smtClean="0"/>
              <a:t>Campus “communicators” and first responders</a:t>
            </a:r>
          </a:p>
          <a:p>
            <a:pPr lvl="1"/>
            <a:r>
              <a:rPr lang="en-US" sz="2200" dirty="0" smtClean="0"/>
              <a:t>“Any </a:t>
            </a:r>
            <a:r>
              <a:rPr lang="en-US" sz="2200" dirty="0"/>
              <a:t>school officials responsible for discussing safety and confidentiality with students should be trained on the effects of trauma and the appropriate methods to communicate with students subjected to sexual violence</a:t>
            </a:r>
            <a:r>
              <a:rPr lang="en-US" sz="2200" dirty="0" smtClean="0"/>
              <a:t>.” (2011 OCR </a:t>
            </a:r>
            <a:r>
              <a:rPr lang="en-US" sz="2200" i="1" dirty="0" smtClean="0"/>
              <a:t>Q&amp;A</a:t>
            </a:r>
            <a:r>
              <a:rPr lang="en-US" sz="2200" dirty="0" smtClean="0"/>
              <a:t>, E-2)</a:t>
            </a:r>
          </a:p>
          <a:p>
            <a:r>
              <a:rPr lang="en-US" sz="2200" dirty="0" smtClean="0"/>
              <a:t>Investigator(s)</a:t>
            </a:r>
          </a:p>
          <a:p>
            <a:r>
              <a:rPr lang="en-US" sz="2200" dirty="0" smtClean="0"/>
              <a:t>Campus law enforcement</a:t>
            </a:r>
          </a:p>
          <a:p>
            <a:r>
              <a:rPr lang="en-US" sz="2200" dirty="0" smtClean="0"/>
              <a:t>Legal counsel</a:t>
            </a:r>
          </a:p>
          <a:p>
            <a:r>
              <a:rPr lang="en-US" sz="2200" dirty="0" smtClean="0"/>
              <a:t>Hearing/appeals officers and panels—anyone involved in grievance process</a:t>
            </a:r>
          </a:p>
          <a:p>
            <a:r>
              <a:rPr lang="en-US" sz="2200" dirty="0" smtClean="0"/>
              <a:t>Service providers such as counselors</a:t>
            </a:r>
            <a:r>
              <a:rPr lang="en-US" sz="2200" dirty="0"/>
              <a:t> </a:t>
            </a:r>
            <a:r>
              <a:rPr lang="en-US" sz="2200" dirty="0" smtClean="0"/>
              <a:t>and other healthcare professionals</a:t>
            </a:r>
          </a:p>
          <a:p>
            <a:r>
              <a:rPr lang="en-US" sz="2200" dirty="0" smtClean="0"/>
              <a:t>Other employees and faculty</a:t>
            </a:r>
          </a:p>
          <a:p>
            <a:r>
              <a:rPr lang="en-US" sz="2200" dirty="0" smtClean="0"/>
              <a:t>Students</a:t>
            </a:r>
            <a:endParaRPr lang="en-US" sz="2200" dirty="0"/>
          </a:p>
        </p:txBody>
      </p:sp>
    </p:spTree>
    <p:extLst>
      <p:ext uri="{BB962C8B-B14F-4D97-AF65-F5344CB8AC3E}">
        <p14:creationId xmlns:p14="http://schemas.microsoft.com/office/powerpoint/2010/main" val="511878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857250"/>
          </a:xfrm>
        </p:spPr>
        <p:txBody>
          <a:bodyPr>
            <a:normAutofit/>
          </a:bodyPr>
          <a:lstStyle/>
          <a:p>
            <a:r>
              <a:rPr lang="en-US" sz="4000" b="1" dirty="0"/>
              <a:t>The Impact of Trauma</a:t>
            </a:r>
          </a:p>
        </p:txBody>
      </p:sp>
      <p:sp>
        <p:nvSpPr>
          <p:cNvPr id="3" name="Content Placeholder 2"/>
          <p:cNvSpPr>
            <a:spLocks noGrp="1"/>
          </p:cNvSpPr>
          <p:nvPr>
            <p:ph idx="1"/>
          </p:nvPr>
        </p:nvSpPr>
        <p:spPr>
          <a:xfrm>
            <a:off x="218661" y="1197664"/>
            <a:ext cx="8706677" cy="5342283"/>
          </a:xfrm>
        </p:spPr>
        <p:txBody>
          <a:bodyPr>
            <a:noAutofit/>
          </a:bodyPr>
          <a:lstStyle/>
          <a:p>
            <a:r>
              <a:rPr lang="en-US" sz="2600" dirty="0"/>
              <a:t>Factors That Tend to Increase Traumatic Impact of Event</a:t>
            </a:r>
          </a:p>
          <a:p>
            <a:pPr lvl="1"/>
            <a:r>
              <a:rPr lang="en-US" sz="2600" dirty="0" smtClean="0"/>
              <a:t>Severity</a:t>
            </a:r>
          </a:p>
          <a:p>
            <a:pPr lvl="1"/>
            <a:r>
              <a:rPr lang="en-US" sz="2600" dirty="0" smtClean="0"/>
              <a:t>If it is interpersonal (as opposed to noninterpersonal, such as accidents and natural disasters)</a:t>
            </a:r>
          </a:p>
          <a:p>
            <a:pPr lvl="2"/>
            <a:r>
              <a:rPr lang="en-US" sz="2600" dirty="0"/>
              <a:t>Interpersonal traumas may impact victim’s views regarding safety, intimacy, and trustworthiness of others</a:t>
            </a:r>
          </a:p>
          <a:p>
            <a:pPr lvl="1"/>
            <a:r>
              <a:rPr lang="en-US" sz="2600" dirty="0" smtClean="0"/>
              <a:t>When it is chronic or repeated</a:t>
            </a:r>
          </a:p>
          <a:p>
            <a:pPr lvl="2"/>
            <a:r>
              <a:rPr lang="en-US" sz="2600" dirty="0"/>
              <a:t>Persistent traumas may leave the survivor feeling overwhelmed, helpless, and with a sense that the trauma is inescapable</a:t>
            </a:r>
          </a:p>
          <a:p>
            <a:pPr marL="642938" lvl="2" indent="0">
              <a:buNone/>
            </a:pPr>
            <a:endParaRPr lang="en-US" sz="2400" dirty="0"/>
          </a:p>
          <a:p>
            <a:pPr marL="985838" lvl="3" indent="0">
              <a:buNone/>
            </a:pPr>
            <a:r>
              <a:rPr lang="en-US" sz="2400" dirty="0"/>
              <a:t>												</a:t>
            </a:r>
          </a:p>
        </p:txBody>
      </p:sp>
      <p:sp>
        <p:nvSpPr>
          <p:cNvPr id="4" name="TextBox 3"/>
          <p:cNvSpPr txBox="1"/>
          <p:nvPr/>
        </p:nvSpPr>
        <p:spPr>
          <a:xfrm>
            <a:off x="5585791" y="6042991"/>
            <a:ext cx="3558209" cy="1107996"/>
          </a:xfrm>
          <a:prstGeom prst="rect">
            <a:avLst/>
          </a:prstGeom>
          <a:noFill/>
        </p:spPr>
        <p:txBody>
          <a:bodyPr wrap="square" rtlCol="0">
            <a:spAutoFit/>
          </a:bodyPr>
          <a:lstStyle/>
          <a:p>
            <a:pPr marL="0" lvl="3"/>
            <a:r>
              <a:rPr lang="en-US" sz="2200"/>
              <a:t>(Wamser-Nannay and Vandenberg, 2013)</a:t>
            </a:r>
          </a:p>
          <a:p>
            <a:endParaRPr lang="en-US" sz="2200" dirty="0"/>
          </a:p>
        </p:txBody>
      </p:sp>
    </p:spTree>
    <p:extLst>
      <p:ext uri="{BB962C8B-B14F-4D97-AF65-F5344CB8AC3E}">
        <p14:creationId xmlns:p14="http://schemas.microsoft.com/office/powerpoint/2010/main" val="479462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9181" y="4443633"/>
            <a:ext cx="3203468" cy="2137994"/>
          </a:xfrm>
          <a:prstGeom prst="rect">
            <a:avLst/>
          </a:prstGeom>
        </p:spPr>
      </p:pic>
      <p:sp>
        <p:nvSpPr>
          <p:cNvPr id="2" name="Title 1"/>
          <p:cNvSpPr>
            <a:spLocks noGrp="1"/>
          </p:cNvSpPr>
          <p:nvPr>
            <p:ph type="title"/>
          </p:nvPr>
        </p:nvSpPr>
        <p:spPr>
          <a:xfrm>
            <a:off x="1009934" y="159337"/>
            <a:ext cx="8229600" cy="857250"/>
          </a:xfrm>
        </p:spPr>
        <p:txBody>
          <a:bodyPr>
            <a:normAutofit/>
          </a:bodyPr>
          <a:lstStyle/>
          <a:p>
            <a:r>
              <a:rPr lang="en-US" sz="4000" b="1" dirty="0"/>
              <a:t>Sexual Violence By the Numbers</a:t>
            </a:r>
          </a:p>
        </p:txBody>
      </p:sp>
      <p:sp>
        <p:nvSpPr>
          <p:cNvPr id="3" name="Content Placeholder 2"/>
          <p:cNvSpPr>
            <a:spLocks noGrp="1"/>
          </p:cNvSpPr>
          <p:nvPr>
            <p:ph idx="1"/>
          </p:nvPr>
        </p:nvSpPr>
        <p:spPr>
          <a:xfrm>
            <a:off x="145180" y="1259740"/>
            <a:ext cx="8478672" cy="2280818"/>
          </a:xfrm>
        </p:spPr>
        <p:txBody>
          <a:bodyPr>
            <a:noAutofit/>
          </a:bodyPr>
          <a:lstStyle/>
          <a:p>
            <a:r>
              <a:rPr lang="en-US" sz="2000" b="1" dirty="0">
                <a:latin typeface="+mj-lt"/>
              </a:rPr>
              <a:t>44% </a:t>
            </a:r>
            <a:r>
              <a:rPr lang="en-US" sz="2000" dirty="0">
                <a:latin typeface="+mj-lt"/>
              </a:rPr>
              <a:t>percent of reported sexual assaults take place before the victim is 18. One in three-to-four girls, and one in five-to-seven boys are sexually abused </a:t>
            </a:r>
            <a:r>
              <a:rPr lang="en-US" sz="2000" i="1" dirty="0">
                <a:latin typeface="+mj-lt"/>
              </a:rPr>
              <a:t>prior</a:t>
            </a:r>
            <a:r>
              <a:rPr lang="en-US" sz="2000" dirty="0">
                <a:latin typeface="+mj-lt"/>
              </a:rPr>
              <a:t> to leaving high school.</a:t>
            </a:r>
          </a:p>
          <a:p>
            <a:pPr marL="0" indent="0">
              <a:buNone/>
            </a:pPr>
            <a:endParaRPr lang="en-US" sz="2000" dirty="0">
              <a:latin typeface="+mj-lt"/>
            </a:endParaRPr>
          </a:p>
          <a:p>
            <a:pPr defTabSz="685800" eaLnBrk="0" fontAlgn="base" hangingPunct="0">
              <a:spcBef>
                <a:spcPct val="0"/>
              </a:spcBef>
              <a:spcAft>
                <a:spcPct val="0"/>
              </a:spcAft>
            </a:pPr>
            <a:r>
              <a:rPr lang="en-US" altLang="en-US" sz="2000" dirty="0">
                <a:latin typeface="+mj-lt"/>
              </a:rPr>
              <a:t>Females ages 16-19 are 4 times more likely than the general population to be victims of rape, attempted rape, or sexual assault.</a:t>
            </a:r>
          </a:p>
          <a:p>
            <a:pPr marL="0" indent="0" defTabSz="685800" eaLnBrk="0" fontAlgn="base" hangingPunct="0">
              <a:spcBef>
                <a:spcPct val="0"/>
              </a:spcBef>
              <a:spcAft>
                <a:spcPct val="0"/>
              </a:spcAft>
              <a:buNone/>
            </a:pPr>
            <a:endParaRPr lang="en-US" altLang="en-US" sz="2000" dirty="0">
              <a:latin typeface="+mj-lt"/>
            </a:endParaRPr>
          </a:p>
          <a:p>
            <a:pPr defTabSz="685800" eaLnBrk="0" fontAlgn="base" hangingPunct="0">
              <a:spcBef>
                <a:spcPct val="0"/>
              </a:spcBef>
              <a:spcAft>
                <a:spcPct val="0"/>
              </a:spcAft>
            </a:pPr>
            <a:r>
              <a:rPr lang="en-US" altLang="en-US" sz="2000" dirty="0">
                <a:latin typeface="+mj-lt"/>
              </a:rPr>
              <a:t>Women ages 18-24 who are college students are 3 times more likely than women in general to experience sexual violence. Females of the same age who are not enrolled in college are 4 times more likely. </a:t>
            </a:r>
          </a:p>
          <a:p>
            <a:pPr marL="0" indent="0" defTabSz="685800" eaLnBrk="0" fontAlgn="base" hangingPunct="0">
              <a:spcBef>
                <a:spcPct val="0"/>
              </a:spcBef>
              <a:spcAft>
                <a:spcPct val="0"/>
              </a:spcAft>
              <a:buNone/>
            </a:pPr>
            <a:endParaRPr lang="en-US" altLang="en-US" sz="750" dirty="0">
              <a:latin typeface="+mj-lt"/>
            </a:endParaRPr>
          </a:p>
        </p:txBody>
      </p:sp>
      <p:sp>
        <p:nvSpPr>
          <p:cNvPr id="7" name="Rectangle 3"/>
          <p:cNvSpPr>
            <a:spLocks noChangeArrowheads="1"/>
          </p:cNvSpPr>
          <p:nvPr/>
        </p:nvSpPr>
        <p:spPr bwMode="auto">
          <a:xfrm>
            <a:off x="391467" y="3611970"/>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9" name="TextBox 8"/>
          <p:cNvSpPr txBox="1"/>
          <p:nvPr/>
        </p:nvSpPr>
        <p:spPr>
          <a:xfrm>
            <a:off x="145180" y="4543134"/>
            <a:ext cx="5285096" cy="1938992"/>
          </a:xfrm>
          <a:prstGeom prst="rect">
            <a:avLst/>
          </a:prstGeom>
          <a:noFill/>
        </p:spPr>
        <p:txBody>
          <a:bodyPr wrap="square" rtlCol="0">
            <a:spAutoFit/>
          </a:bodyPr>
          <a:lstStyle/>
          <a:p>
            <a:pPr marL="255985" lvl="1" indent="-255985">
              <a:buFont typeface="Arial" panose="020B0604020202020204" pitchFamily="34" charset="0"/>
              <a:buChar char="•"/>
            </a:pPr>
            <a:r>
              <a:rPr lang="en-US" sz="2000" dirty="0"/>
              <a:t>1 out of every 10 rape victims are male.</a:t>
            </a:r>
          </a:p>
          <a:p>
            <a:pPr marL="0" lvl="1"/>
            <a:endParaRPr lang="en-US" sz="2000" dirty="0"/>
          </a:p>
          <a:p>
            <a:pPr marL="255985" lvl="1" indent="-255985">
              <a:buFont typeface="Arial" panose="020B0604020202020204" pitchFamily="34" charset="0"/>
              <a:buChar char="•"/>
            </a:pPr>
            <a:r>
              <a:rPr lang="en-US" sz="2000" dirty="0"/>
              <a:t>21% of TGQN (transgender, genderqueer, nonconforming) college students have been sexually assaulted, compared to 18% of non-TGQN females, and 4% of non-TGQN males</a:t>
            </a:r>
            <a:r>
              <a:rPr lang="en-US" sz="2000" dirty="0" smtClean="0"/>
              <a:t>.</a:t>
            </a:r>
            <a:endParaRPr lang="en-US" sz="2000" dirty="0"/>
          </a:p>
        </p:txBody>
      </p:sp>
      <p:sp>
        <p:nvSpPr>
          <p:cNvPr id="4" name="TextBox 3"/>
          <p:cNvSpPr txBox="1"/>
          <p:nvPr/>
        </p:nvSpPr>
        <p:spPr>
          <a:xfrm>
            <a:off x="4356058" y="6396961"/>
            <a:ext cx="1908313" cy="369332"/>
          </a:xfrm>
          <a:prstGeom prst="rect">
            <a:avLst/>
          </a:prstGeom>
          <a:noFill/>
        </p:spPr>
        <p:txBody>
          <a:bodyPr wrap="square" rtlCol="0">
            <a:spAutoFit/>
          </a:bodyPr>
          <a:lstStyle/>
          <a:p>
            <a:r>
              <a:rPr lang="en-US" smtClean="0"/>
              <a:t>(rainn.org)</a:t>
            </a:r>
            <a:endParaRPr lang="en-US"/>
          </a:p>
        </p:txBody>
      </p:sp>
    </p:spTree>
    <p:extLst>
      <p:ext uri="{BB962C8B-B14F-4D97-AF65-F5344CB8AC3E}">
        <p14:creationId xmlns:p14="http://schemas.microsoft.com/office/powerpoint/2010/main" val="10638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51419" y="1773358"/>
            <a:ext cx="8229600" cy="3394472"/>
          </a:xfrm>
        </p:spPr>
        <p:txBody>
          <a:bodyPr>
            <a:noAutofit/>
          </a:bodyPr>
          <a:lstStyle/>
          <a:p>
            <a:r>
              <a:rPr lang="en-US" sz="3000" i="1" dirty="0" smtClean="0"/>
              <a:t>Why didn’t she scream?  </a:t>
            </a:r>
          </a:p>
          <a:p>
            <a:pPr marL="0" indent="0">
              <a:buNone/>
            </a:pPr>
            <a:endParaRPr lang="en-US" sz="3000" i="1" dirty="0"/>
          </a:p>
          <a:p>
            <a:r>
              <a:rPr lang="en-US" sz="3000" i="1" dirty="0" smtClean="0"/>
              <a:t>Why didn’t she try to run away?</a:t>
            </a:r>
          </a:p>
          <a:p>
            <a:pPr marL="0" indent="0">
              <a:buNone/>
            </a:pPr>
            <a:endParaRPr lang="en-US" sz="3000" i="1" dirty="0"/>
          </a:p>
          <a:p>
            <a:r>
              <a:rPr lang="en-US" sz="3000" i="1" dirty="0" smtClean="0"/>
              <a:t>Why didn’t he fight back?</a:t>
            </a:r>
          </a:p>
          <a:p>
            <a:pPr marL="0" indent="0">
              <a:buNone/>
            </a:pPr>
            <a:endParaRPr lang="en-US" sz="3000" i="1" dirty="0"/>
          </a:p>
          <a:p>
            <a:r>
              <a:rPr lang="en-US" sz="3000" i="1" dirty="0" smtClean="0"/>
              <a:t>How can it be rape if she didn’t say “no”?</a:t>
            </a:r>
          </a:p>
        </p:txBody>
      </p:sp>
      <p:pic>
        <p:nvPicPr>
          <p:cNvPr id="8194" name="Picture 2" descr="Image result for question mar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022" y="2069687"/>
            <a:ext cx="2450432" cy="198547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801949" y="178547"/>
            <a:ext cx="7100548" cy="707886"/>
          </a:xfrm>
          <a:prstGeom prst="rect">
            <a:avLst/>
          </a:prstGeom>
          <a:noFill/>
        </p:spPr>
        <p:txBody>
          <a:bodyPr wrap="square" rtlCol="0">
            <a:spAutoFit/>
          </a:bodyPr>
          <a:lstStyle/>
          <a:p>
            <a:r>
              <a:rPr lang="en-US" sz="4000" b="1" dirty="0" smtClean="0"/>
              <a:t>Counterintuitive Victim </a:t>
            </a:r>
            <a:r>
              <a:rPr lang="en-US" sz="4000" b="1" dirty="0"/>
              <a:t>Behavior</a:t>
            </a:r>
          </a:p>
        </p:txBody>
      </p:sp>
    </p:spTree>
    <p:extLst>
      <p:ext uri="{BB962C8B-B14F-4D97-AF65-F5344CB8AC3E}">
        <p14:creationId xmlns:p14="http://schemas.microsoft.com/office/powerpoint/2010/main" val="1774251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6129" y="0"/>
            <a:ext cx="7387871" cy="857250"/>
          </a:xfrm>
        </p:spPr>
        <p:txBody>
          <a:bodyPr>
            <a:noAutofit/>
          </a:bodyPr>
          <a:lstStyle/>
          <a:p>
            <a:r>
              <a:rPr lang="en-US" sz="4000" b="1" dirty="0" smtClean="0"/>
              <a:t>Response </a:t>
            </a:r>
            <a:r>
              <a:rPr lang="en-US" sz="4000" b="1" dirty="0"/>
              <a:t>During an </a:t>
            </a:r>
            <a:r>
              <a:rPr lang="en-US" sz="4000" b="1" dirty="0" smtClean="0"/>
              <a:t>Assault</a:t>
            </a:r>
            <a:endParaRPr lang="en-US" sz="4000" b="1" dirty="0"/>
          </a:p>
        </p:txBody>
      </p:sp>
      <p:sp>
        <p:nvSpPr>
          <p:cNvPr id="3" name="Content Placeholder 2"/>
          <p:cNvSpPr>
            <a:spLocks noGrp="1"/>
          </p:cNvSpPr>
          <p:nvPr>
            <p:ph idx="1"/>
          </p:nvPr>
        </p:nvSpPr>
        <p:spPr>
          <a:xfrm>
            <a:off x="318935" y="1212574"/>
            <a:ext cx="8420906" cy="3985435"/>
          </a:xfrm>
        </p:spPr>
        <p:txBody>
          <a:bodyPr>
            <a:noAutofit/>
          </a:bodyPr>
          <a:lstStyle/>
          <a:p>
            <a:pPr marL="0" indent="0">
              <a:buNone/>
            </a:pPr>
            <a:r>
              <a:rPr lang="en-US" sz="2800" b="1" dirty="0" smtClean="0"/>
              <a:t>Fight, Flight, Or Freeze</a:t>
            </a:r>
          </a:p>
          <a:p>
            <a:pPr marL="0" indent="0">
              <a:buNone/>
            </a:pPr>
            <a:r>
              <a:rPr lang="en-US" sz="2800" dirty="0" smtClean="0"/>
              <a:t>When a person is under stress, a cocktail of stress chemicals are released:</a:t>
            </a:r>
          </a:p>
          <a:p>
            <a:pPr marL="647700" indent="-342900"/>
            <a:r>
              <a:rPr lang="en-US" sz="2800" b="1" dirty="0" smtClean="0"/>
              <a:t>Catecholamines: </a:t>
            </a:r>
            <a:r>
              <a:rPr lang="en-US" sz="2800" dirty="0" smtClean="0"/>
              <a:t>Fight </a:t>
            </a:r>
            <a:r>
              <a:rPr lang="en-US" sz="2800" dirty="0"/>
              <a:t>or flight </a:t>
            </a:r>
            <a:r>
              <a:rPr lang="en-US" sz="2800" dirty="0" smtClean="0"/>
              <a:t>response</a:t>
            </a:r>
          </a:p>
          <a:p>
            <a:pPr marL="947738" lvl="1" indent="-342900"/>
            <a:r>
              <a:rPr lang="it-IT" sz="2800" dirty="0" smtClean="0"/>
              <a:t>includes epinephrine </a:t>
            </a:r>
            <a:r>
              <a:rPr lang="it-IT" sz="2800" dirty="0"/>
              <a:t>(adrenaline), norepinephrine (noradrenaline), and </a:t>
            </a:r>
            <a:r>
              <a:rPr lang="it-IT" sz="2800" dirty="0" smtClean="0"/>
              <a:t>dopamine</a:t>
            </a:r>
            <a:endParaRPr lang="en-US" sz="2800" b="1" dirty="0"/>
          </a:p>
          <a:p>
            <a:pPr marL="647700" indent="-342900"/>
            <a:r>
              <a:rPr lang="en-US" sz="2800" b="1" dirty="0"/>
              <a:t>Cortisol:</a:t>
            </a:r>
            <a:r>
              <a:rPr lang="en-US" sz="2800" dirty="0"/>
              <a:t> </a:t>
            </a:r>
            <a:r>
              <a:rPr lang="en-US" sz="2800" dirty="0" smtClean="0"/>
              <a:t>Makes energy available</a:t>
            </a:r>
            <a:endParaRPr lang="en-US" sz="2800" b="1" dirty="0"/>
          </a:p>
          <a:p>
            <a:pPr marL="647700" indent="-342900"/>
            <a:r>
              <a:rPr lang="en-US" sz="2800" b="1" dirty="0" smtClean="0"/>
              <a:t>Opioids: </a:t>
            </a:r>
            <a:r>
              <a:rPr lang="en-US" sz="2800" dirty="0" smtClean="0"/>
              <a:t>Prevents pain</a:t>
            </a:r>
            <a:endParaRPr lang="en-US" sz="2800" b="1" dirty="0"/>
          </a:p>
          <a:p>
            <a:pPr marL="647700" indent="-342900"/>
            <a:r>
              <a:rPr lang="en-US" sz="2800" b="1" dirty="0" smtClean="0"/>
              <a:t>Oxytocin</a:t>
            </a:r>
            <a:r>
              <a:rPr lang="en-US" sz="2800" dirty="0" smtClean="0"/>
              <a:t>: Promotes good feelings</a:t>
            </a:r>
          </a:p>
          <a:p>
            <a:endParaRPr lang="en-US" sz="2800" dirty="0" smtClean="0"/>
          </a:p>
        </p:txBody>
      </p:sp>
      <p:pic>
        <p:nvPicPr>
          <p:cNvPr id="4100" name="Picture 4" descr="https://encrypted-tbn1.gstatic.com/images?q=tbn:ANd9GcTrC0w9uV0PNji22cOYh4CalFIARXyweyyUYPe7f-MVTbrcL2m0FMOz8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4415" y="4719785"/>
            <a:ext cx="2595426" cy="1958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223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320" y="0"/>
            <a:ext cx="8229600" cy="857250"/>
          </a:xfrm>
        </p:spPr>
        <p:txBody>
          <a:bodyPr>
            <a:normAutofit/>
          </a:bodyPr>
          <a:lstStyle/>
          <a:p>
            <a:r>
              <a:rPr lang="en-US" sz="4000" b="1" dirty="0" smtClean="0"/>
              <a:t>Fight or Flight</a:t>
            </a:r>
            <a:endParaRPr lang="en-US" sz="4000" b="1" dirty="0"/>
          </a:p>
        </p:txBody>
      </p:sp>
      <p:sp>
        <p:nvSpPr>
          <p:cNvPr id="3" name="Content Placeholder 2"/>
          <p:cNvSpPr>
            <a:spLocks noGrp="1"/>
          </p:cNvSpPr>
          <p:nvPr>
            <p:ph idx="1"/>
          </p:nvPr>
        </p:nvSpPr>
        <p:spPr>
          <a:xfrm>
            <a:off x="478971" y="1247125"/>
            <a:ext cx="8229600" cy="5272945"/>
          </a:xfrm>
        </p:spPr>
        <p:txBody>
          <a:bodyPr>
            <a:normAutofit/>
          </a:bodyPr>
          <a:lstStyle/>
          <a:p>
            <a:r>
              <a:rPr lang="en-US" sz="2800" dirty="0" smtClean="0"/>
              <a:t>Increased </a:t>
            </a:r>
            <a:r>
              <a:rPr lang="en-US" sz="2800" dirty="0"/>
              <a:t>heart rate &amp; </a:t>
            </a:r>
            <a:r>
              <a:rPr lang="en-US" sz="2800" dirty="0" smtClean="0"/>
              <a:t>blood pressure</a:t>
            </a:r>
            <a:r>
              <a:rPr lang="en-US" sz="2800" dirty="0"/>
              <a:t>, hyper ventilation, glucose to major muscles</a:t>
            </a:r>
          </a:p>
          <a:p>
            <a:r>
              <a:rPr lang="en-US" sz="2800" dirty="0" smtClean="0"/>
              <a:t>Digestive </a:t>
            </a:r>
            <a:r>
              <a:rPr lang="en-US" sz="2800" dirty="0"/>
              <a:t>and immune systems shutdown to </a:t>
            </a:r>
            <a:r>
              <a:rPr lang="en-US" sz="2800" dirty="0" smtClean="0"/>
              <a:t>conserve energy </a:t>
            </a:r>
            <a:r>
              <a:rPr lang="en-US" sz="2800" dirty="0"/>
              <a:t>for fight or flight</a:t>
            </a:r>
          </a:p>
          <a:p>
            <a:r>
              <a:rPr lang="en-US" sz="2800" dirty="0" smtClean="0"/>
              <a:t>Rational </a:t>
            </a:r>
            <a:r>
              <a:rPr lang="en-US" sz="2800" dirty="0"/>
              <a:t>thought </a:t>
            </a:r>
            <a:r>
              <a:rPr lang="en-US" sz="2800" dirty="0" smtClean="0"/>
              <a:t>impaired</a:t>
            </a:r>
            <a:r>
              <a:rPr lang="en-US" sz="2800" i="1" dirty="0" smtClean="0"/>
              <a:t> (e.g., may not realize the door is open or that someone in the next room would hear if she screamed)</a:t>
            </a:r>
            <a:endParaRPr lang="en-US" sz="2800" i="1" dirty="0"/>
          </a:p>
          <a:p>
            <a:r>
              <a:rPr lang="en-US" sz="2800" dirty="0" smtClean="0"/>
              <a:t>Sensory </a:t>
            </a:r>
            <a:r>
              <a:rPr lang="en-US" sz="2800" dirty="0"/>
              <a:t>details, especially olfactory, more prominent</a:t>
            </a:r>
          </a:p>
          <a:p>
            <a:r>
              <a:rPr lang="en-US" sz="2800" dirty="0" smtClean="0"/>
              <a:t>Focus </a:t>
            </a:r>
            <a:r>
              <a:rPr lang="en-US" sz="2800" dirty="0"/>
              <a:t>on “survival” rather than remembering “</a:t>
            </a:r>
            <a:r>
              <a:rPr lang="en-US" sz="2800" dirty="0" smtClean="0"/>
              <a:t>what happened</a:t>
            </a:r>
            <a:r>
              <a:rPr lang="en-US" sz="2800" dirty="0"/>
              <a:t>”</a:t>
            </a:r>
          </a:p>
          <a:p>
            <a:r>
              <a:rPr lang="en-US" sz="2800" dirty="0" smtClean="0"/>
              <a:t>Opioids </a:t>
            </a:r>
            <a:r>
              <a:rPr lang="en-US" sz="2800" dirty="0"/>
              <a:t>released </a:t>
            </a:r>
            <a:r>
              <a:rPr lang="en-US" sz="2800" dirty="0" smtClean="0"/>
              <a:t>have a numbing</a:t>
            </a:r>
            <a:r>
              <a:rPr lang="en-US" sz="2800" dirty="0"/>
              <a:t>, spacey effect</a:t>
            </a:r>
          </a:p>
        </p:txBody>
      </p:sp>
    </p:spTree>
    <p:extLst>
      <p:ext uri="{BB962C8B-B14F-4D97-AF65-F5344CB8AC3E}">
        <p14:creationId xmlns:p14="http://schemas.microsoft.com/office/powerpoint/2010/main" val="15699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112" y="159617"/>
            <a:ext cx="8229600" cy="857250"/>
          </a:xfrm>
        </p:spPr>
        <p:txBody>
          <a:bodyPr>
            <a:normAutofit/>
          </a:bodyPr>
          <a:lstStyle/>
          <a:p>
            <a:r>
              <a:rPr lang="en-US" sz="4000" b="1" dirty="0"/>
              <a:t>Freeze</a:t>
            </a:r>
          </a:p>
        </p:txBody>
      </p:sp>
      <p:sp>
        <p:nvSpPr>
          <p:cNvPr id="4" name="Content Placeholder 3"/>
          <p:cNvSpPr>
            <a:spLocks noGrp="1"/>
          </p:cNvSpPr>
          <p:nvPr>
            <p:ph idx="1"/>
          </p:nvPr>
        </p:nvSpPr>
        <p:spPr>
          <a:xfrm>
            <a:off x="111968" y="1223137"/>
            <a:ext cx="8882744" cy="5277054"/>
          </a:xfrm>
        </p:spPr>
        <p:txBody>
          <a:bodyPr>
            <a:normAutofit/>
          </a:bodyPr>
          <a:lstStyle/>
          <a:p>
            <a:r>
              <a:rPr lang="en-US" sz="2175" dirty="0"/>
              <a:t>Sometimes a victim’s body shuts down (freezes) – tonic immobility</a:t>
            </a:r>
          </a:p>
          <a:p>
            <a:r>
              <a:rPr lang="en-US" sz="2175" dirty="0"/>
              <a:t>“Deer in headlights”</a:t>
            </a:r>
          </a:p>
          <a:p>
            <a:r>
              <a:rPr lang="en-US" sz="2175" dirty="0"/>
              <a:t>Parasympathetic nervous system is activated</a:t>
            </a:r>
          </a:p>
          <a:p>
            <a:pPr lvl="1"/>
            <a:r>
              <a:rPr lang="en-US" sz="1950" dirty="0"/>
              <a:t>“Playing dead” (aka “collapsed immobility”)</a:t>
            </a:r>
          </a:p>
          <a:p>
            <a:pPr lvl="1"/>
            <a:r>
              <a:rPr lang="en-US" sz="1950" dirty="0"/>
              <a:t>Unable to speak</a:t>
            </a:r>
          </a:p>
          <a:p>
            <a:pPr lvl="1"/>
            <a:r>
              <a:rPr lang="en-US" sz="1950" dirty="0"/>
              <a:t>Muscles relax</a:t>
            </a:r>
          </a:p>
          <a:p>
            <a:pPr lvl="1"/>
            <a:r>
              <a:rPr lang="en-US" sz="1950" dirty="0"/>
              <a:t>Endorphins released to numb pain, decrease panic, and increase chances of survival</a:t>
            </a:r>
          </a:p>
          <a:p>
            <a:pPr lvl="1"/>
            <a:r>
              <a:rPr lang="en-US" sz="1950" dirty="0"/>
              <a:t>Orientation towards fear with no outward sign of stress; glazed look but conscious</a:t>
            </a:r>
          </a:p>
          <a:p>
            <a:pPr lvl="1"/>
            <a:r>
              <a:rPr lang="en-US" sz="1950" dirty="0"/>
              <a:t>Numbness</a:t>
            </a:r>
          </a:p>
          <a:p>
            <a:pPr lvl="1"/>
            <a:r>
              <a:rPr lang="en-US" sz="1950" dirty="0"/>
              <a:t>Sense of heaviness</a:t>
            </a:r>
          </a:p>
          <a:p>
            <a:pPr lvl="1"/>
            <a:r>
              <a:rPr lang="en-US" sz="1950" dirty="0"/>
              <a:t>Feeling stuck in some part of the body</a:t>
            </a:r>
          </a:p>
          <a:p>
            <a:pPr lvl="1"/>
            <a:r>
              <a:rPr lang="en-US" sz="1950" dirty="0"/>
              <a:t>Dissociated from emotions, rational thought is decreased</a:t>
            </a:r>
          </a:p>
          <a:p>
            <a:endParaRPr lang="en-US" dirty="0"/>
          </a:p>
        </p:txBody>
      </p:sp>
    </p:spTree>
    <p:extLst>
      <p:ext uri="{BB962C8B-B14F-4D97-AF65-F5344CB8AC3E}">
        <p14:creationId xmlns:p14="http://schemas.microsoft.com/office/powerpoint/2010/main" val="788643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230" y="0"/>
            <a:ext cx="8229600" cy="857250"/>
          </a:xfrm>
        </p:spPr>
        <p:txBody>
          <a:bodyPr>
            <a:normAutofit/>
          </a:bodyPr>
          <a:lstStyle/>
          <a:p>
            <a:r>
              <a:rPr lang="en-US" sz="4000" b="1" dirty="0"/>
              <a:t>Why Would the Body Freeze?</a:t>
            </a:r>
          </a:p>
        </p:txBody>
      </p:sp>
      <p:sp>
        <p:nvSpPr>
          <p:cNvPr id="3" name="Content Placeholder 2"/>
          <p:cNvSpPr>
            <a:spLocks noGrp="1"/>
          </p:cNvSpPr>
          <p:nvPr>
            <p:ph idx="1"/>
          </p:nvPr>
        </p:nvSpPr>
        <p:spPr>
          <a:xfrm>
            <a:off x="341242" y="1157908"/>
            <a:ext cx="8450426" cy="5342283"/>
          </a:xfrm>
        </p:spPr>
        <p:txBody>
          <a:bodyPr>
            <a:normAutofit/>
          </a:bodyPr>
          <a:lstStyle/>
          <a:p>
            <a:pPr marL="0" indent="0">
              <a:buNone/>
            </a:pPr>
            <a:r>
              <a:rPr lang="en-US" sz="2250" dirty="0"/>
              <a:t>“Research studies with animals have documented that sometimes the best way to protect the body is to freeze, to play dead, fighting back or fleeing would only prolong the threat and endanger the body even worse (maybe even risk death). In other words, sometimes the safest solution isn't fight-or-flight. The safest option is to freeze and so the brain and body work together to hold the organism still until the threat has passed.”</a:t>
            </a:r>
          </a:p>
          <a:p>
            <a:pPr marL="0" indent="0">
              <a:buNone/>
            </a:pPr>
            <a:r>
              <a:rPr lang="en-US" sz="2250" dirty="0"/>
              <a:t>	- Dr. Rebecca Campbell, professor of community psychology at Michigan State University</a:t>
            </a:r>
            <a:endParaRPr lang="en-US" sz="1800" dirty="0"/>
          </a:p>
          <a:p>
            <a:pPr marL="0" indent="0">
              <a:buNone/>
            </a:pPr>
            <a:endParaRPr lang="en-US" sz="2250" dirty="0"/>
          </a:p>
          <a:p>
            <a:r>
              <a:rPr lang="en-US" sz="2250" dirty="0"/>
              <a:t>Fight, flight, or freeze = three normal, biological responses to threatening encounters </a:t>
            </a:r>
          </a:p>
          <a:p>
            <a:r>
              <a:rPr lang="en-US" sz="2250" dirty="0"/>
              <a:t>These responses are autonomic, which means they happen automatically without conscious thought or decision making</a:t>
            </a:r>
          </a:p>
        </p:txBody>
      </p:sp>
    </p:spTree>
    <p:extLst>
      <p:ext uri="{BB962C8B-B14F-4D97-AF65-F5344CB8AC3E}">
        <p14:creationId xmlns:p14="http://schemas.microsoft.com/office/powerpoint/2010/main" val="2457016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61511"/>
            <a:ext cx="8229600" cy="857250"/>
          </a:xfrm>
        </p:spPr>
        <p:txBody>
          <a:bodyPr>
            <a:normAutofit/>
          </a:bodyPr>
          <a:lstStyle/>
          <a:p>
            <a:r>
              <a:rPr lang="en-US" sz="4000" b="1" dirty="0" smtClean="0"/>
              <a:t>Tonic Immobility</a:t>
            </a:r>
            <a:endParaRPr lang="en-US" sz="4000" b="1" dirty="0"/>
          </a:p>
        </p:txBody>
      </p:sp>
      <p:sp>
        <p:nvSpPr>
          <p:cNvPr id="3" name="Content Placeholder 2"/>
          <p:cNvSpPr>
            <a:spLocks noGrp="1"/>
          </p:cNvSpPr>
          <p:nvPr>
            <p:ph idx="1"/>
          </p:nvPr>
        </p:nvSpPr>
        <p:spPr>
          <a:xfrm>
            <a:off x="228600" y="1175137"/>
            <a:ext cx="8730082" cy="2272460"/>
          </a:xfrm>
        </p:spPr>
        <p:txBody>
          <a:bodyPr>
            <a:noAutofit/>
          </a:bodyPr>
          <a:lstStyle/>
          <a:p>
            <a:pPr>
              <a:buSzPct val="80000"/>
            </a:pPr>
            <a:r>
              <a:rPr lang="en-US" sz="2600" dirty="0"/>
              <a:t>12-50% rape victims experience tonic immobility during assault, and most data suggests that the rate is actually closer to the 50 percent than the 12 percent </a:t>
            </a:r>
          </a:p>
          <a:p>
            <a:pPr>
              <a:buSzPct val="80000"/>
            </a:pPr>
            <a:r>
              <a:rPr lang="en-US" sz="2600" dirty="0"/>
              <a:t>TI appears to be  more common in victims who have been assaulted before (childhood, adolescence, or adult) </a:t>
            </a:r>
            <a:endParaRPr lang="en-US" sz="2600" dirty="0" smtClean="0"/>
          </a:p>
          <a:p>
            <a:pPr>
              <a:buSzPct val="80000"/>
            </a:pPr>
            <a:r>
              <a:rPr lang="en-US" sz="2600" dirty="0"/>
              <a:t>Associated with increased self-blame</a:t>
            </a:r>
          </a:p>
          <a:p>
            <a:pPr>
              <a:buSzPct val="80000"/>
            </a:pPr>
            <a:endParaRPr lang="en-US" sz="2600" dirty="0"/>
          </a:p>
        </p:txBody>
      </p:sp>
      <p:pic>
        <p:nvPicPr>
          <p:cNvPr id="7" name="Picture 6"/>
          <p:cNvPicPr>
            <a:picLocks noChangeAspect="1"/>
          </p:cNvPicPr>
          <p:nvPr/>
        </p:nvPicPr>
        <p:blipFill>
          <a:blip r:embed="rId2"/>
          <a:stretch>
            <a:fillRect/>
          </a:stretch>
        </p:blipFill>
        <p:spPr>
          <a:xfrm>
            <a:off x="5029200" y="4032226"/>
            <a:ext cx="3671065" cy="1967469"/>
          </a:xfrm>
          <a:prstGeom prst="rect">
            <a:avLst/>
          </a:prstGeom>
        </p:spPr>
      </p:pic>
      <p:sp>
        <p:nvSpPr>
          <p:cNvPr id="5" name="TextBox 4"/>
          <p:cNvSpPr txBox="1"/>
          <p:nvPr/>
        </p:nvSpPr>
        <p:spPr>
          <a:xfrm>
            <a:off x="228600" y="3802756"/>
            <a:ext cx="5059017" cy="2893100"/>
          </a:xfrm>
          <a:prstGeom prst="rect">
            <a:avLst/>
          </a:prstGeom>
          <a:noFill/>
        </p:spPr>
        <p:txBody>
          <a:bodyPr wrap="square" rtlCol="0">
            <a:spAutoFit/>
          </a:bodyPr>
          <a:lstStyle/>
          <a:p>
            <a:pPr marL="342900" indent="-342900">
              <a:buSzPct val="80000"/>
              <a:buFont typeface="Arial" charset="0"/>
              <a:buChar char="•"/>
            </a:pPr>
            <a:r>
              <a:rPr lang="en-US" sz="2600" dirty="0" smtClean="0"/>
              <a:t>Associated </a:t>
            </a:r>
            <a:r>
              <a:rPr lang="en-US" sz="2600" dirty="0"/>
              <a:t>with decreased likelihood of seeking help</a:t>
            </a:r>
          </a:p>
          <a:p>
            <a:pPr marL="342900" indent="-342900">
              <a:buSzPct val="80000"/>
              <a:buFont typeface="Arial" charset="0"/>
              <a:buChar char="•"/>
            </a:pPr>
            <a:r>
              <a:rPr lang="en-US" sz="2600" dirty="0" smtClean="0"/>
              <a:t>Response of friends</a:t>
            </a:r>
            <a:r>
              <a:rPr lang="en-US" sz="2600" dirty="0"/>
              <a:t>, family, service providers can be hurtful due to lack of understanding </a:t>
            </a:r>
            <a:r>
              <a:rPr lang="en-US" sz="2600" dirty="0" smtClean="0"/>
              <a:t>(“Why didn’t you fight?”)</a:t>
            </a:r>
            <a:endParaRPr lang="en-US" sz="2600" dirty="0"/>
          </a:p>
          <a:p>
            <a:pPr marL="214313" indent="-214313">
              <a:buFont typeface="Arial" charset="0"/>
              <a:buChar char="•"/>
            </a:pPr>
            <a:endParaRPr lang="en-US" sz="2600" dirty="0"/>
          </a:p>
        </p:txBody>
      </p:sp>
    </p:spTree>
    <p:extLst>
      <p:ext uri="{BB962C8B-B14F-4D97-AF65-F5344CB8AC3E}">
        <p14:creationId xmlns:p14="http://schemas.microsoft.com/office/powerpoint/2010/main" val="879854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1965" y="0"/>
            <a:ext cx="8130208" cy="874644"/>
          </a:xfrm>
        </p:spPr>
        <p:txBody>
          <a:bodyPr>
            <a:noAutofit/>
          </a:bodyPr>
          <a:lstStyle/>
          <a:p>
            <a:r>
              <a:rPr lang="en-US" b="1" dirty="0" smtClean="0"/>
              <a:t>Behavior During Interviews and Hearings</a:t>
            </a:r>
            <a:endParaRPr lang="en-US" b="1" dirty="0"/>
          </a:p>
        </p:txBody>
      </p:sp>
      <p:sp>
        <p:nvSpPr>
          <p:cNvPr id="3" name="Content Placeholder 2"/>
          <p:cNvSpPr>
            <a:spLocks noGrp="1"/>
          </p:cNvSpPr>
          <p:nvPr>
            <p:ph idx="1"/>
          </p:nvPr>
        </p:nvSpPr>
        <p:spPr>
          <a:xfrm>
            <a:off x="457200" y="1336814"/>
            <a:ext cx="8229600" cy="5044108"/>
          </a:xfrm>
        </p:spPr>
        <p:txBody>
          <a:bodyPr>
            <a:noAutofit/>
          </a:bodyPr>
          <a:lstStyle/>
          <a:p>
            <a:r>
              <a:rPr lang="en-US" sz="2800" dirty="0"/>
              <a:t> </a:t>
            </a:r>
            <a:r>
              <a:rPr lang="en-US" sz="2800" dirty="0" smtClean="0"/>
              <a:t>Some victims’ </a:t>
            </a:r>
            <a:r>
              <a:rPr lang="en-US" sz="2800" dirty="0"/>
              <a:t>behavior during </a:t>
            </a:r>
            <a:r>
              <a:rPr lang="en-US" sz="2800" dirty="0" smtClean="0"/>
              <a:t>interviews or hearings </a:t>
            </a:r>
            <a:r>
              <a:rPr lang="en-US" sz="2800" dirty="0"/>
              <a:t>may </a:t>
            </a:r>
            <a:r>
              <a:rPr lang="en-US" sz="2800" dirty="0" smtClean="0"/>
              <a:t>appear odd. Remember that they may continue to be affected </a:t>
            </a:r>
            <a:r>
              <a:rPr lang="en-US" sz="2800" dirty="0"/>
              <a:t>by the </a:t>
            </a:r>
            <a:r>
              <a:rPr lang="en-US" sz="2800" dirty="0" smtClean="0"/>
              <a:t>“chemical cocktail” </a:t>
            </a:r>
            <a:r>
              <a:rPr lang="en-US" sz="2800" dirty="0"/>
              <a:t>associated </a:t>
            </a:r>
            <a:r>
              <a:rPr lang="en-US" sz="2800" dirty="0" smtClean="0"/>
              <a:t>with trauma when </a:t>
            </a:r>
            <a:r>
              <a:rPr lang="en-US" sz="2800" dirty="0"/>
              <a:t>recalling a traumatic </a:t>
            </a:r>
            <a:r>
              <a:rPr lang="en-US" sz="2800" dirty="0" smtClean="0"/>
              <a:t>event</a:t>
            </a:r>
          </a:p>
          <a:p>
            <a:r>
              <a:rPr lang="en-US" sz="2800" dirty="0" smtClean="0"/>
              <a:t>Various “normal” responses include:</a:t>
            </a:r>
            <a:endParaRPr lang="en-US" sz="2800" dirty="0"/>
          </a:p>
          <a:p>
            <a:pPr lvl="1"/>
            <a:r>
              <a:rPr lang="en-US" sz="2800" dirty="0"/>
              <a:t>Emotional, crying, hysterical</a:t>
            </a:r>
          </a:p>
          <a:p>
            <a:pPr lvl="1"/>
            <a:r>
              <a:rPr lang="en-US" sz="2800" dirty="0"/>
              <a:t>Flat affect – seeming numb </a:t>
            </a:r>
            <a:endParaRPr lang="en-US" sz="2800" dirty="0" smtClean="0"/>
          </a:p>
          <a:p>
            <a:pPr lvl="1"/>
            <a:r>
              <a:rPr lang="en-US" sz="2800" dirty="0" smtClean="0"/>
              <a:t>Laughing</a:t>
            </a:r>
            <a:r>
              <a:rPr lang="en-US" sz="2800" dirty="0"/>
              <a:t>, light-heartedness, inappropriate </a:t>
            </a:r>
          </a:p>
          <a:p>
            <a:pPr lvl="1"/>
            <a:r>
              <a:rPr lang="en-US" sz="2800" dirty="0"/>
              <a:t>Cycling of emotions</a:t>
            </a:r>
          </a:p>
        </p:txBody>
      </p:sp>
    </p:spTree>
    <p:extLst>
      <p:ext uri="{BB962C8B-B14F-4D97-AF65-F5344CB8AC3E}">
        <p14:creationId xmlns:p14="http://schemas.microsoft.com/office/powerpoint/2010/main" val="442467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562" y="0"/>
            <a:ext cx="8229600" cy="857250"/>
          </a:xfrm>
        </p:spPr>
        <p:txBody>
          <a:bodyPr>
            <a:normAutofit/>
          </a:bodyPr>
          <a:lstStyle/>
          <a:p>
            <a:r>
              <a:rPr lang="en-US" sz="4000" b="1" dirty="0"/>
              <a:t>Trauma and Memory</a:t>
            </a:r>
          </a:p>
        </p:txBody>
      </p:sp>
      <p:sp>
        <p:nvSpPr>
          <p:cNvPr id="3" name="Content Placeholder 2"/>
          <p:cNvSpPr>
            <a:spLocks noGrp="1"/>
          </p:cNvSpPr>
          <p:nvPr>
            <p:ph idx="1"/>
          </p:nvPr>
        </p:nvSpPr>
        <p:spPr>
          <a:xfrm>
            <a:off x="402098" y="2903118"/>
            <a:ext cx="6503379" cy="3394472"/>
          </a:xfrm>
        </p:spPr>
        <p:txBody>
          <a:bodyPr>
            <a:noAutofit/>
          </a:bodyPr>
          <a:lstStyle/>
          <a:p>
            <a:r>
              <a:rPr lang="en-US" sz="3000" i="1" dirty="0" smtClean="0"/>
              <a:t>She can’t get her story straight…</a:t>
            </a:r>
          </a:p>
          <a:p>
            <a:endParaRPr lang="en-US" sz="3000" i="1" dirty="0"/>
          </a:p>
          <a:p>
            <a:r>
              <a:rPr lang="en-US" sz="3000" i="1" dirty="0" smtClean="0"/>
              <a:t>How could she not remember something as significant as </a:t>
            </a:r>
            <a:r>
              <a:rPr lang="en-US" sz="3000" b="1" i="1" dirty="0" smtClean="0"/>
              <a:t>that</a:t>
            </a:r>
            <a:r>
              <a:rPr lang="en-US" sz="3000" i="1" dirty="0" smtClean="0"/>
              <a:t>?</a:t>
            </a:r>
          </a:p>
          <a:p>
            <a:endParaRPr lang="en-US" sz="3000" i="1" dirty="0"/>
          </a:p>
          <a:p>
            <a:r>
              <a:rPr lang="en-US" sz="3000" i="1" dirty="0" smtClean="0"/>
              <a:t>He is obviously making it up as he goes along…</a:t>
            </a:r>
            <a:endParaRPr lang="en-US" sz="3000" i="1" dirty="0"/>
          </a:p>
        </p:txBody>
      </p:sp>
      <p:pic>
        <p:nvPicPr>
          <p:cNvPr id="4" name="Picture 2" descr="Image result for question mar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78919" y="1490269"/>
            <a:ext cx="2727760" cy="2210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95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857250"/>
          </a:xfrm>
        </p:spPr>
        <p:txBody>
          <a:bodyPr>
            <a:normAutofit/>
          </a:bodyPr>
          <a:lstStyle/>
          <a:p>
            <a:r>
              <a:rPr lang="en-US" sz="4000" b="1" dirty="0" smtClean="0"/>
              <a:t>Trauma and Memory</a:t>
            </a:r>
            <a:endParaRPr lang="en-US" sz="4000" b="1" dirty="0"/>
          </a:p>
        </p:txBody>
      </p:sp>
      <p:sp>
        <p:nvSpPr>
          <p:cNvPr id="3" name="Content Placeholder 2"/>
          <p:cNvSpPr>
            <a:spLocks noGrp="1"/>
          </p:cNvSpPr>
          <p:nvPr>
            <p:ph idx="1"/>
          </p:nvPr>
        </p:nvSpPr>
        <p:spPr>
          <a:xfrm>
            <a:off x="258417" y="1133062"/>
            <a:ext cx="8229600" cy="3394472"/>
          </a:xfrm>
        </p:spPr>
        <p:txBody>
          <a:bodyPr>
            <a:noAutofit/>
          </a:bodyPr>
          <a:lstStyle/>
          <a:p>
            <a:r>
              <a:rPr lang="en-US" sz="3000" b="1" dirty="0"/>
              <a:t>Explicit Memory</a:t>
            </a:r>
            <a:r>
              <a:rPr lang="en-US" sz="3000" dirty="0"/>
              <a:t>: can be consciously and intentionally recalled</a:t>
            </a:r>
          </a:p>
          <a:p>
            <a:pPr lvl="1"/>
            <a:r>
              <a:rPr lang="en-US" sz="3000" dirty="0" smtClean="0"/>
              <a:t> Facts</a:t>
            </a:r>
            <a:r>
              <a:rPr lang="en-US" sz="3000" dirty="0"/>
              <a:t>, general knowledge, autobiographical </a:t>
            </a:r>
            <a:r>
              <a:rPr lang="en-US" sz="3000" i="1" dirty="0"/>
              <a:t>(placing self in space </a:t>
            </a:r>
            <a:r>
              <a:rPr lang="en-US" sz="3000" i="1" dirty="0" smtClean="0"/>
              <a:t>&amp; time)</a:t>
            </a:r>
          </a:p>
          <a:p>
            <a:r>
              <a:rPr lang="en-US" sz="3000" b="1" dirty="0"/>
              <a:t>Implicit Memory</a:t>
            </a:r>
            <a:r>
              <a:rPr lang="en-US" sz="3000" dirty="0"/>
              <a:t>: Remember unconsciously and effortlessly</a:t>
            </a:r>
          </a:p>
          <a:p>
            <a:pPr lvl="1"/>
            <a:r>
              <a:rPr lang="en-US" sz="3000" dirty="0" smtClean="0"/>
              <a:t> Emotional </a:t>
            </a:r>
            <a:r>
              <a:rPr lang="en-US" sz="3000" dirty="0"/>
              <a:t>responses, body sensations, reflexive </a:t>
            </a:r>
            <a:r>
              <a:rPr lang="en-US" sz="3000" dirty="0" smtClean="0"/>
              <a:t>actions</a:t>
            </a:r>
          </a:p>
          <a:p>
            <a:pPr lvl="1"/>
            <a:endParaRPr lang="en-US" sz="3000" dirty="0" smtClean="0"/>
          </a:p>
          <a:p>
            <a:endParaRPr lang="en-US" sz="3000" dirty="0" smtClean="0"/>
          </a:p>
        </p:txBody>
      </p:sp>
      <p:pic>
        <p:nvPicPr>
          <p:cNvPr id="4" name="Picture 2" descr="Image result for inside out memori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2924" y="4803346"/>
            <a:ext cx="3520586" cy="1980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0124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21" y="0"/>
            <a:ext cx="8229600" cy="857250"/>
          </a:xfrm>
        </p:spPr>
        <p:txBody>
          <a:bodyPr>
            <a:normAutofit/>
          </a:bodyPr>
          <a:lstStyle/>
          <a:p>
            <a:r>
              <a:rPr lang="en-US" sz="4000" b="1" dirty="0" smtClean="0"/>
              <a:t>Trauma and Memory</a:t>
            </a:r>
            <a:endParaRPr lang="en-US" sz="4000" b="1" dirty="0"/>
          </a:p>
        </p:txBody>
      </p:sp>
      <p:sp>
        <p:nvSpPr>
          <p:cNvPr id="3" name="Content Placeholder 2"/>
          <p:cNvSpPr>
            <a:spLocks noGrp="1"/>
          </p:cNvSpPr>
          <p:nvPr>
            <p:ph idx="1"/>
          </p:nvPr>
        </p:nvSpPr>
        <p:spPr>
          <a:xfrm>
            <a:off x="95493" y="1316935"/>
            <a:ext cx="8551549" cy="4161065"/>
          </a:xfrm>
        </p:spPr>
        <p:txBody>
          <a:bodyPr>
            <a:normAutofit/>
          </a:bodyPr>
          <a:lstStyle/>
          <a:p>
            <a:r>
              <a:rPr lang="en-US" sz="2800" dirty="0" smtClean="0"/>
              <a:t>Under extreme stress, the initial </a:t>
            </a:r>
            <a:r>
              <a:rPr lang="en-US" sz="2800" dirty="0"/>
              <a:t>sorting of explicit and implicit layers </a:t>
            </a:r>
            <a:r>
              <a:rPr lang="en-US" sz="2800" dirty="0" smtClean="0"/>
              <a:t>continues, but </a:t>
            </a:r>
            <a:r>
              <a:rPr lang="en-US" sz="2800" dirty="0"/>
              <a:t>processing is </a:t>
            </a:r>
            <a:r>
              <a:rPr lang="en-US" sz="2800" dirty="0" smtClean="0"/>
              <a:t>interrupted</a:t>
            </a:r>
          </a:p>
          <a:p>
            <a:pPr lvl="1"/>
            <a:endParaRPr lang="en-US" dirty="0"/>
          </a:p>
          <a:p>
            <a:pPr lvl="1"/>
            <a:endParaRPr lang="en-US" dirty="0" smtClean="0"/>
          </a:p>
          <a:p>
            <a:pPr lvl="1"/>
            <a:endParaRPr lang="en-US" dirty="0" smtClean="0"/>
          </a:p>
          <a:p>
            <a:pPr lvl="1"/>
            <a:endParaRPr lang="en-US" dirty="0"/>
          </a:p>
          <a:p>
            <a:pPr lvl="1"/>
            <a:endParaRPr lang="en-US" dirty="0" smtClean="0"/>
          </a:p>
        </p:txBody>
      </p:sp>
      <p:pic>
        <p:nvPicPr>
          <p:cNvPr id="10242" name="Picture 2" descr="Image result for inside out memory mixu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905" t="2017" r="14730" b="-2017"/>
          <a:stretch/>
        </p:blipFill>
        <p:spPr bwMode="auto">
          <a:xfrm>
            <a:off x="2371768" y="3036882"/>
            <a:ext cx="4148301" cy="3125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767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
            <a:ext cx="8229600" cy="857250"/>
          </a:xfrm>
        </p:spPr>
        <p:txBody>
          <a:bodyPr>
            <a:normAutofit/>
          </a:bodyPr>
          <a:lstStyle/>
          <a:p>
            <a:r>
              <a:rPr lang="en-US" sz="4000" b="1" dirty="0" smtClean="0"/>
              <a:t>Trauma and Memory</a:t>
            </a:r>
            <a:endParaRPr lang="en-US" sz="4000" b="1" dirty="0"/>
          </a:p>
        </p:txBody>
      </p:sp>
      <p:sp>
        <p:nvSpPr>
          <p:cNvPr id="3" name="Content Placeholder 2"/>
          <p:cNvSpPr>
            <a:spLocks noGrp="1"/>
          </p:cNvSpPr>
          <p:nvPr>
            <p:ph idx="1"/>
          </p:nvPr>
        </p:nvSpPr>
        <p:spPr>
          <a:xfrm>
            <a:off x="228600" y="1272647"/>
            <a:ext cx="4114800" cy="5184752"/>
          </a:xfrm>
          <a:ln>
            <a:solidFill>
              <a:schemeClr val="accent1"/>
            </a:solidFill>
          </a:ln>
        </p:spPr>
        <p:txBody>
          <a:bodyPr>
            <a:noAutofit/>
          </a:bodyPr>
          <a:lstStyle/>
          <a:p>
            <a:pPr marL="0" indent="0">
              <a:buNone/>
            </a:pPr>
            <a:r>
              <a:rPr lang="en-US" dirty="0" smtClean="0"/>
              <a:t>Memories of a Traumatic Event:</a:t>
            </a:r>
          </a:p>
          <a:p>
            <a:r>
              <a:rPr lang="en-US" dirty="0"/>
              <a:t>Stored in amygdala (“implicit”)</a:t>
            </a:r>
          </a:p>
          <a:p>
            <a:r>
              <a:rPr lang="en-US" dirty="0"/>
              <a:t>Non-linear recall of events</a:t>
            </a:r>
          </a:p>
          <a:p>
            <a:r>
              <a:rPr lang="en-US" dirty="0"/>
              <a:t>Poor recall of contextual information (like the layout of a room)</a:t>
            </a:r>
          </a:p>
          <a:p>
            <a:r>
              <a:rPr lang="en-US" dirty="0"/>
              <a:t>Details are fuzzy</a:t>
            </a:r>
          </a:p>
          <a:p>
            <a:r>
              <a:rPr lang="en-US" dirty="0"/>
              <a:t>Focus may be on what someone did to survive event; what are perceived as important details to victim may seem odd to investigator</a:t>
            </a:r>
          </a:p>
          <a:p>
            <a:pPr marL="0" indent="0">
              <a:buNone/>
            </a:pPr>
            <a:endParaRPr lang="en-US" dirty="0"/>
          </a:p>
        </p:txBody>
      </p:sp>
      <p:sp>
        <p:nvSpPr>
          <p:cNvPr id="4" name="TextBox 3"/>
          <p:cNvSpPr txBox="1"/>
          <p:nvPr/>
        </p:nvSpPr>
        <p:spPr>
          <a:xfrm>
            <a:off x="4724400" y="1272647"/>
            <a:ext cx="3929743" cy="3046988"/>
          </a:xfrm>
          <a:prstGeom prst="rect">
            <a:avLst/>
          </a:prstGeom>
          <a:noFill/>
          <a:ln>
            <a:solidFill>
              <a:schemeClr val="accent1"/>
            </a:solidFill>
          </a:ln>
        </p:spPr>
        <p:txBody>
          <a:bodyPr wrap="square" rtlCol="0">
            <a:spAutoFit/>
          </a:bodyPr>
          <a:lstStyle/>
          <a:p>
            <a:r>
              <a:rPr lang="en-US" sz="2400" dirty="0"/>
              <a:t>Memories of a Non-Traumatic Event:</a:t>
            </a:r>
          </a:p>
          <a:p>
            <a:pPr marL="214313" indent="-214313">
              <a:buFont typeface="Arial" panose="020B0604020202020204" pitchFamily="34" charset="0"/>
              <a:buChar char="•"/>
            </a:pPr>
            <a:r>
              <a:rPr lang="en-US" sz="2400" dirty="0"/>
              <a:t>Stored in hippocampus (“explicit”)</a:t>
            </a:r>
          </a:p>
          <a:p>
            <a:pPr marL="214313" indent="-214313">
              <a:buFont typeface="Arial" panose="020B0604020202020204" pitchFamily="34" charset="0"/>
              <a:buChar char="•"/>
            </a:pPr>
            <a:r>
              <a:rPr lang="en-US" sz="2400" dirty="0"/>
              <a:t>Linear recall of events</a:t>
            </a:r>
          </a:p>
          <a:p>
            <a:pPr marL="214313" indent="-214313">
              <a:buFont typeface="Arial" panose="020B0604020202020204" pitchFamily="34" charset="0"/>
              <a:buChar char="•"/>
            </a:pPr>
            <a:r>
              <a:rPr lang="en-US" sz="2400" dirty="0"/>
              <a:t>Specific details</a:t>
            </a:r>
          </a:p>
          <a:p>
            <a:pPr marL="214313" indent="-214313">
              <a:buFont typeface="Arial" panose="020B0604020202020204" pitchFamily="34" charset="0"/>
              <a:buChar char="•"/>
            </a:pPr>
            <a:r>
              <a:rPr lang="en-US" sz="2400" dirty="0"/>
              <a:t>“Significant details” make sense to investigator</a:t>
            </a:r>
          </a:p>
        </p:txBody>
      </p:sp>
      <p:sp>
        <p:nvSpPr>
          <p:cNvPr id="5" name="AutoShape 2" descr="mage result for marbles inside out"/>
          <p:cNvSpPr>
            <a:spLocks noChangeAspect="1" noChangeArrowheads="1"/>
          </p:cNvSpPr>
          <p:nvPr/>
        </p:nvSpPr>
        <p:spPr bwMode="auto">
          <a:xfrm>
            <a:off x="0" y="8572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2526" y="4909930"/>
            <a:ext cx="3173766" cy="1543995"/>
          </a:xfrm>
          <a:prstGeom prst="rect">
            <a:avLst/>
          </a:prstGeom>
        </p:spPr>
      </p:pic>
    </p:spTree>
    <p:extLst>
      <p:ext uri="{BB962C8B-B14F-4D97-AF65-F5344CB8AC3E}">
        <p14:creationId xmlns:p14="http://schemas.microsoft.com/office/powerpoint/2010/main" val="838734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1511"/>
            <a:ext cx="8229600" cy="857250"/>
          </a:xfrm>
        </p:spPr>
        <p:txBody>
          <a:bodyPr>
            <a:normAutofit/>
          </a:bodyPr>
          <a:lstStyle/>
          <a:p>
            <a:r>
              <a:rPr lang="en-US" sz="4000" b="1" dirty="0" smtClean="0"/>
              <a:t>Trauma and Memory</a:t>
            </a:r>
            <a:endParaRPr lang="en-US" sz="4000" b="1" dirty="0"/>
          </a:p>
        </p:txBody>
      </p:sp>
      <p:sp>
        <p:nvSpPr>
          <p:cNvPr id="3" name="Content Placeholder 2"/>
          <p:cNvSpPr>
            <a:spLocks noGrp="1"/>
          </p:cNvSpPr>
          <p:nvPr>
            <p:ph idx="1"/>
          </p:nvPr>
        </p:nvSpPr>
        <p:spPr>
          <a:xfrm>
            <a:off x="332117" y="1333050"/>
            <a:ext cx="8479766" cy="3803477"/>
          </a:xfrm>
        </p:spPr>
        <p:txBody>
          <a:bodyPr>
            <a:noAutofit/>
          </a:bodyPr>
          <a:lstStyle/>
          <a:p>
            <a:r>
              <a:rPr lang="en-US" dirty="0">
                <a:latin typeface="+mj-lt"/>
              </a:rPr>
              <a:t>The hippocampus may go into a “super encoding” state briefly after the fear kicks in:</a:t>
            </a:r>
          </a:p>
          <a:p>
            <a:pPr lvl="1"/>
            <a:r>
              <a:rPr lang="en-US" sz="2400" dirty="0" smtClean="0">
                <a:latin typeface="+mj-lt"/>
              </a:rPr>
              <a:t> Victims </a:t>
            </a:r>
            <a:r>
              <a:rPr lang="en-US" sz="2400" dirty="0">
                <a:latin typeface="+mj-lt"/>
              </a:rPr>
              <a:t>may remember in exquisite detail what was happening just before and after they realized they were being attacked, including context and the sequence of events</a:t>
            </a:r>
          </a:p>
          <a:p>
            <a:pPr lvl="1"/>
            <a:r>
              <a:rPr lang="en-US" sz="2400" dirty="0" smtClean="0">
                <a:latin typeface="+mj-lt"/>
              </a:rPr>
              <a:t> They </a:t>
            </a:r>
            <a:r>
              <a:rPr lang="en-US" sz="2400" dirty="0">
                <a:latin typeface="+mj-lt"/>
              </a:rPr>
              <a:t>are likely to have very fragmented and incomplete memories for much of what happens after </a:t>
            </a:r>
            <a:r>
              <a:rPr lang="en-US" sz="2400" dirty="0" smtClean="0">
                <a:latin typeface="+mj-lt"/>
              </a:rPr>
              <a:t>that</a:t>
            </a:r>
            <a:endParaRPr lang="en-US" sz="2400" dirty="0">
              <a:latin typeface="+mj-lt"/>
            </a:endParaRPr>
          </a:p>
          <a:p>
            <a:r>
              <a:rPr lang="en-US" dirty="0" smtClean="0">
                <a:latin typeface="+mj-lt"/>
              </a:rPr>
              <a:t>Rationale: “If </a:t>
            </a:r>
            <a:r>
              <a:rPr lang="en-US" dirty="0">
                <a:latin typeface="+mj-lt"/>
              </a:rPr>
              <a:t>an animal is to survive, it’s most important to remember what predicted an attack, not exactly what happened after the attack was underway</a:t>
            </a:r>
            <a:r>
              <a:rPr lang="en-US" dirty="0" smtClean="0">
                <a:latin typeface="+mj-lt"/>
              </a:rPr>
              <a:t>.”</a:t>
            </a:r>
            <a:endParaRPr lang="en-US" dirty="0">
              <a:latin typeface="+mj-lt"/>
            </a:endParaRPr>
          </a:p>
          <a:p>
            <a:r>
              <a:rPr lang="en-US" dirty="0">
                <a:latin typeface="+mj-lt"/>
              </a:rPr>
              <a:t>The brain is flooded with stress chemicals and storing predictive information, and it cannot absorb much new information</a:t>
            </a:r>
          </a:p>
        </p:txBody>
      </p:sp>
      <p:sp>
        <p:nvSpPr>
          <p:cNvPr id="4" name="TextBox 3"/>
          <p:cNvSpPr txBox="1"/>
          <p:nvPr/>
        </p:nvSpPr>
        <p:spPr>
          <a:xfrm>
            <a:off x="6927387" y="6166435"/>
            <a:ext cx="1617452" cy="346249"/>
          </a:xfrm>
          <a:prstGeom prst="rect">
            <a:avLst/>
          </a:prstGeom>
          <a:noFill/>
        </p:spPr>
        <p:txBody>
          <a:bodyPr wrap="square" rtlCol="0">
            <a:spAutoFit/>
          </a:bodyPr>
          <a:lstStyle/>
          <a:p>
            <a:r>
              <a:rPr lang="en-US" sz="1650" dirty="0"/>
              <a:t>(Hopper 2016)</a:t>
            </a:r>
          </a:p>
        </p:txBody>
      </p:sp>
    </p:spTree>
    <p:extLst>
      <p:ext uri="{BB962C8B-B14F-4D97-AF65-F5344CB8AC3E}">
        <p14:creationId xmlns:p14="http://schemas.microsoft.com/office/powerpoint/2010/main" val="1355407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857250"/>
          </a:xfrm>
        </p:spPr>
        <p:txBody>
          <a:bodyPr>
            <a:normAutofit/>
          </a:bodyPr>
          <a:lstStyle/>
          <a:p>
            <a:r>
              <a:rPr lang="en-US" sz="4000" b="1" dirty="0"/>
              <a:t>Long-Term Effects of Trauma</a:t>
            </a:r>
          </a:p>
        </p:txBody>
      </p:sp>
      <p:sp>
        <p:nvSpPr>
          <p:cNvPr id="3" name="Content Placeholder 2"/>
          <p:cNvSpPr>
            <a:spLocks noGrp="1"/>
          </p:cNvSpPr>
          <p:nvPr>
            <p:ph idx="1"/>
          </p:nvPr>
        </p:nvSpPr>
        <p:spPr>
          <a:xfrm>
            <a:off x="457200" y="1124292"/>
            <a:ext cx="8229600" cy="5563334"/>
          </a:xfrm>
        </p:spPr>
        <p:txBody>
          <a:bodyPr>
            <a:normAutofit/>
          </a:bodyPr>
          <a:lstStyle/>
          <a:p>
            <a:r>
              <a:rPr lang="en-US" dirty="0"/>
              <a:t>94% of women who are raped experience post-traumatic stress disorder (PTSD) symptoms during the two weeks following the </a:t>
            </a:r>
            <a:r>
              <a:rPr lang="en-US" dirty="0" smtClean="0"/>
              <a:t>rape</a:t>
            </a:r>
            <a:r>
              <a:rPr lang="en-US" dirty="0"/>
              <a:t>.</a:t>
            </a:r>
          </a:p>
          <a:p>
            <a:r>
              <a:rPr lang="en-US" dirty="0"/>
              <a:t>30% of women report PTSD symptoms 9 months after the </a:t>
            </a:r>
            <a:r>
              <a:rPr lang="en-US" dirty="0" smtClean="0"/>
              <a:t>rape.</a:t>
            </a:r>
            <a:endParaRPr lang="en-US" dirty="0"/>
          </a:p>
          <a:p>
            <a:r>
              <a:rPr lang="en-US" dirty="0"/>
              <a:t>33% of women who are raped contemplate </a:t>
            </a:r>
            <a:r>
              <a:rPr lang="en-US" dirty="0" smtClean="0"/>
              <a:t>suicide.</a:t>
            </a:r>
            <a:endParaRPr lang="en-US" dirty="0"/>
          </a:p>
          <a:p>
            <a:r>
              <a:rPr lang="en-US" dirty="0"/>
              <a:t>13% of women who are raped attempt </a:t>
            </a:r>
            <a:r>
              <a:rPr lang="en-US" dirty="0" smtClean="0"/>
              <a:t>suicide.</a:t>
            </a:r>
            <a:endParaRPr lang="en-US" dirty="0"/>
          </a:p>
          <a:p>
            <a:r>
              <a:rPr lang="en-US" dirty="0"/>
              <a:t>Approximately 70% of rape or sexual assault victims experience moderate to severe distress, a larger percentage than for any other violent </a:t>
            </a:r>
            <a:r>
              <a:rPr lang="en-US" dirty="0" smtClean="0"/>
              <a:t>crime.</a:t>
            </a:r>
          </a:p>
          <a:p>
            <a:r>
              <a:rPr lang="en-US" dirty="0"/>
              <a:t>38% of victims of sexual violence experience work or school problems, which can include significant problems with a boss, coworker, or peer</a:t>
            </a:r>
            <a:r>
              <a:rPr lang="en-US" dirty="0" smtClean="0"/>
              <a:t>.</a:t>
            </a:r>
            <a:endParaRPr lang="en-US" dirty="0"/>
          </a:p>
          <a:p>
            <a:endParaRPr lang="en-US" dirty="0"/>
          </a:p>
        </p:txBody>
      </p:sp>
      <p:sp>
        <p:nvSpPr>
          <p:cNvPr id="4" name="TextBox 3"/>
          <p:cNvSpPr txBox="1"/>
          <p:nvPr/>
        </p:nvSpPr>
        <p:spPr>
          <a:xfrm>
            <a:off x="7328139" y="6341377"/>
            <a:ext cx="2717321" cy="346249"/>
          </a:xfrm>
          <a:prstGeom prst="rect">
            <a:avLst/>
          </a:prstGeom>
          <a:noFill/>
        </p:spPr>
        <p:txBody>
          <a:bodyPr wrap="square" rtlCol="0">
            <a:spAutoFit/>
          </a:bodyPr>
          <a:lstStyle/>
          <a:p>
            <a:r>
              <a:rPr lang="en-US" sz="1650" dirty="0"/>
              <a:t>(rainn.org)</a:t>
            </a:r>
          </a:p>
        </p:txBody>
      </p:sp>
    </p:spTree>
    <p:extLst>
      <p:ext uri="{BB962C8B-B14F-4D97-AF65-F5344CB8AC3E}">
        <p14:creationId xmlns:p14="http://schemas.microsoft.com/office/powerpoint/2010/main" val="1684761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061" y="141633"/>
            <a:ext cx="8229600" cy="857250"/>
          </a:xfrm>
        </p:spPr>
        <p:txBody>
          <a:bodyPr>
            <a:normAutofit/>
          </a:bodyPr>
          <a:lstStyle/>
          <a:p>
            <a:r>
              <a:rPr lang="en-US" sz="4000" b="1" dirty="0"/>
              <a:t>Long-Term Effects</a:t>
            </a:r>
          </a:p>
        </p:txBody>
      </p:sp>
      <p:sp>
        <p:nvSpPr>
          <p:cNvPr id="3" name="Content Placeholder 2"/>
          <p:cNvSpPr>
            <a:spLocks noGrp="1"/>
          </p:cNvSpPr>
          <p:nvPr>
            <p:ph idx="1"/>
          </p:nvPr>
        </p:nvSpPr>
        <p:spPr/>
        <p:txBody>
          <a:bodyPr/>
          <a:lstStyle/>
          <a:p>
            <a:r>
              <a:rPr lang="en-US" sz="2800" dirty="0"/>
              <a:t>Even years later, traumatized people often have enormous difficulty telling other people what has happened to them. Their bodies re experience terror, rage, and helplessness, as well as the impulse to fight or flee, but these feelings are almost impossible to articulate. Trauma by nature drives us to the edge of comprehension, cutting us off from language based on common experience or imaginable past. </a:t>
            </a:r>
          </a:p>
          <a:p>
            <a:pPr marL="0" indent="0">
              <a:buNone/>
            </a:pPr>
            <a:r>
              <a:rPr lang="en-US" sz="2800" dirty="0" smtClean="0"/>
              <a:t>		-- Bessel </a:t>
            </a:r>
            <a:r>
              <a:rPr lang="en-US" sz="2800" dirty="0"/>
              <a:t>A. Van der Kolk, </a:t>
            </a:r>
            <a:r>
              <a:rPr lang="en-US" sz="2800" i="1" dirty="0"/>
              <a:t>The Body Keeps </a:t>
            </a:r>
            <a:r>
              <a:rPr lang="en-US" sz="2800" i="1" dirty="0" smtClean="0"/>
              <a:t>Score </a:t>
            </a:r>
            <a:r>
              <a:rPr lang="en-US" sz="2800" dirty="0" smtClean="0"/>
              <a:t>(2014)</a:t>
            </a:r>
            <a:endParaRPr lang="en-US" sz="2800" dirty="0"/>
          </a:p>
        </p:txBody>
      </p:sp>
    </p:spTree>
    <p:extLst>
      <p:ext uri="{BB962C8B-B14F-4D97-AF65-F5344CB8AC3E}">
        <p14:creationId xmlns:p14="http://schemas.microsoft.com/office/powerpoint/2010/main" val="3337846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715" y="0"/>
            <a:ext cx="8229600" cy="857250"/>
          </a:xfrm>
        </p:spPr>
        <p:txBody>
          <a:bodyPr/>
          <a:lstStyle/>
          <a:p>
            <a:r>
              <a:rPr lang="en-US" sz="4000" b="1" dirty="0" smtClean="0"/>
              <a:t>PTSD</a:t>
            </a:r>
            <a:endParaRPr lang="en-US" sz="4000" b="1" dirty="0"/>
          </a:p>
        </p:txBody>
      </p:sp>
      <p:sp>
        <p:nvSpPr>
          <p:cNvPr id="4" name="Content Placeholder 3"/>
          <p:cNvSpPr>
            <a:spLocks noGrp="1"/>
          </p:cNvSpPr>
          <p:nvPr>
            <p:ph idx="1"/>
          </p:nvPr>
        </p:nvSpPr>
        <p:spPr>
          <a:xfrm>
            <a:off x="413657" y="1175851"/>
            <a:ext cx="8414658" cy="5682149"/>
          </a:xfrm>
        </p:spPr>
        <p:txBody>
          <a:bodyPr>
            <a:noAutofit/>
          </a:bodyPr>
          <a:lstStyle/>
          <a:p>
            <a:r>
              <a:rPr lang="en-US" sz="2300" dirty="0"/>
              <a:t>Posttraumatic stress disorder (PTSD) is a psychiatric disorder that can occur in people who have experienced or witnessed a traumatic event. Symptoms of PTSD fall into four categories and vary in severity:</a:t>
            </a:r>
          </a:p>
          <a:p>
            <a:pPr lvl="1"/>
            <a:r>
              <a:rPr lang="en-US" sz="2300" b="1" dirty="0"/>
              <a:t>Intrusive thoughts</a:t>
            </a:r>
            <a:r>
              <a:rPr lang="en-US" sz="2300" dirty="0"/>
              <a:t> such as repeated, involuntary memories; distressing dreams; or flashbacks of the traumatic event. Flashbacks may be so vivid that people feel they are re-living the traumatic experience or seeing it before their eyes</a:t>
            </a:r>
            <a:r>
              <a:rPr lang="en-US" sz="2300" dirty="0" smtClean="0"/>
              <a:t>.</a:t>
            </a:r>
          </a:p>
          <a:p>
            <a:pPr lvl="1"/>
            <a:endParaRPr lang="en-US" sz="2300" dirty="0"/>
          </a:p>
          <a:p>
            <a:pPr lvl="1"/>
            <a:r>
              <a:rPr lang="en-US" sz="2300" b="1" dirty="0"/>
              <a:t>Avoiding reminders</a:t>
            </a:r>
            <a:r>
              <a:rPr lang="en-US" sz="2300" dirty="0"/>
              <a:t> of the traumatic event may include avoiding people, places, activities, objects and situations that bring on distressing memories. People may try to avoid remembering or thinking about the traumatic event. They may resist talking about what happened or how they feel about it.</a:t>
            </a:r>
          </a:p>
          <a:p>
            <a:endParaRPr lang="en-US" sz="1950" dirty="0"/>
          </a:p>
        </p:txBody>
      </p:sp>
    </p:spTree>
    <p:extLst>
      <p:ext uri="{BB962C8B-B14F-4D97-AF65-F5344CB8AC3E}">
        <p14:creationId xmlns:p14="http://schemas.microsoft.com/office/powerpoint/2010/main" val="2759015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715" y="144096"/>
            <a:ext cx="8229600" cy="857250"/>
          </a:xfrm>
        </p:spPr>
        <p:txBody>
          <a:bodyPr>
            <a:normAutofit/>
          </a:bodyPr>
          <a:lstStyle/>
          <a:p>
            <a:r>
              <a:rPr lang="en-US" sz="4000" b="1" dirty="0" smtClean="0"/>
              <a:t>PTSD Contd.</a:t>
            </a:r>
            <a:endParaRPr lang="en-US" sz="4000" b="1" dirty="0"/>
          </a:p>
        </p:txBody>
      </p:sp>
      <p:sp>
        <p:nvSpPr>
          <p:cNvPr id="4" name="Content Placeholder 3"/>
          <p:cNvSpPr>
            <a:spLocks noGrp="1"/>
          </p:cNvSpPr>
          <p:nvPr>
            <p:ph idx="1"/>
          </p:nvPr>
        </p:nvSpPr>
        <p:spPr>
          <a:xfrm>
            <a:off x="413657" y="1091328"/>
            <a:ext cx="8414658" cy="4122965"/>
          </a:xfrm>
        </p:spPr>
        <p:txBody>
          <a:bodyPr>
            <a:noAutofit/>
          </a:bodyPr>
          <a:lstStyle/>
          <a:p>
            <a:pPr lvl="1"/>
            <a:r>
              <a:rPr lang="en-US" sz="2200" b="1" dirty="0"/>
              <a:t>Negative thoughts and feelings</a:t>
            </a:r>
            <a:r>
              <a:rPr lang="en-US" sz="2200" dirty="0"/>
              <a:t> may include ongoing and distorted beliefs about oneself or others (e.g., “I am bad,” “No one can be trusted”); ongoing fear, horror, anger, guilt or shame; much less interest in activities previously enjoyed; or feeling detached or estranged from others.</a:t>
            </a:r>
          </a:p>
          <a:p>
            <a:pPr lvl="1"/>
            <a:endParaRPr lang="en-US" sz="2200" dirty="0"/>
          </a:p>
          <a:p>
            <a:pPr lvl="1"/>
            <a:r>
              <a:rPr lang="en-US" sz="2200" b="1" dirty="0"/>
              <a:t>Arousal and reactive symptoms</a:t>
            </a:r>
            <a:r>
              <a:rPr lang="en-US" sz="2200" dirty="0"/>
              <a:t> may include being irritable and having angry outbursts; behaving recklessly or in a self-destructive way; being easily startled; or having problems concentrating or sleeping.	</a:t>
            </a:r>
          </a:p>
          <a:p>
            <a:r>
              <a:rPr lang="en-US" sz="2200" dirty="0"/>
              <a:t>Many people who are exposed to a traumatic event experience symptoms like those described above in the days following the event. </a:t>
            </a:r>
          </a:p>
          <a:p>
            <a:r>
              <a:rPr lang="en-US" sz="2200" dirty="0"/>
              <a:t>For a person with PTSD, symptoms last for at least a month and often persist for months and sometimes years. </a:t>
            </a:r>
          </a:p>
        </p:txBody>
      </p:sp>
      <p:sp>
        <p:nvSpPr>
          <p:cNvPr id="3" name="TextBox 2"/>
          <p:cNvSpPr txBox="1"/>
          <p:nvPr/>
        </p:nvSpPr>
        <p:spPr>
          <a:xfrm>
            <a:off x="5188936" y="6257836"/>
            <a:ext cx="3955064" cy="600164"/>
          </a:xfrm>
          <a:prstGeom prst="rect">
            <a:avLst/>
          </a:prstGeom>
          <a:noFill/>
        </p:spPr>
        <p:txBody>
          <a:bodyPr wrap="square" rtlCol="0">
            <a:spAutoFit/>
          </a:bodyPr>
          <a:lstStyle/>
          <a:p>
            <a:r>
              <a:rPr lang="en-US" sz="1650" dirty="0"/>
              <a:t>(American Psychiatry Association, “What is PTSD?” 2014)</a:t>
            </a:r>
          </a:p>
        </p:txBody>
      </p:sp>
    </p:spTree>
    <p:extLst>
      <p:ext uri="{BB962C8B-B14F-4D97-AF65-F5344CB8AC3E}">
        <p14:creationId xmlns:p14="http://schemas.microsoft.com/office/powerpoint/2010/main" val="271916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5617" y="0"/>
            <a:ext cx="8229600" cy="857250"/>
          </a:xfrm>
        </p:spPr>
        <p:txBody>
          <a:bodyPr>
            <a:normAutofit/>
          </a:bodyPr>
          <a:lstStyle/>
          <a:p>
            <a:r>
              <a:rPr lang="en-US" sz="4000" b="1" dirty="0" smtClean="0"/>
              <a:t>Secondary Traumatization</a:t>
            </a:r>
            <a:endParaRPr lang="en-US" sz="4000" b="1" dirty="0"/>
          </a:p>
        </p:txBody>
      </p:sp>
      <p:sp>
        <p:nvSpPr>
          <p:cNvPr id="3" name="Content Placeholder 2"/>
          <p:cNvSpPr>
            <a:spLocks noGrp="1"/>
          </p:cNvSpPr>
          <p:nvPr>
            <p:ph idx="1"/>
          </p:nvPr>
        </p:nvSpPr>
        <p:spPr>
          <a:xfrm>
            <a:off x="337930" y="1118154"/>
            <a:ext cx="8229600" cy="5282646"/>
          </a:xfrm>
        </p:spPr>
        <p:txBody>
          <a:bodyPr>
            <a:noAutofit/>
          </a:bodyPr>
          <a:lstStyle/>
          <a:p>
            <a:r>
              <a:rPr lang="en-US" sz="2600" dirty="0"/>
              <a:t>Secondary victimization refers to behaviors and attitudes of social service providers that are "victim-blaming" and insensitive, and which traumatize victims of violence who are being served by these agencies. </a:t>
            </a:r>
          </a:p>
          <a:p>
            <a:r>
              <a:rPr lang="en-US" sz="2600" dirty="0"/>
              <a:t>Institutional practices and values that place the needs of the organization above the needs of clients or patients are implicated in the problem:</a:t>
            </a:r>
          </a:p>
          <a:p>
            <a:pPr lvl="1"/>
            <a:r>
              <a:rPr lang="en-US" sz="2600" dirty="0" smtClean="0"/>
              <a:t>Failure to offer appropriate services and support</a:t>
            </a:r>
          </a:p>
          <a:p>
            <a:pPr lvl="1"/>
            <a:r>
              <a:rPr lang="en-US" sz="2600" dirty="0" smtClean="0"/>
              <a:t>Belief </a:t>
            </a:r>
            <a:r>
              <a:rPr lang="en-US" sz="2600" dirty="0"/>
              <a:t>in rape myths that blame the victim for the </a:t>
            </a:r>
            <a:r>
              <a:rPr lang="en-US" sz="2600" dirty="0" smtClean="0"/>
              <a:t>assault</a:t>
            </a:r>
          </a:p>
          <a:p>
            <a:pPr lvl="1"/>
            <a:r>
              <a:rPr lang="en-US" sz="2600" dirty="0" smtClean="0"/>
              <a:t>Provision of services in a way that damages the victim’s wellbeing</a:t>
            </a:r>
          </a:p>
        </p:txBody>
      </p:sp>
      <p:sp>
        <p:nvSpPr>
          <p:cNvPr id="4" name="TextBox 3"/>
          <p:cNvSpPr txBox="1"/>
          <p:nvPr/>
        </p:nvSpPr>
        <p:spPr>
          <a:xfrm>
            <a:off x="5822831" y="6107706"/>
            <a:ext cx="1863305" cy="553998"/>
          </a:xfrm>
          <a:prstGeom prst="rect">
            <a:avLst/>
          </a:prstGeom>
          <a:noFill/>
        </p:spPr>
        <p:txBody>
          <a:bodyPr wrap="square" rtlCol="0">
            <a:spAutoFit/>
          </a:bodyPr>
          <a:lstStyle/>
          <a:p>
            <a:pPr marL="0" lvl="1"/>
            <a:r>
              <a:rPr lang="en-US" sz="1650" dirty="0"/>
              <a:t>(Campbell 1999)</a:t>
            </a:r>
          </a:p>
          <a:p>
            <a:endParaRPr lang="en-US" sz="1350" dirty="0"/>
          </a:p>
        </p:txBody>
      </p:sp>
    </p:spTree>
    <p:extLst>
      <p:ext uri="{BB962C8B-B14F-4D97-AF65-F5344CB8AC3E}">
        <p14:creationId xmlns:p14="http://schemas.microsoft.com/office/powerpoint/2010/main" val="756020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2209" y="142600"/>
            <a:ext cx="8229600" cy="857250"/>
          </a:xfrm>
        </p:spPr>
        <p:txBody>
          <a:bodyPr>
            <a:normAutofit/>
          </a:bodyPr>
          <a:lstStyle/>
          <a:p>
            <a:r>
              <a:rPr lang="en-US" sz="3500" b="1" dirty="0" smtClean="0"/>
              <a:t>When to Conduct An Initial Interview</a:t>
            </a:r>
            <a:endParaRPr lang="en-US" sz="3500" b="1" dirty="0"/>
          </a:p>
        </p:txBody>
      </p:sp>
      <p:sp>
        <p:nvSpPr>
          <p:cNvPr id="3" name="Content Placeholder 2"/>
          <p:cNvSpPr>
            <a:spLocks noGrp="1"/>
          </p:cNvSpPr>
          <p:nvPr>
            <p:ph idx="1"/>
          </p:nvPr>
        </p:nvSpPr>
        <p:spPr>
          <a:xfrm>
            <a:off x="457200" y="1134941"/>
            <a:ext cx="8229600" cy="3394472"/>
          </a:xfrm>
        </p:spPr>
        <p:txBody>
          <a:bodyPr>
            <a:normAutofit/>
          </a:bodyPr>
          <a:lstStyle/>
          <a:p>
            <a:r>
              <a:rPr lang="en-US" sz="3000" dirty="0" smtClean="0"/>
              <a:t>There is evidence that waiting two days (two full sleep cycles) to conduct the interview of a victim may result in more coherent, detailed information because the brain will have had a chance to recover and consolidate memories during that period</a:t>
            </a:r>
          </a:p>
        </p:txBody>
      </p:sp>
      <p:sp>
        <p:nvSpPr>
          <p:cNvPr id="4" name="AutoShape 2" descr="mage result for sleep clip art"/>
          <p:cNvSpPr>
            <a:spLocks noChangeAspect="1" noChangeArrowheads="1"/>
          </p:cNvSpPr>
          <p:nvPr/>
        </p:nvSpPr>
        <p:spPr bwMode="auto">
          <a:xfrm>
            <a:off x="0" y="857250"/>
            <a:ext cx="2957513" cy="29575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7513" y="3757322"/>
            <a:ext cx="2735023" cy="2735023"/>
          </a:xfrm>
          <a:prstGeom prst="rect">
            <a:avLst/>
          </a:prstGeom>
        </p:spPr>
      </p:pic>
      <p:sp>
        <p:nvSpPr>
          <p:cNvPr id="6" name="TextBox 5"/>
          <p:cNvSpPr txBox="1"/>
          <p:nvPr/>
        </p:nvSpPr>
        <p:spPr>
          <a:xfrm>
            <a:off x="6438122" y="5349446"/>
            <a:ext cx="2127380" cy="346249"/>
          </a:xfrm>
          <a:prstGeom prst="rect">
            <a:avLst/>
          </a:prstGeom>
          <a:noFill/>
        </p:spPr>
        <p:txBody>
          <a:bodyPr wrap="square" rtlCol="0">
            <a:spAutoFit/>
          </a:bodyPr>
          <a:lstStyle/>
          <a:p>
            <a:r>
              <a:rPr lang="en-US" sz="1650" dirty="0"/>
              <a:t>(Campbell 2012)</a:t>
            </a:r>
          </a:p>
        </p:txBody>
      </p:sp>
    </p:spTree>
    <p:extLst>
      <p:ext uri="{BB962C8B-B14F-4D97-AF65-F5344CB8AC3E}">
        <p14:creationId xmlns:p14="http://schemas.microsoft.com/office/powerpoint/2010/main" val="731169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63514"/>
            <a:ext cx="8229600" cy="857250"/>
          </a:xfrm>
        </p:spPr>
        <p:txBody>
          <a:bodyPr>
            <a:normAutofit/>
          </a:bodyPr>
          <a:lstStyle/>
          <a:p>
            <a:r>
              <a:rPr lang="en-US" sz="4000" b="1" dirty="0"/>
              <a:t>Trauma-Informed Interview Tips</a:t>
            </a:r>
            <a:endParaRPr lang="en-US" sz="4000" dirty="0"/>
          </a:p>
        </p:txBody>
      </p:sp>
      <p:sp>
        <p:nvSpPr>
          <p:cNvPr id="3" name="Content Placeholder 2"/>
          <p:cNvSpPr>
            <a:spLocks noGrp="1"/>
          </p:cNvSpPr>
          <p:nvPr>
            <p:ph idx="1"/>
          </p:nvPr>
        </p:nvSpPr>
        <p:spPr>
          <a:xfrm>
            <a:off x="397565" y="1304868"/>
            <a:ext cx="8360228" cy="3394472"/>
          </a:xfrm>
        </p:spPr>
        <p:txBody>
          <a:bodyPr>
            <a:normAutofit/>
          </a:bodyPr>
          <a:lstStyle/>
          <a:p>
            <a:r>
              <a:rPr lang="en-US" sz="3000" dirty="0"/>
              <a:t>Think about presentation and atmosphere. Be mindful of first impressions (in writing, on the phone, or in person).</a:t>
            </a:r>
          </a:p>
          <a:p>
            <a:pPr lvl="1"/>
            <a:r>
              <a:rPr lang="en-US" sz="3000" dirty="0" smtClean="0"/>
              <a:t> Where </a:t>
            </a:r>
            <a:r>
              <a:rPr lang="en-US" sz="3000" dirty="0"/>
              <a:t>is the interview taking place? Consider privacy, light, noise, accessibility, etc.</a:t>
            </a:r>
          </a:p>
          <a:p>
            <a:pPr lvl="1"/>
            <a:r>
              <a:rPr lang="en-US" sz="3000" dirty="0" smtClean="0"/>
              <a:t> How </a:t>
            </a:r>
            <a:r>
              <a:rPr lang="en-US" sz="3000" dirty="0"/>
              <a:t>do you present yourself?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1733" y="4359683"/>
            <a:ext cx="1923224" cy="1776311"/>
          </a:xfrm>
          <a:prstGeom prst="rect">
            <a:avLst/>
          </a:prstGeom>
        </p:spPr>
      </p:pic>
    </p:spTree>
    <p:extLst>
      <p:ext uri="{BB962C8B-B14F-4D97-AF65-F5344CB8AC3E}">
        <p14:creationId xmlns:p14="http://schemas.microsoft.com/office/powerpoint/2010/main" val="1631276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1154" y="141633"/>
            <a:ext cx="8229600" cy="857250"/>
          </a:xfrm>
        </p:spPr>
        <p:txBody>
          <a:bodyPr>
            <a:normAutofit/>
          </a:bodyPr>
          <a:lstStyle/>
          <a:p>
            <a:r>
              <a:rPr lang="en-US" sz="4000" b="1" dirty="0"/>
              <a:t>Trauma-Informed Interview Tips</a:t>
            </a:r>
          </a:p>
        </p:txBody>
      </p:sp>
      <p:sp>
        <p:nvSpPr>
          <p:cNvPr id="5" name="Content Placeholder 4"/>
          <p:cNvSpPr>
            <a:spLocks noGrp="1"/>
          </p:cNvSpPr>
          <p:nvPr>
            <p:ph idx="1"/>
          </p:nvPr>
        </p:nvSpPr>
        <p:spPr>
          <a:xfrm>
            <a:off x="359228" y="1177787"/>
            <a:ext cx="8612156" cy="5481429"/>
          </a:xfrm>
        </p:spPr>
        <p:txBody>
          <a:bodyPr>
            <a:noAutofit/>
          </a:bodyPr>
          <a:lstStyle/>
          <a:p>
            <a:r>
              <a:rPr lang="en-US" sz="2600" dirty="0"/>
              <a:t>To the extent possible, help the complainant feel empowered in the process. Emphasize choices and give the complainant a sense of control whenever possible:</a:t>
            </a:r>
          </a:p>
          <a:p>
            <a:pPr lvl="1"/>
            <a:r>
              <a:rPr lang="en-US" sz="2600" dirty="0" smtClean="0"/>
              <a:t>Whether to file a formal complaint</a:t>
            </a:r>
          </a:p>
          <a:p>
            <a:pPr lvl="1"/>
            <a:r>
              <a:rPr lang="en-US" sz="2600" dirty="0" smtClean="0"/>
              <a:t>Whether to pursue a police report</a:t>
            </a:r>
          </a:p>
          <a:p>
            <a:pPr lvl="1"/>
            <a:r>
              <a:rPr lang="en-US" sz="2600" dirty="0" smtClean="0"/>
              <a:t>Whether to begin the interview at initial meeting, or have preliminary “informational meeting” first</a:t>
            </a:r>
          </a:p>
          <a:p>
            <a:pPr lvl="1"/>
            <a:r>
              <a:rPr lang="en-US" sz="2600" dirty="0" smtClean="0"/>
              <a:t>When to take breaks</a:t>
            </a:r>
            <a:endParaRPr lang="en-US" sz="2600" dirty="0"/>
          </a:p>
          <a:p>
            <a:r>
              <a:rPr lang="en-US" sz="2600" dirty="0"/>
              <a:t>BUT...be honest about the extent to which they are NOT in control in the process (e.g., circumstances in which the college would move forward against their wishes)</a:t>
            </a:r>
          </a:p>
          <a:p>
            <a:pPr marL="342900" lvl="1" indent="0">
              <a:buNone/>
            </a:pPr>
            <a:endParaRPr lang="en-US" sz="1800" dirty="0"/>
          </a:p>
          <a:p>
            <a:pPr marL="942975" lvl="3" indent="0">
              <a:buNone/>
            </a:pPr>
            <a:endParaRPr lang="en-US" sz="1800" dirty="0"/>
          </a:p>
        </p:txBody>
      </p:sp>
    </p:spTree>
    <p:extLst>
      <p:ext uri="{BB962C8B-B14F-4D97-AF65-F5344CB8AC3E}">
        <p14:creationId xmlns:p14="http://schemas.microsoft.com/office/powerpoint/2010/main" val="31948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71397" y="141632"/>
            <a:ext cx="8229600" cy="857250"/>
          </a:xfrm>
        </p:spPr>
        <p:txBody>
          <a:bodyPr>
            <a:normAutofit/>
          </a:bodyPr>
          <a:lstStyle/>
          <a:p>
            <a:r>
              <a:rPr lang="en-US" sz="4000" b="1" dirty="0"/>
              <a:t>Trauma-Informed Interview Tips</a:t>
            </a:r>
          </a:p>
        </p:txBody>
      </p:sp>
      <p:sp>
        <p:nvSpPr>
          <p:cNvPr id="5" name="Content Placeholder 4"/>
          <p:cNvSpPr>
            <a:spLocks noGrp="1"/>
          </p:cNvSpPr>
          <p:nvPr>
            <p:ph idx="1"/>
          </p:nvPr>
        </p:nvSpPr>
        <p:spPr>
          <a:xfrm>
            <a:off x="179850" y="1181100"/>
            <a:ext cx="8545286" cy="5816047"/>
          </a:xfrm>
        </p:spPr>
        <p:txBody>
          <a:bodyPr>
            <a:noAutofit/>
          </a:bodyPr>
          <a:lstStyle/>
          <a:p>
            <a:pPr marL="381000" lvl="1" indent="-250031">
              <a:buFont typeface="Arial" panose="020B0604020202020204" pitchFamily="34" charset="0"/>
              <a:buChar char="•"/>
            </a:pPr>
            <a:r>
              <a:rPr lang="en-US" sz="2400" dirty="0"/>
              <a:t>Start the interview by having </a:t>
            </a:r>
            <a:r>
              <a:rPr lang="en-US" sz="2400" dirty="0" smtClean="0"/>
              <a:t>the complainant tell </a:t>
            </a:r>
            <a:r>
              <a:rPr lang="en-US" sz="2400" dirty="0"/>
              <a:t>their “story,” in their own words, </a:t>
            </a:r>
            <a:r>
              <a:rPr lang="en-US" sz="2400" dirty="0" smtClean="0"/>
              <a:t>with minimal interruptions necessary, </a:t>
            </a:r>
            <a:r>
              <a:rPr lang="en-US" sz="2400" dirty="0"/>
              <a:t>before asking follow-up questions.  Ask open-ended questions whenever possible. Save the technical questions for the end (“Can we go back to…”). </a:t>
            </a:r>
          </a:p>
          <a:p>
            <a:pPr marL="381000" lvl="1" indent="-250031">
              <a:buFont typeface="Arial" panose="020B0604020202020204" pitchFamily="34" charset="0"/>
              <a:buChar char="•"/>
            </a:pPr>
            <a:r>
              <a:rPr lang="en-US" sz="2400" dirty="0" smtClean="0"/>
              <a:t>Provide sufficiently </a:t>
            </a:r>
            <a:r>
              <a:rPr lang="en-US" sz="2400" dirty="0"/>
              <a:t>detailed information and a clear explanation of your role as investigator (or other role) and the investigation process. </a:t>
            </a:r>
            <a:r>
              <a:rPr lang="en-US" sz="2400" dirty="0" smtClean="0"/>
              <a:t> </a:t>
            </a:r>
            <a:r>
              <a:rPr lang="en-US" sz="2400" u="sng" dirty="0" smtClean="0"/>
              <a:t>Provide </a:t>
            </a:r>
            <a:r>
              <a:rPr lang="en-US" sz="2400" u="sng" dirty="0"/>
              <a:t>information in writing and go over it again in </a:t>
            </a:r>
            <a:r>
              <a:rPr lang="en-US" sz="2400" u="sng" dirty="0" smtClean="0"/>
              <a:t>person</a:t>
            </a:r>
            <a:r>
              <a:rPr lang="en-US" sz="2400" dirty="0" smtClean="0"/>
              <a:t> (do this for both parties). </a:t>
            </a:r>
            <a:endParaRPr lang="en-US" sz="2400" dirty="0"/>
          </a:p>
          <a:p>
            <a:pPr marL="859631" lvl="1"/>
            <a:r>
              <a:rPr lang="en-US" sz="2400" dirty="0"/>
              <a:t>Think ahead regarding basic information so they don’t have to ask (but encourage questions)</a:t>
            </a:r>
          </a:p>
          <a:p>
            <a:pPr marL="859631" lvl="1"/>
            <a:r>
              <a:rPr lang="en-US" sz="2400" dirty="0"/>
              <a:t>Avoid jargon and acronyms</a:t>
            </a:r>
          </a:p>
          <a:p>
            <a:pPr marL="859631" lvl="1"/>
            <a:r>
              <a:rPr lang="en-US" sz="2400" dirty="0"/>
              <a:t>Explain evidence standard and what the “findings” will mean</a:t>
            </a:r>
          </a:p>
          <a:p>
            <a:pPr marL="942975" lvl="3" indent="0">
              <a:buNone/>
            </a:pPr>
            <a:endParaRPr lang="en-US" sz="2400" dirty="0"/>
          </a:p>
        </p:txBody>
      </p:sp>
    </p:spTree>
    <p:extLst>
      <p:ext uri="{BB962C8B-B14F-4D97-AF65-F5344CB8AC3E}">
        <p14:creationId xmlns:p14="http://schemas.microsoft.com/office/powerpoint/2010/main" val="687932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7809" y="141633"/>
            <a:ext cx="8229600" cy="857250"/>
          </a:xfrm>
        </p:spPr>
        <p:txBody>
          <a:bodyPr>
            <a:normAutofit/>
          </a:bodyPr>
          <a:lstStyle/>
          <a:p>
            <a:r>
              <a:rPr lang="en-US" sz="4000" b="1" dirty="0"/>
              <a:t>Trauma-Informed Interview Tips</a:t>
            </a:r>
          </a:p>
        </p:txBody>
      </p:sp>
      <p:sp>
        <p:nvSpPr>
          <p:cNvPr id="5" name="Content Placeholder 4"/>
          <p:cNvSpPr>
            <a:spLocks noGrp="1"/>
          </p:cNvSpPr>
          <p:nvPr>
            <p:ph idx="1"/>
          </p:nvPr>
        </p:nvSpPr>
        <p:spPr>
          <a:xfrm>
            <a:off x="239486" y="1240734"/>
            <a:ext cx="8647923" cy="5378727"/>
          </a:xfrm>
        </p:spPr>
        <p:txBody>
          <a:bodyPr>
            <a:noAutofit/>
          </a:bodyPr>
          <a:lstStyle/>
          <a:p>
            <a:pPr marL="381000" lvl="1" indent="-250031">
              <a:buFont typeface="Arial" panose="020B0604020202020204" pitchFamily="34" charset="0"/>
              <a:buChar char="•"/>
            </a:pPr>
            <a:r>
              <a:rPr lang="en-US" sz="2400" dirty="0" smtClean="0"/>
              <a:t>Try to use </a:t>
            </a:r>
            <a:r>
              <a:rPr lang="en-US" sz="2400" dirty="0"/>
              <a:t>the interviewee’s </a:t>
            </a:r>
            <a:r>
              <a:rPr lang="en-US" sz="2400" dirty="0" smtClean="0"/>
              <a:t>words back to him or her, but clarify </a:t>
            </a:r>
            <a:r>
              <a:rPr lang="en-US" sz="2400" dirty="0"/>
              <a:t>meaning of </a:t>
            </a:r>
            <a:r>
              <a:rPr lang="en-US" sz="2400" dirty="0" smtClean="0"/>
              <a:t>slang (“He told me to give him a BJ”) and vague phrases (“She touched my my private area”).</a:t>
            </a:r>
          </a:p>
          <a:p>
            <a:pPr marL="381000" lvl="1" indent="-250031">
              <a:buFont typeface="Arial" panose="020B0604020202020204" pitchFamily="34" charset="0"/>
              <a:buChar char="•"/>
            </a:pPr>
            <a:r>
              <a:rPr lang="en-US" sz="2400" dirty="0" smtClean="0"/>
              <a:t>Don’t let YOUR discomfort take you out of the moment. The investigator MUST be able to talk about “blow jobs” and “BDSM” without reacting with shock or judgment.</a:t>
            </a:r>
          </a:p>
          <a:p>
            <a:pPr marL="381000" lvl="1" indent="-250031">
              <a:buFont typeface="Arial" panose="020B0604020202020204" pitchFamily="34" charset="0"/>
              <a:buChar char="•"/>
            </a:pPr>
            <a:r>
              <a:rPr lang="en-US" sz="2400" dirty="0" smtClean="0"/>
              <a:t>Think </a:t>
            </a:r>
            <a:r>
              <a:rPr lang="en-US" sz="2400" dirty="0"/>
              <a:t>before you speak. Avoid questions or comments that may appear to victim-blame. Be strategic and purposeful with regard to word choice and tone. Be mindful of body language.</a:t>
            </a:r>
          </a:p>
          <a:p>
            <a:pPr lvl="1" indent="-257175"/>
            <a:r>
              <a:rPr lang="en-US" sz="2400" dirty="0"/>
              <a:t> Is the question relevant</a:t>
            </a:r>
            <a:r>
              <a:rPr lang="en-US" sz="2400" dirty="0" smtClean="0"/>
              <a:t>? (“What were you wearing?”)</a:t>
            </a:r>
            <a:endParaRPr lang="en-US" sz="2400" dirty="0"/>
          </a:p>
          <a:p>
            <a:pPr lvl="1" indent="-257175"/>
            <a:r>
              <a:rPr lang="en-US" sz="2400" dirty="0"/>
              <a:t>Is the question clear? </a:t>
            </a:r>
          </a:p>
          <a:p>
            <a:pPr lvl="1" indent="-257175"/>
            <a:r>
              <a:rPr lang="en-US" sz="2400" i="1" dirty="0"/>
              <a:t>“Help me understand</a:t>
            </a:r>
            <a:r>
              <a:rPr lang="en-US" sz="2400" i="1" dirty="0" smtClean="0"/>
              <a:t>…”</a:t>
            </a:r>
            <a:endParaRPr lang="en-US" sz="2400" i="1" dirty="0"/>
          </a:p>
          <a:p>
            <a:pPr marL="381000" lvl="1" indent="-250031">
              <a:buFont typeface="Arial" panose="020B0604020202020204" pitchFamily="34" charset="0"/>
              <a:buChar char="•"/>
            </a:pPr>
            <a:endParaRPr lang="en-US" dirty="0"/>
          </a:p>
          <a:p>
            <a:pPr marL="381000" lvl="1" indent="-250031">
              <a:buFont typeface="Arial" panose="020B0604020202020204" pitchFamily="34" charset="0"/>
              <a:buChar char="•"/>
            </a:pPr>
            <a:endParaRPr lang="en-US" sz="1650" dirty="0"/>
          </a:p>
          <a:p>
            <a:pPr marL="381000" lvl="1" indent="-250031">
              <a:buFont typeface="Arial" panose="020B0604020202020204" pitchFamily="34" charset="0"/>
              <a:buChar char="•"/>
            </a:pPr>
            <a:endParaRPr lang="en-US" sz="1650" dirty="0"/>
          </a:p>
          <a:p>
            <a:pPr marL="130969" lvl="1" indent="0">
              <a:buNone/>
            </a:pPr>
            <a:endParaRPr lang="en-US" sz="1650" dirty="0"/>
          </a:p>
          <a:p>
            <a:pPr marL="300038" lvl="1" indent="0">
              <a:buNone/>
            </a:pPr>
            <a:endParaRPr lang="en-US" sz="1350" dirty="0"/>
          </a:p>
          <a:p>
            <a:pPr marL="300038" lvl="1" indent="0">
              <a:buNone/>
            </a:pPr>
            <a:endParaRPr lang="en-US" sz="1350" dirty="0"/>
          </a:p>
          <a:p>
            <a:pPr marL="342900" lvl="1" indent="0">
              <a:buNone/>
            </a:pPr>
            <a:endParaRPr lang="en-US" sz="1650" dirty="0"/>
          </a:p>
          <a:p>
            <a:pPr marL="942975" lvl="3" indent="0">
              <a:buNone/>
            </a:pPr>
            <a:endParaRPr lang="en-US" sz="1050" dirty="0"/>
          </a:p>
        </p:txBody>
      </p:sp>
    </p:spTree>
    <p:extLst>
      <p:ext uri="{BB962C8B-B14F-4D97-AF65-F5344CB8AC3E}">
        <p14:creationId xmlns:p14="http://schemas.microsoft.com/office/powerpoint/2010/main" val="1868217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385" y="0"/>
            <a:ext cx="8229600" cy="857250"/>
          </a:xfrm>
        </p:spPr>
        <p:txBody>
          <a:bodyPr>
            <a:normAutofit/>
          </a:bodyPr>
          <a:lstStyle/>
          <a:p>
            <a:r>
              <a:rPr lang="en-US" sz="4000" b="1" dirty="0"/>
              <a:t>Trauma-Informed Interview Tips</a:t>
            </a:r>
            <a:endParaRPr lang="en-US" sz="4000" dirty="0"/>
          </a:p>
        </p:txBody>
      </p:sp>
      <p:sp>
        <p:nvSpPr>
          <p:cNvPr id="3" name="Content Placeholder 2"/>
          <p:cNvSpPr>
            <a:spLocks noGrp="1"/>
          </p:cNvSpPr>
          <p:nvPr>
            <p:ph idx="1"/>
          </p:nvPr>
        </p:nvSpPr>
        <p:spPr>
          <a:xfrm>
            <a:off x="362675" y="857249"/>
            <a:ext cx="8406883" cy="5742333"/>
          </a:xfrm>
        </p:spPr>
        <p:txBody>
          <a:bodyPr>
            <a:normAutofit fontScale="77500" lnSpcReduction="20000"/>
          </a:bodyPr>
          <a:lstStyle/>
          <a:p>
            <a:pPr marL="600075" lvl="2" indent="0">
              <a:buNone/>
            </a:pPr>
            <a:endParaRPr lang="en-US" sz="2250" dirty="0"/>
          </a:p>
          <a:p>
            <a:pPr marL="260747" indent="-260747"/>
            <a:r>
              <a:rPr lang="en-US" sz="3500" dirty="0"/>
              <a:t>Maintain appropriate boundaries for your role, but try to build a connection. Limited small talk is okay (with both parties). Getting to know a little about the parties helps build rapport and may also help your investigation.</a:t>
            </a:r>
          </a:p>
          <a:p>
            <a:r>
              <a:rPr lang="en-US" sz="3500" dirty="0"/>
              <a:t>Don’t rush. Give time to process. If you sense that he or she is getting tired or irritated, take a break or quit for the day. </a:t>
            </a:r>
          </a:p>
          <a:p>
            <a:r>
              <a:rPr lang="en-US" sz="3500" dirty="0"/>
              <a:t>Keep the parties updated the status of the investigation (timeline, next steps, etc.).</a:t>
            </a:r>
          </a:p>
          <a:p>
            <a:r>
              <a:rPr lang="en-US" sz="3500" dirty="0"/>
              <a:t>Share information between investigators or co-interview (including with law enforcement) when possible to avoid having the complainant tell his or her story again and again.</a:t>
            </a:r>
          </a:p>
          <a:p>
            <a:pPr marL="260747" indent="-260747"/>
            <a:endParaRPr lang="en-US" sz="2250" dirty="0"/>
          </a:p>
          <a:p>
            <a:pPr marL="260747" indent="-260747"/>
            <a:endParaRPr lang="en-US" sz="2100" dirty="0"/>
          </a:p>
        </p:txBody>
      </p:sp>
    </p:spTree>
    <p:extLst>
      <p:ext uri="{BB962C8B-B14F-4D97-AF65-F5344CB8AC3E}">
        <p14:creationId xmlns:p14="http://schemas.microsoft.com/office/powerpoint/2010/main" val="778110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6429" y="0"/>
            <a:ext cx="8229600" cy="857250"/>
          </a:xfrm>
        </p:spPr>
        <p:txBody>
          <a:bodyPr>
            <a:normAutofit/>
          </a:bodyPr>
          <a:lstStyle/>
          <a:p>
            <a:r>
              <a:rPr lang="en-US" sz="4000" b="1" dirty="0"/>
              <a:t>Trauma-Informed Adjudication</a:t>
            </a:r>
          </a:p>
        </p:txBody>
      </p:sp>
      <p:sp>
        <p:nvSpPr>
          <p:cNvPr id="3" name="Content Placeholder 2"/>
          <p:cNvSpPr>
            <a:spLocks noGrp="1"/>
          </p:cNvSpPr>
          <p:nvPr>
            <p:ph idx="1"/>
          </p:nvPr>
        </p:nvSpPr>
        <p:spPr>
          <a:xfrm>
            <a:off x="218661" y="1177195"/>
            <a:ext cx="8229600" cy="5442265"/>
          </a:xfrm>
        </p:spPr>
        <p:txBody>
          <a:bodyPr>
            <a:normAutofit/>
          </a:bodyPr>
          <a:lstStyle/>
          <a:p>
            <a:r>
              <a:rPr lang="en-US" sz="2200" b="1" dirty="0"/>
              <a:t>University of Virginia – OCR found (among other things):</a:t>
            </a:r>
          </a:p>
          <a:p>
            <a:pPr lvl="1"/>
            <a:r>
              <a:rPr lang="en-US" sz="2200" dirty="0"/>
              <a:t>The University did not make arrangements so that the complainant and respondent didn’t have to be in the same room at the same time (the policy said such options were available at the sole discretion of the hearing panel chair)</a:t>
            </a:r>
          </a:p>
          <a:p>
            <a:pPr lvl="1"/>
            <a:r>
              <a:rPr lang="en-US" sz="2200" dirty="0"/>
              <a:t>The University used a mediation-like process for informal resolution of sexual assault – the complainant sat down with the respondent in front of Dean of Students/hearing panel chair to discuss his or her feelings about alleged incident and its impact</a:t>
            </a:r>
          </a:p>
          <a:p>
            <a:r>
              <a:rPr lang="en-US" sz="2200" dirty="0"/>
              <a:t>The resolution agreement required </a:t>
            </a:r>
            <a:r>
              <a:rPr lang="en-US" sz="2200" dirty="0" smtClean="0"/>
              <a:t>training </a:t>
            </a:r>
            <a:r>
              <a:rPr lang="en-US" sz="2200" dirty="0"/>
              <a:t>on the “potential impact of trauma on the behavior of victims of sexual harassment or sexual violence, including how it may impact participation in the investigative process and the hearing by the Review Panel.” (U. Va. Resolution Agreement, Sept. 17 2015).</a:t>
            </a:r>
          </a:p>
          <a:p>
            <a:endParaRPr lang="en-US" sz="2200" dirty="0"/>
          </a:p>
          <a:p>
            <a:pPr marL="0" indent="0">
              <a:buNone/>
            </a:pPr>
            <a:endParaRPr lang="en-US" sz="5250" dirty="0"/>
          </a:p>
        </p:txBody>
      </p:sp>
    </p:spTree>
    <p:extLst>
      <p:ext uri="{BB962C8B-B14F-4D97-AF65-F5344CB8AC3E}">
        <p14:creationId xmlns:p14="http://schemas.microsoft.com/office/powerpoint/2010/main" val="1484755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935" y="857250"/>
            <a:ext cx="8229600" cy="857250"/>
          </a:xfrm>
        </p:spPr>
        <p:txBody>
          <a:bodyPr>
            <a:normAutofit/>
          </a:bodyPr>
          <a:lstStyle/>
          <a:p>
            <a:r>
              <a:rPr lang="en-US" sz="2625" b="1" dirty="0"/>
              <a:t>Do’s and Don’ts – Trauma-Informed Hearings</a:t>
            </a:r>
          </a:p>
        </p:txBody>
      </p:sp>
      <p:sp>
        <p:nvSpPr>
          <p:cNvPr id="3" name="Content Placeholder 2"/>
          <p:cNvSpPr>
            <a:spLocks noGrp="1"/>
          </p:cNvSpPr>
          <p:nvPr>
            <p:ph idx="1"/>
          </p:nvPr>
        </p:nvSpPr>
        <p:spPr>
          <a:xfrm>
            <a:off x="457200" y="1793422"/>
            <a:ext cx="8229600" cy="4125686"/>
          </a:xfrm>
        </p:spPr>
        <p:txBody>
          <a:bodyPr>
            <a:normAutofit fontScale="32500" lnSpcReduction="20000"/>
          </a:bodyPr>
          <a:lstStyle/>
          <a:p>
            <a:r>
              <a:rPr lang="en-US" sz="6450" b="1" dirty="0"/>
              <a:t>Do not</a:t>
            </a:r>
            <a:r>
              <a:rPr lang="en-US" sz="6450" dirty="0"/>
              <a:t> allow parties to cross-examine each other.</a:t>
            </a:r>
          </a:p>
          <a:p>
            <a:pPr marL="511969" indent="0">
              <a:buNone/>
            </a:pPr>
            <a:r>
              <a:rPr lang="en-US" sz="6450" dirty="0"/>
              <a:t>“OCR strongly discourages a school from allowing the parties to personally question or cross-examine each other during a hearing on alleged sexual violence. Allowing an alleged perpetrator to question a complainant directly may be traumatic or intimidating, and may perpetuate a hostile environment. A school may choose, instead, to allow the parties to submit questions to a trained third party ( </a:t>
            </a:r>
            <a:r>
              <a:rPr lang="en-US" sz="6450" i="1" dirty="0"/>
              <a:t>e.g. </a:t>
            </a:r>
            <a:r>
              <a:rPr lang="en-US" sz="6450" dirty="0"/>
              <a:t>, the hearing panel) to ask the questions on their behalf. OCR recommends that the third party screen the questions submitted by the parties and only ask those it deems appropriate and relevant to the case.” (2014 OCR Q&amp;A, F-6).</a:t>
            </a:r>
          </a:p>
          <a:p>
            <a:pPr marL="307181" indent="-292894"/>
            <a:r>
              <a:rPr lang="en-US" sz="6450" dirty="0"/>
              <a:t>Do not offer informal resolution methods, such as mediation, in cases involving violence (even if voluntary; even if requested by the complainant).</a:t>
            </a:r>
          </a:p>
          <a:p>
            <a:pPr marL="0" indent="0">
              <a:buNone/>
            </a:pPr>
            <a:endParaRPr lang="en-US" sz="5250" dirty="0"/>
          </a:p>
        </p:txBody>
      </p:sp>
    </p:spTree>
    <p:extLst>
      <p:ext uri="{BB962C8B-B14F-4D97-AF65-F5344CB8AC3E}">
        <p14:creationId xmlns:p14="http://schemas.microsoft.com/office/powerpoint/2010/main" val="17506211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4501" y="0"/>
            <a:ext cx="8229600" cy="857250"/>
          </a:xfrm>
        </p:spPr>
        <p:txBody>
          <a:bodyPr>
            <a:normAutofit/>
          </a:bodyPr>
          <a:lstStyle/>
          <a:p>
            <a:r>
              <a:rPr lang="en-US" sz="3000" b="1" dirty="0"/>
              <a:t>Do’s and Don’ts – Trauma-Informed Hearings</a:t>
            </a:r>
          </a:p>
        </p:txBody>
      </p:sp>
      <p:sp>
        <p:nvSpPr>
          <p:cNvPr id="3" name="Content Placeholder 2"/>
          <p:cNvSpPr>
            <a:spLocks noGrp="1"/>
          </p:cNvSpPr>
          <p:nvPr>
            <p:ph idx="1"/>
          </p:nvPr>
        </p:nvSpPr>
        <p:spPr>
          <a:xfrm>
            <a:off x="172414" y="857249"/>
            <a:ext cx="8775441" cy="5841725"/>
          </a:xfrm>
        </p:spPr>
        <p:txBody>
          <a:bodyPr>
            <a:normAutofit fontScale="32500" lnSpcReduction="20000"/>
          </a:bodyPr>
          <a:lstStyle/>
          <a:p>
            <a:pPr marL="0" indent="0">
              <a:buNone/>
            </a:pPr>
            <a:endParaRPr lang="en-US" sz="8600" dirty="0"/>
          </a:p>
          <a:p>
            <a:r>
              <a:rPr lang="en-US" sz="8600" b="1" dirty="0"/>
              <a:t>Do not</a:t>
            </a:r>
            <a:r>
              <a:rPr lang="en-US" sz="8600" dirty="0"/>
              <a:t> allow inappropriate questions or information to be presented.</a:t>
            </a:r>
          </a:p>
          <a:p>
            <a:pPr lvl="1"/>
            <a:r>
              <a:rPr lang="en-US" sz="8600" dirty="0"/>
              <a:t>“Questioning about the complainant’s sexual history with anyone other than the alleged perpetrator should not be permitted. Further, a school should recognize that the mere fact of a current or previous consensual dating or sexual relationship between the two parties does not itself imply consent or preclude a finding of sexual violence. The school should also ensure that hearings are conducted in a manner that does not inflict additional trauma on the complainant.” (2014 OCR Q&amp;A, F-7).</a:t>
            </a:r>
          </a:p>
          <a:p>
            <a:pPr lvl="1"/>
            <a:endParaRPr lang="en-US" sz="8600" dirty="0"/>
          </a:p>
          <a:p>
            <a:pPr lvl="1"/>
            <a:r>
              <a:rPr lang="en-US" sz="8600" dirty="0"/>
              <a:t>No “</a:t>
            </a:r>
            <a:r>
              <a:rPr lang="en-US" sz="8600" i="1" dirty="0"/>
              <a:t>Why are you such a slut</a:t>
            </a:r>
            <a:r>
              <a:rPr lang="en-US" sz="8600" dirty="0"/>
              <a:t>?” </a:t>
            </a:r>
            <a:r>
              <a:rPr lang="en-US" sz="8600" dirty="0" smtClean="0"/>
              <a:t>Questions</a:t>
            </a:r>
            <a:endParaRPr lang="en-US" sz="8600" dirty="0"/>
          </a:p>
        </p:txBody>
      </p:sp>
    </p:spTree>
    <p:extLst>
      <p:ext uri="{BB962C8B-B14F-4D97-AF65-F5344CB8AC3E}">
        <p14:creationId xmlns:p14="http://schemas.microsoft.com/office/powerpoint/2010/main" val="467164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4462" y="165619"/>
            <a:ext cx="8229600" cy="857250"/>
          </a:xfrm>
        </p:spPr>
        <p:txBody>
          <a:bodyPr>
            <a:normAutofit/>
          </a:bodyPr>
          <a:lstStyle/>
          <a:p>
            <a:r>
              <a:rPr lang="en-US" sz="3000" b="1" dirty="0"/>
              <a:t>Do’s and Don’ts – Trauma-Informed Hearings</a:t>
            </a:r>
          </a:p>
        </p:txBody>
      </p:sp>
      <p:sp>
        <p:nvSpPr>
          <p:cNvPr id="3" name="Content Placeholder 2"/>
          <p:cNvSpPr>
            <a:spLocks noGrp="1"/>
          </p:cNvSpPr>
          <p:nvPr>
            <p:ph idx="1"/>
          </p:nvPr>
        </p:nvSpPr>
        <p:spPr>
          <a:xfrm>
            <a:off x="212170" y="523101"/>
            <a:ext cx="8775441" cy="3872256"/>
          </a:xfrm>
        </p:spPr>
        <p:txBody>
          <a:bodyPr>
            <a:normAutofit/>
          </a:bodyPr>
          <a:lstStyle/>
          <a:p>
            <a:pPr marL="0" indent="0">
              <a:buNone/>
            </a:pPr>
            <a:endParaRPr lang="en-US" sz="5025" dirty="0"/>
          </a:p>
          <a:p>
            <a:r>
              <a:rPr lang="en-US" sz="3000" b="1" dirty="0"/>
              <a:t>Do </a:t>
            </a:r>
            <a:r>
              <a:rPr lang="en-US" sz="3000" dirty="0"/>
              <a:t>provide options for the parties’ participation in the hearing: strategic seating arrangements, closed-­circuit testimony, telephone testimony, Skype, using a room divider or separate hearing rooms</a:t>
            </a:r>
            <a:r>
              <a:rPr lang="en-US" sz="3000" dirty="0" smtClean="0"/>
              <a:t>.</a:t>
            </a:r>
          </a:p>
          <a:p>
            <a:r>
              <a:rPr lang="en-US" sz="3000" b="1" dirty="0" smtClean="0"/>
              <a:t>Do </a:t>
            </a:r>
            <a:r>
              <a:rPr lang="en-US" sz="3000" dirty="0" smtClean="0"/>
              <a:t>ensure the parties know what to expect during the hearing.</a:t>
            </a:r>
            <a:endParaRPr lang="en-US" sz="3000" dirty="0"/>
          </a:p>
          <a:p>
            <a:endParaRPr lang="en-US" sz="525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0073" y="3994980"/>
            <a:ext cx="3479633" cy="2598126"/>
          </a:xfrm>
          <a:prstGeom prst="rect">
            <a:avLst/>
          </a:prstGeom>
        </p:spPr>
      </p:pic>
    </p:spTree>
    <p:extLst>
      <p:ext uri="{BB962C8B-B14F-4D97-AF65-F5344CB8AC3E}">
        <p14:creationId xmlns:p14="http://schemas.microsoft.com/office/powerpoint/2010/main" val="1635024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0709" y="161511"/>
            <a:ext cx="8229600" cy="857250"/>
          </a:xfrm>
        </p:spPr>
        <p:txBody>
          <a:bodyPr>
            <a:normAutofit/>
          </a:bodyPr>
          <a:lstStyle/>
          <a:p>
            <a:r>
              <a:rPr lang="en-US" sz="3500" dirty="0"/>
              <a:t>References</a:t>
            </a:r>
          </a:p>
        </p:txBody>
      </p:sp>
      <p:sp>
        <p:nvSpPr>
          <p:cNvPr id="3" name="Content Placeholder 2"/>
          <p:cNvSpPr>
            <a:spLocks noGrp="1"/>
          </p:cNvSpPr>
          <p:nvPr>
            <p:ph idx="1"/>
          </p:nvPr>
        </p:nvSpPr>
        <p:spPr>
          <a:xfrm>
            <a:off x="248478" y="1202636"/>
            <a:ext cx="8681831" cy="5377068"/>
          </a:xfrm>
        </p:spPr>
        <p:txBody>
          <a:bodyPr>
            <a:normAutofit fontScale="70000" lnSpcReduction="20000"/>
          </a:bodyPr>
          <a:lstStyle/>
          <a:p>
            <a:pPr>
              <a:spcBef>
                <a:spcPts val="324"/>
              </a:spcBef>
              <a:spcAft>
                <a:spcPts val="450"/>
              </a:spcAft>
            </a:pPr>
            <a:r>
              <a:rPr lang="en-US" dirty="0" smtClean="0"/>
              <a:t>Giller </a:t>
            </a:r>
            <a:r>
              <a:rPr lang="en-US" dirty="0"/>
              <a:t>E. What is psychological trauma? Sidran Institute </a:t>
            </a:r>
            <a:r>
              <a:rPr lang="en-US" dirty="0" smtClean="0"/>
              <a:t>website. </a:t>
            </a:r>
            <a:r>
              <a:rPr lang="en-US" u="sng" dirty="0" smtClean="0">
                <a:hlinkClick r:id="rId2"/>
              </a:rPr>
              <a:t>https</a:t>
            </a:r>
            <a:r>
              <a:rPr lang="en-US" u="sng" dirty="0">
                <a:hlinkClick r:id="rId2"/>
              </a:rPr>
              <a:t>://www.sidran.org/resources/for-survivors-and-loved-ones/what-is-psychological-trauma</a:t>
            </a:r>
            <a:r>
              <a:rPr lang="en-US" dirty="0"/>
              <a:t>. May 1999. </a:t>
            </a:r>
          </a:p>
          <a:p>
            <a:pPr>
              <a:spcBef>
                <a:spcPts val="324"/>
              </a:spcBef>
              <a:spcAft>
                <a:spcPts val="450"/>
              </a:spcAft>
            </a:pPr>
            <a:r>
              <a:rPr lang="en-US" dirty="0"/>
              <a:t>Wamser-nanney R, Vandenberg BR. Empirical support for the definition of a complex trauma event in children and adolescents. J Trauma Stress. 2013;26(6):671-8</a:t>
            </a:r>
            <a:r>
              <a:rPr lang="en-US" dirty="0" smtClean="0"/>
              <a:t>.</a:t>
            </a:r>
            <a:endParaRPr lang="en-US" dirty="0"/>
          </a:p>
          <a:p>
            <a:pPr>
              <a:spcBef>
                <a:spcPts val="324"/>
              </a:spcBef>
              <a:spcAft>
                <a:spcPts val="450"/>
              </a:spcAft>
            </a:pPr>
            <a:r>
              <a:rPr lang="en-US" dirty="0"/>
              <a:t>Campbell R. Lecture presented: The Neurobiology of Trauma at Michigan State University; December 3 2012. (available at </a:t>
            </a:r>
            <a:r>
              <a:rPr lang="en-US" u="sng" dirty="0">
                <a:hlinkClick r:id="rId3"/>
              </a:rPr>
              <a:t>https://www.nij.gov/multimedia/presenter/presenter-campbell/pages/presenter-campbell-transcript.aspx</a:t>
            </a:r>
            <a:r>
              <a:rPr lang="en-US" dirty="0" smtClean="0"/>
              <a:t>)</a:t>
            </a:r>
            <a:endParaRPr lang="en-US" dirty="0"/>
          </a:p>
          <a:p>
            <a:pPr>
              <a:spcBef>
                <a:spcPts val="324"/>
              </a:spcBef>
              <a:spcAft>
                <a:spcPts val="450"/>
              </a:spcAft>
            </a:pPr>
            <a:r>
              <a:rPr lang="en-US" dirty="0" smtClean="0"/>
              <a:t>Hopper</a:t>
            </a:r>
            <a:r>
              <a:rPr lang="en-US" dirty="0"/>
              <a:t>, Jim. The impact of trauma on brain, experience, behavior, and </a:t>
            </a:r>
            <a:r>
              <a:rPr lang="en-US" dirty="0" smtClean="0"/>
              <a:t>memory. </a:t>
            </a:r>
            <a:r>
              <a:rPr lang="en-US" u="sng" dirty="0" smtClean="0">
                <a:hlinkClick r:id="rId4"/>
              </a:rPr>
              <a:t>http</a:t>
            </a:r>
            <a:r>
              <a:rPr lang="en-US" u="sng" dirty="0">
                <a:hlinkClick r:id="rId4"/>
              </a:rPr>
              <a:t>://www.jimhopper.com/pdf/handout_for_interviewers.pdf</a:t>
            </a:r>
            <a:r>
              <a:rPr lang="en-US" dirty="0"/>
              <a:t>. </a:t>
            </a:r>
          </a:p>
          <a:p>
            <a:pPr>
              <a:spcBef>
                <a:spcPts val="324"/>
              </a:spcBef>
              <a:spcAft>
                <a:spcPts val="450"/>
              </a:spcAft>
            </a:pPr>
            <a:r>
              <a:rPr lang="en-US" dirty="0"/>
              <a:t>American Psychiatric Association. What is PTSD? </a:t>
            </a:r>
            <a:r>
              <a:rPr lang="en-US" u="sng" dirty="0">
                <a:hlinkClick r:id="rId5"/>
              </a:rPr>
              <a:t>https://psychiatry.org/patients-families/ptsd/what-is-ptsd</a:t>
            </a:r>
            <a:r>
              <a:rPr lang="en-US" dirty="0"/>
              <a:t>. July 2015. </a:t>
            </a:r>
          </a:p>
          <a:p>
            <a:pPr>
              <a:spcBef>
                <a:spcPts val="324"/>
              </a:spcBef>
              <a:spcAft>
                <a:spcPts val="450"/>
              </a:spcAft>
            </a:pPr>
            <a:r>
              <a:rPr lang="en-US" dirty="0"/>
              <a:t>Campbell R. and Raja S. Secondary victimization of rape victims: insights from mental health professionals who treat survivors of violence. Violence and Victims, V. 14 (3), 1999. (available at </a:t>
            </a:r>
            <a:r>
              <a:rPr lang="en-US" u="sng" dirty="0">
                <a:hlinkClick r:id="rId6"/>
              </a:rPr>
              <a:t>https://mainweb-v.musc.edu/vawprevention/research/victimrape.shtml</a:t>
            </a:r>
            <a:r>
              <a:rPr lang="en-US" u="sng" dirty="0" smtClean="0">
                <a:hlinkClick r:id="rId6"/>
              </a:rPr>
              <a:t>)</a:t>
            </a:r>
            <a:r>
              <a:rPr lang="en-US" dirty="0"/>
              <a:t> </a:t>
            </a:r>
          </a:p>
          <a:p>
            <a:pPr>
              <a:spcBef>
                <a:spcPts val="324"/>
              </a:spcBef>
              <a:spcAft>
                <a:spcPts val="450"/>
              </a:spcAft>
            </a:pPr>
            <a:r>
              <a:rPr lang="en-US" dirty="0"/>
              <a:t>Campbell R. Talking about tonic immobility on tonight’s SVU. </a:t>
            </a:r>
            <a:r>
              <a:rPr lang="en-US" u="sng" dirty="0">
                <a:hlinkClick r:id="rId7"/>
              </a:rPr>
              <a:t>http://www.joyfulheartfoundation.org/blog/talking-about-tonic-immobility-tonights-svu</a:t>
            </a:r>
            <a:r>
              <a:rPr lang="en-US" dirty="0"/>
              <a:t> Oct. 10, 2012. </a:t>
            </a:r>
          </a:p>
          <a:p>
            <a:pPr marL="0" indent="0" defTabSz="685800">
              <a:spcBef>
                <a:spcPts val="0"/>
              </a:spcBef>
              <a:buNone/>
            </a:pPr>
            <a:endParaRPr lang="en-US" dirty="0"/>
          </a:p>
        </p:txBody>
      </p:sp>
    </p:spTree>
    <p:extLst>
      <p:ext uri="{BB962C8B-B14F-4D97-AF65-F5344CB8AC3E}">
        <p14:creationId xmlns:p14="http://schemas.microsoft.com/office/powerpoint/2010/main" val="105616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828800"/>
            <a:ext cx="8534400" cy="2971800"/>
          </a:xfrm>
        </p:spPr>
        <p:txBody>
          <a:bodyPr>
            <a:normAutofit fontScale="90000"/>
          </a:bodyPr>
          <a:lstStyle/>
          <a:p>
            <a:r>
              <a:rPr lang="en-US" sz="3600" dirty="0"/>
              <a:t/>
            </a:r>
            <a:br>
              <a:rPr lang="en-US" sz="3600" dirty="0"/>
            </a:br>
            <a:r>
              <a:rPr lang="en-US" sz="3100" b="1" dirty="0"/>
              <a:t> </a:t>
            </a:r>
            <a:r>
              <a:rPr lang="en-US" sz="3600" b="1" dirty="0" smtClean="0"/>
              <a:t/>
            </a:r>
            <a:br>
              <a:rPr lang="en-US" sz="3600" b="1" dirty="0" smtClean="0"/>
            </a:br>
            <a:r>
              <a:rPr lang="en-US" sz="4000" b="1" dirty="0" smtClean="0"/>
              <a:t>Ensuring Fairness in Trauma-Informed Title IX/Clery Act </a:t>
            </a:r>
            <a:r>
              <a:rPr lang="en-US" sz="4000" b="1" dirty="0" smtClean="0"/>
              <a:t>Investigations</a:t>
            </a:r>
            <a:br>
              <a:rPr lang="en-US" sz="4000" b="1" dirty="0" smtClean="0"/>
            </a:br>
            <a:r>
              <a:rPr lang="en-US" sz="3600" b="1" dirty="0" smtClean="0"/>
              <a:t/>
            </a:r>
            <a:br>
              <a:rPr lang="en-US" sz="3600" b="1" dirty="0" smtClean="0"/>
            </a:br>
            <a:r>
              <a:rPr lang="en-US" sz="3100" dirty="0" smtClean="0"/>
              <a:t>May, 2017</a:t>
            </a:r>
            <a:br>
              <a:rPr lang="en-US" sz="3100" dirty="0" smtClean="0"/>
            </a:br>
            <a:r>
              <a:rPr lang="en-US" sz="3100" b="1" dirty="0" smtClean="0"/>
              <a:t/>
            </a:r>
            <a:br>
              <a:rPr lang="en-US" sz="3100" b="1" dirty="0" smtClean="0"/>
            </a:br>
            <a:endParaRPr lang="en-US" sz="3100" dirty="0"/>
          </a:p>
        </p:txBody>
      </p:sp>
      <p:sp>
        <p:nvSpPr>
          <p:cNvPr id="3" name="Subtitle 2"/>
          <p:cNvSpPr>
            <a:spLocks noGrp="1"/>
          </p:cNvSpPr>
          <p:nvPr>
            <p:ph type="subTitle" idx="1"/>
          </p:nvPr>
        </p:nvSpPr>
        <p:spPr>
          <a:xfrm>
            <a:off x="0" y="4876800"/>
            <a:ext cx="9144000" cy="1295400"/>
          </a:xfrm>
        </p:spPr>
        <p:txBody>
          <a:bodyPr>
            <a:normAutofit/>
          </a:bodyPr>
          <a:lstStyle/>
          <a:p>
            <a:r>
              <a:rPr lang="en-US" sz="2800" b="1" dirty="0" smtClean="0">
                <a:solidFill>
                  <a:schemeClr val="tx1"/>
                </a:solidFill>
              </a:rPr>
              <a:t>Jeffrey J. Nolan, J.D.</a:t>
            </a:r>
          </a:p>
          <a:p>
            <a:r>
              <a:rPr lang="en-US" sz="2800" dirty="0" smtClean="0">
                <a:solidFill>
                  <a:schemeClr val="tx1"/>
                </a:solidFill>
              </a:rPr>
              <a:t>Dinse, Knapp &amp; McAndrew, P.C. </a:t>
            </a:r>
          </a:p>
        </p:txBody>
      </p:sp>
    </p:spTree>
    <p:extLst>
      <p:ext uri="{BB962C8B-B14F-4D97-AF65-F5344CB8AC3E}">
        <p14:creationId xmlns:p14="http://schemas.microsoft.com/office/powerpoint/2010/main" val="32515295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97" b="1" dirty="0"/>
              <a:t>Legal Environment as of </a:t>
            </a:r>
            <a:r>
              <a:rPr lang="en-US" sz="3797" b="1" dirty="0" smtClean="0"/>
              <a:t>May 9, </a:t>
            </a:r>
            <a:r>
              <a:rPr lang="en-US" sz="3797" b="1" dirty="0" smtClean="0"/>
              <a:t>2017</a:t>
            </a:r>
            <a:endParaRPr lang="en-US" sz="3797" b="1" dirty="0"/>
          </a:p>
        </p:txBody>
      </p:sp>
      <p:sp>
        <p:nvSpPr>
          <p:cNvPr id="3" name="Content Placeholder 2"/>
          <p:cNvSpPr>
            <a:spLocks noGrp="1"/>
          </p:cNvSpPr>
          <p:nvPr>
            <p:ph idx="1"/>
          </p:nvPr>
        </p:nvSpPr>
        <p:spPr>
          <a:xfrm>
            <a:off x="457200" y="1500188"/>
            <a:ext cx="8229600" cy="4625976"/>
          </a:xfrm>
        </p:spPr>
        <p:txBody>
          <a:bodyPr>
            <a:normAutofit fontScale="92500" lnSpcReduction="20000"/>
          </a:bodyPr>
          <a:lstStyle/>
          <a:p>
            <a:pPr>
              <a:lnSpc>
                <a:spcPct val="100000"/>
              </a:lnSpc>
            </a:pPr>
            <a:r>
              <a:rPr lang="en-US" dirty="0" smtClean="0"/>
              <a:t>April, 2011 Office of Civil Rights (“OCR”) Dear Colleague Letter (“DCL”); </a:t>
            </a:r>
            <a:r>
              <a:rPr lang="en-US" dirty="0"/>
              <a:t>http://www2.ed.gov/about/offices/list/ocr/letters/colleague-201104.pdf  </a:t>
            </a:r>
            <a:endParaRPr lang="en-US" dirty="0" smtClean="0"/>
          </a:p>
          <a:p>
            <a:pPr marL="189228"/>
            <a:r>
              <a:rPr lang="en-US" dirty="0"/>
              <a:t>April, 2014 OCR Questions and </a:t>
            </a:r>
            <a:r>
              <a:rPr lang="en-US" dirty="0" smtClean="0"/>
              <a:t>Answers; </a:t>
            </a:r>
            <a:r>
              <a:rPr lang="en-US" dirty="0"/>
              <a:t>http://www2.ed.gov/about/offices/list/ocr/docs/qa-201404-title-ix.pdf </a:t>
            </a:r>
            <a:endParaRPr lang="en-US" dirty="0" smtClean="0"/>
          </a:p>
          <a:p>
            <a:r>
              <a:rPr lang="en-US" dirty="0" smtClean="0"/>
              <a:t>2014 VAWA Amendments to Clery Act</a:t>
            </a:r>
          </a:p>
          <a:p>
            <a:r>
              <a:rPr lang="en-US" dirty="0"/>
              <a:t>October, 2014 VAWA/Clery </a:t>
            </a:r>
            <a:r>
              <a:rPr lang="en-US" dirty="0" smtClean="0"/>
              <a:t>regulations</a:t>
            </a:r>
          </a:p>
          <a:p>
            <a:pPr lvl="1"/>
            <a:r>
              <a:rPr lang="en-US" dirty="0" smtClean="0"/>
              <a:t>Incorporate several “equal treatment of parties” concepts found in DCL</a:t>
            </a:r>
          </a:p>
        </p:txBody>
      </p:sp>
    </p:spTree>
    <p:extLst>
      <p:ext uri="{BB962C8B-B14F-4D97-AF65-F5344CB8AC3E}">
        <p14:creationId xmlns:p14="http://schemas.microsoft.com/office/powerpoint/2010/main" val="3745378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OCR Guidance</a:t>
            </a:r>
            <a:endParaRPr lang="en-US" b="1" dirty="0"/>
          </a:p>
        </p:txBody>
      </p:sp>
      <p:sp>
        <p:nvSpPr>
          <p:cNvPr id="3" name="Content Placeholder 2"/>
          <p:cNvSpPr>
            <a:spLocks noGrp="1"/>
          </p:cNvSpPr>
          <p:nvPr>
            <p:ph idx="1"/>
          </p:nvPr>
        </p:nvSpPr>
        <p:spPr/>
        <p:txBody>
          <a:bodyPr/>
          <a:lstStyle/>
          <a:p>
            <a:r>
              <a:rPr lang="en-US" dirty="0" smtClean="0"/>
              <a:t>Dear Colleague Letters are subject to change from one administration to another</a:t>
            </a:r>
          </a:p>
          <a:p>
            <a:r>
              <a:rPr lang="en-US" dirty="0" smtClean="0"/>
              <a:t>Trump administration recently withdrew 2016 DCL on transgender students </a:t>
            </a:r>
          </a:p>
          <a:p>
            <a:r>
              <a:rPr lang="en-US" dirty="0" smtClean="0"/>
              <a:t>Institutions should stay up to speed on current developments, and recognize that OCR guidance and perspectives is subject to change</a:t>
            </a:r>
            <a:endParaRPr lang="en-US" dirty="0"/>
          </a:p>
        </p:txBody>
      </p:sp>
    </p:spTree>
    <p:extLst>
      <p:ext uri="{BB962C8B-B14F-4D97-AF65-F5344CB8AC3E}">
        <p14:creationId xmlns:p14="http://schemas.microsoft.com/office/powerpoint/2010/main" val="32391559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150898"/>
            <a:ext cx="8229600" cy="804789"/>
          </a:xfrm>
        </p:spPr>
        <p:txBody>
          <a:bodyPr>
            <a:normAutofit fontScale="90000"/>
          </a:bodyPr>
          <a:lstStyle/>
          <a:p>
            <a:r>
              <a:rPr lang="en-US" b="1" dirty="0" err="1" smtClean="0"/>
              <a:t>Clery</a:t>
            </a:r>
            <a:r>
              <a:rPr lang="en-US" b="1" dirty="0" smtClean="0"/>
              <a:t> Act Procedural Requirements</a:t>
            </a:r>
          </a:p>
        </p:txBody>
      </p:sp>
      <p:sp>
        <p:nvSpPr>
          <p:cNvPr id="3" name="Content Placeholder 2"/>
          <p:cNvSpPr>
            <a:spLocks noGrp="1"/>
          </p:cNvSpPr>
          <p:nvPr>
            <p:ph idx="1"/>
          </p:nvPr>
        </p:nvSpPr>
        <p:spPr>
          <a:xfrm>
            <a:off x="457200" y="1295400"/>
            <a:ext cx="8229600" cy="4830764"/>
          </a:xfrm>
        </p:spPr>
        <p:txBody>
          <a:bodyPr>
            <a:normAutofit lnSpcReduction="10000"/>
          </a:bodyPr>
          <a:lstStyle/>
          <a:p>
            <a:r>
              <a:rPr lang="en-US" sz="3100" dirty="0" smtClean="0"/>
              <a:t>Final Clery regulations which require that parties will have equal rights include, e.g.:</a:t>
            </a:r>
          </a:p>
          <a:p>
            <a:pPr lvl="1"/>
            <a:r>
              <a:rPr lang="en-US" dirty="0" smtClean="0"/>
              <a:t>to present witnesses and other evidence</a:t>
            </a:r>
          </a:p>
          <a:p>
            <a:pPr lvl="1">
              <a:lnSpc>
                <a:spcPct val="120000"/>
              </a:lnSpc>
              <a:buFont typeface="Lucida Grande"/>
              <a:buChar char="-"/>
            </a:pPr>
            <a:r>
              <a:rPr lang="en-US" dirty="0" smtClean="0"/>
              <a:t>to have similar access to information that will be used at the hearing</a:t>
            </a:r>
          </a:p>
          <a:p>
            <a:pPr lvl="1">
              <a:lnSpc>
                <a:spcPct val="120000"/>
              </a:lnSpc>
              <a:buFont typeface="Lucida Grande"/>
              <a:buChar char="-"/>
            </a:pPr>
            <a:r>
              <a:rPr lang="en-US" dirty="0" smtClean="0"/>
              <a:t>to attend pre-hearing meeting</a:t>
            </a:r>
          </a:p>
          <a:p>
            <a:pPr lvl="1">
              <a:lnSpc>
                <a:spcPct val="120000"/>
              </a:lnSpc>
              <a:buFont typeface="Lucida Grande"/>
              <a:buChar char="-"/>
            </a:pPr>
            <a:r>
              <a:rPr lang="en-US" dirty="0" smtClean="0"/>
              <a:t>to have “advisor of choice” (including legal counsel) present during interviews and any meetings</a:t>
            </a:r>
          </a:p>
        </p:txBody>
      </p:sp>
      <p:sp>
        <p:nvSpPr>
          <p:cNvPr id="5" name="Slide Number Placeholder 4"/>
          <p:cNvSpPr>
            <a:spLocks noGrp="1"/>
          </p:cNvSpPr>
          <p:nvPr>
            <p:ph type="sldNum" sz="quarter" idx="12"/>
          </p:nvPr>
        </p:nvSpPr>
        <p:spPr/>
        <p:txBody>
          <a:bodyPr/>
          <a:lstStyle/>
          <a:p>
            <a:fld id="{408E0629-FD58-BF41-8B0A-C6449303E785}" type="slidenum">
              <a:rPr lang="en-US" smtClean="0">
                <a:solidFill>
                  <a:prstClr val="black">
                    <a:tint val="75000"/>
                  </a:prstClr>
                </a:solidFill>
              </a:rPr>
              <a:pPr/>
              <a:t>39</a:t>
            </a:fld>
            <a:endParaRPr lang="en-US">
              <a:solidFill>
                <a:prstClr val="black">
                  <a:tint val="75000"/>
                </a:prstClr>
              </a:solidFill>
            </a:endParaRPr>
          </a:p>
        </p:txBody>
      </p:sp>
      <p:sp>
        <p:nvSpPr>
          <p:cNvPr id="2" name="TextBox 1"/>
          <p:cNvSpPr txBox="1"/>
          <p:nvPr/>
        </p:nvSpPr>
        <p:spPr>
          <a:xfrm>
            <a:off x="6077857" y="6531429"/>
            <a:ext cx="2421982" cy="369332"/>
          </a:xfrm>
          <a:prstGeom prst="rect">
            <a:avLst/>
          </a:prstGeom>
          <a:noFill/>
        </p:spPr>
        <p:txBody>
          <a:bodyPr wrap="none" rtlCol="0">
            <a:spAutoFit/>
          </a:bodyPr>
          <a:lstStyle/>
          <a:p>
            <a:pPr defTabSz="914400"/>
            <a:r>
              <a:rPr lang="en-US" dirty="0">
                <a:solidFill>
                  <a:prstClr val="black"/>
                </a:solidFill>
              </a:rPr>
              <a:t>© Jeffrey J. Nolan, 2016</a:t>
            </a:r>
          </a:p>
        </p:txBody>
      </p:sp>
    </p:spTree>
    <p:extLst>
      <p:ext uri="{BB962C8B-B14F-4D97-AF65-F5344CB8AC3E}">
        <p14:creationId xmlns:p14="http://schemas.microsoft.com/office/powerpoint/2010/main" val="2558828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OCR Procedural Issues Not Addressed in Clery Regulations</a:t>
            </a:r>
            <a:endParaRPr lang="en-US" b="1" dirty="0"/>
          </a:p>
        </p:txBody>
      </p:sp>
      <p:sp>
        <p:nvSpPr>
          <p:cNvPr id="3" name="Content Placeholder 2"/>
          <p:cNvSpPr>
            <a:spLocks noGrp="1"/>
          </p:cNvSpPr>
          <p:nvPr>
            <p:ph idx="1"/>
          </p:nvPr>
        </p:nvSpPr>
        <p:spPr/>
        <p:txBody>
          <a:bodyPr/>
          <a:lstStyle/>
          <a:p>
            <a:r>
              <a:rPr lang="en-US" dirty="0" smtClean="0"/>
              <a:t>Clery requires institutions to state what standard of proof they are using, but does not mandate a preponderance standard</a:t>
            </a:r>
          </a:p>
          <a:p>
            <a:r>
              <a:rPr lang="en-US" dirty="0" smtClean="0"/>
              <a:t>Clery does not prohibit direct cross-examination of complainants</a:t>
            </a:r>
            <a:endParaRPr lang="en-US" dirty="0"/>
          </a:p>
        </p:txBody>
      </p:sp>
    </p:spTree>
    <p:extLst>
      <p:ext uri="{BB962C8B-B14F-4D97-AF65-F5344CB8AC3E}">
        <p14:creationId xmlns:p14="http://schemas.microsoft.com/office/powerpoint/2010/main" val="3438319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400" b="1" dirty="0" smtClean="0"/>
              <a:t>Recent Pertinent Case Law</a:t>
            </a:r>
            <a:endParaRPr lang="en-US" sz="4400" b="1" dirty="0"/>
          </a:p>
        </p:txBody>
      </p:sp>
    </p:spTree>
    <p:extLst>
      <p:ext uri="{BB962C8B-B14F-4D97-AF65-F5344CB8AC3E}">
        <p14:creationId xmlns:p14="http://schemas.microsoft.com/office/powerpoint/2010/main" val="1013912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Respondent Claims</a:t>
            </a:r>
            <a:endParaRPr lang="en-US" b="1" dirty="0"/>
          </a:p>
        </p:txBody>
      </p:sp>
      <p:sp>
        <p:nvSpPr>
          <p:cNvPr id="3" name="Content Placeholder 2"/>
          <p:cNvSpPr>
            <a:spLocks noGrp="1"/>
          </p:cNvSpPr>
          <p:nvPr>
            <p:ph idx="1"/>
          </p:nvPr>
        </p:nvSpPr>
        <p:spPr/>
        <p:txBody>
          <a:bodyPr>
            <a:normAutofit lnSpcReduction="10000"/>
          </a:bodyPr>
          <a:lstStyle/>
          <a:p>
            <a:r>
              <a:rPr lang="en-US" dirty="0" smtClean="0"/>
              <a:t>Recent years have shown substantial increase in number of cases, with significant developments in related case law</a:t>
            </a:r>
          </a:p>
          <a:p>
            <a:r>
              <a:rPr lang="en-US" dirty="0" smtClean="0"/>
              <a:t>“Reverse Title IX” claims are surviving motions to dismiss more often (but not always)</a:t>
            </a:r>
          </a:p>
          <a:p>
            <a:r>
              <a:rPr lang="en-US" dirty="0" smtClean="0"/>
              <a:t>Student Handbook/contract, tort, implied covenant claims are common as well</a:t>
            </a:r>
          </a:p>
          <a:p>
            <a:r>
              <a:rPr lang="en-US" dirty="0" smtClean="0"/>
              <a:t>Constitutional due process claims common at public institutions</a:t>
            </a:r>
            <a:endParaRPr lang="en-US" dirty="0"/>
          </a:p>
        </p:txBody>
      </p:sp>
    </p:spTree>
    <p:extLst>
      <p:ext uri="{BB962C8B-B14F-4D97-AF65-F5344CB8AC3E}">
        <p14:creationId xmlns:p14="http://schemas.microsoft.com/office/powerpoint/2010/main" val="42414515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Illustrative Cases</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488520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b="1" dirty="0"/>
          </a:p>
        </p:txBody>
      </p:sp>
      <p:sp>
        <p:nvSpPr>
          <p:cNvPr id="3" name="Content Placeholder 2"/>
          <p:cNvSpPr>
            <a:spLocks noGrp="1"/>
          </p:cNvSpPr>
          <p:nvPr>
            <p:ph idx="1"/>
          </p:nvPr>
        </p:nvSpPr>
        <p:spPr/>
        <p:txBody>
          <a:bodyPr>
            <a:normAutofit/>
          </a:bodyPr>
          <a:lstStyle/>
          <a:p>
            <a:pPr marL="0" indent="0" algn="ctr">
              <a:buNone/>
            </a:pPr>
            <a:r>
              <a:rPr lang="en-US" sz="4400" b="1" dirty="0"/>
              <a:t>Trauma-Informed, Fair </a:t>
            </a:r>
            <a:r>
              <a:rPr lang="en-US" sz="4400" b="1" dirty="0" smtClean="0"/>
              <a:t>Investigations and Adjudications</a:t>
            </a:r>
            <a:endParaRPr lang="en-US" sz="4400" dirty="0"/>
          </a:p>
        </p:txBody>
      </p:sp>
    </p:spTree>
    <p:extLst>
      <p:ext uri="{BB962C8B-B14F-4D97-AF65-F5344CB8AC3E}">
        <p14:creationId xmlns:p14="http://schemas.microsoft.com/office/powerpoint/2010/main" val="3972281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Importance of Process</a:t>
            </a:r>
            <a:endParaRPr lang="en-US" b="1" dirty="0"/>
          </a:p>
        </p:txBody>
      </p:sp>
      <p:sp>
        <p:nvSpPr>
          <p:cNvPr id="3" name="Content Placeholder 2"/>
          <p:cNvSpPr>
            <a:spLocks noGrp="1"/>
          </p:cNvSpPr>
          <p:nvPr>
            <p:ph idx="1"/>
          </p:nvPr>
        </p:nvSpPr>
        <p:spPr>
          <a:xfrm>
            <a:off x="457200" y="1371600"/>
            <a:ext cx="8229600" cy="4754563"/>
          </a:xfrm>
        </p:spPr>
        <p:txBody>
          <a:bodyPr>
            <a:normAutofit fontScale="92500"/>
          </a:bodyPr>
          <a:lstStyle/>
          <a:p>
            <a:r>
              <a:rPr lang="en-US" dirty="0" smtClean="0"/>
              <a:t>Primary goal of investigations and adjudications is to determine </a:t>
            </a:r>
            <a:r>
              <a:rPr lang="en-US" dirty="0" smtClean="0"/>
              <a:t>in good </a:t>
            </a:r>
            <a:r>
              <a:rPr lang="en-US" dirty="0" smtClean="0"/>
              <a:t>faith </a:t>
            </a:r>
            <a:r>
              <a:rPr lang="en-US" dirty="0" smtClean="0"/>
              <a:t>what happened, under applicable burden of proof</a:t>
            </a:r>
            <a:endParaRPr lang="en-US" dirty="0" smtClean="0"/>
          </a:p>
          <a:p>
            <a:r>
              <a:rPr lang="en-US" dirty="0" smtClean="0"/>
              <a:t>Investigations and adjudications should follow good practices and be defensible, because:</a:t>
            </a:r>
          </a:p>
          <a:p>
            <a:pPr lvl="1"/>
            <a:r>
              <a:rPr lang="en-US" dirty="0" smtClean="0"/>
              <a:t>First and foremost, </a:t>
            </a:r>
            <a:r>
              <a:rPr lang="en-US" dirty="0" smtClean="0"/>
              <a:t>institutions want </a:t>
            </a:r>
            <a:r>
              <a:rPr lang="en-US" dirty="0" smtClean="0"/>
              <a:t>to be fair and accurate in </a:t>
            </a:r>
            <a:r>
              <a:rPr lang="en-US" dirty="0" smtClean="0"/>
              <a:t>their decisions</a:t>
            </a:r>
            <a:r>
              <a:rPr lang="en-US" dirty="0" smtClean="0"/>
              <a:t>; and</a:t>
            </a:r>
          </a:p>
          <a:p>
            <a:pPr lvl="1"/>
            <a:r>
              <a:rPr lang="en-US" dirty="0" smtClean="0"/>
              <a:t>Investigations and adjudications will be scrutinized when a complainant or respondent is dissatisfied with result</a:t>
            </a:r>
          </a:p>
          <a:p>
            <a:endParaRPr lang="en-US" dirty="0"/>
          </a:p>
        </p:txBody>
      </p:sp>
      <p:sp>
        <p:nvSpPr>
          <p:cNvPr id="4" name="TextBox 3"/>
          <p:cNvSpPr txBox="1"/>
          <p:nvPr/>
        </p:nvSpPr>
        <p:spPr>
          <a:xfrm>
            <a:off x="5562600" y="6477782"/>
            <a:ext cx="2421982" cy="369332"/>
          </a:xfrm>
          <a:prstGeom prst="rect">
            <a:avLst/>
          </a:prstGeom>
          <a:noFill/>
        </p:spPr>
        <p:txBody>
          <a:bodyPr wrap="none" rtlCol="0">
            <a:spAutoFit/>
          </a:bodyPr>
          <a:lstStyle/>
          <a:p>
            <a:pPr defTabSz="914400"/>
            <a:r>
              <a:rPr lang="en-US" dirty="0" smtClean="0">
                <a:solidFill>
                  <a:prstClr val="black"/>
                </a:solidFill>
              </a:rPr>
              <a:t>© Jeffrey J. Nolan, 2016</a:t>
            </a:r>
            <a:endParaRPr lang="en-US" dirty="0">
              <a:solidFill>
                <a:prstClr val="black"/>
              </a:solidFill>
            </a:endParaRPr>
          </a:p>
        </p:txBody>
      </p:sp>
    </p:spTree>
    <p:extLst>
      <p:ext uri="{BB962C8B-B14F-4D97-AF65-F5344CB8AC3E}">
        <p14:creationId xmlns:p14="http://schemas.microsoft.com/office/powerpoint/2010/main" val="1846370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971" y="178594"/>
            <a:ext cx="7358063" cy="1053703"/>
          </a:xfrm>
        </p:spPr>
        <p:txBody>
          <a:bodyPr>
            <a:normAutofit/>
          </a:bodyPr>
          <a:lstStyle/>
          <a:p>
            <a:r>
              <a:rPr lang="en-US" sz="3800" b="1" dirty="0"/>
              <a:t>Ensuring Fairness to All Parties</a:t>
            </a:r>
          </a:p>
        </p:txBody>
      </p:sp>
      <p:sp>
        <p:nvSpPr>
          <p:cNvPr id="3" name="Content Placeholder 2"/>
          <p:cNvSpPr>
            <a:spLocks noGrp="1"/>
          </p:cNvSpPr>
          <p:nvPr>
            <p:ph idx="1"/>
          </p:nvPr>
        </p:nvSpPr>
        <p:spPr>
          <a:xfrm>
            <a:off x="457200" y="990601"/>
            <a:ext cx="8229600" cy="5135564"/>
          </a:xfrm>
        </p:spPr>
        <p:txBody>
          <a:bodyPr>
            <a:normAutofit fontScale="92500" lnSpcReduction="10000"/>
          </a:bodyPr>
          <a:lstStyle/>
          <a:p>
            <a:r>
              <a:rPr lang="en-US" dirty="0"/>
              <a:t>I</a:t>
            </a:r>
            <a:r>
              <a:rPr lang="en-US" dirty="0" smtClean="0"/>
              <a:t>nformation about the potential effects of trauma, possible “counterintuitive” complainant behavior, and evidence of potential trauma must be viewed in the context of </a:t>
            </a:r>
            <a:r>
              <a:rPr lang="en-US" dirty="0" smtClean="0"/>
              <a:t>institutional disciplinary </a:t>
            </a:r>
            <a:r>
              <a:rPr lang="en-US" dirty="0" smtClean="0"/>
              <a:t>proceedings, in which: </a:t>
            </a:r>
          </a:p>
          <a:p>
            <a:pPr lvl="1"/>
            <a:r>
              <a:rPr lang="en-US" dirty="0" smtClean="0"/>
              <a:t>Individual cases must be judged on their own merits</a:t>
            </a:r>
          </a:p>
          <a:p>
            <a:pPr lvl="1"/>
            <a:r>
              <a:rPr lang="en-US" dirty="0" smtClean="0"/>
              <a:t>Decision in every case must be based on </a:t>
            </a:r>
            <a:r>
              <a:rPr lang="en-US" dirty="0" smtClean="0"/>
              <a:t>evidence presented, weighed </a:t>
            </a:r>
            <a:r>
              <a:rPr lang="en-US" dirty="0" smtClean="0"/>
              <a:t>under applicable </a:t>
            </a:r>
            <a:r>
              <a:rPr lang="en-US" dirty="0" smtClean="0"/>
              <a:t>standard of proof</a:t>
            </a:r>
            <a:endParaRPr lang="en-US" dirty="0" smtClean="0"/>
          </a:p>
          <a:p>
            <a:pPr lvl="1"/>
            <a:r>
              <a:rPr lang="en-US" dirty="0" smtClean="0"/>
              <a:t>Cannot fill in evidentiary gaps with statistics, personal beliefs, or research findings</a:t>
            </a:r>
          </a:p>
          <a:p>
            <a:pPr lvl="1"/>
            <a:r>
              <a:rPr lang="en-US" dirty="0" smtClean="0"/>
              <a:t>Process must be fair and impartial to each party</a:t>
            </a:r>
          </a:p>
          <a:p>
            <a:endParaRPr lang="en-US" dirty="0"/>
          </a:p>
        </p:txBody>
      </p:sp>
    </p:spTree>
    <p:extLst>
      <p:ext uri="{BB962C8B-B14F-4D97-AF65-F5344CB8AC3E}">
        <p14:creationId xmlns:p14="http://schemas.microsoft.com/office/powerpoint/2010/main" val="3026248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906" y="178594"/>
            <a:ext cx="8358188" cy="1714500"/>
          </a:xfrm>
        </p:spPr>
        <p:txBody>
          <a:bodyPr>
            <a:normAutofit/>
          </a:bodyPr>
          <a:lstStyle/>
          <a:p>
            <a:r>
              <a:rPr lang="en-US" sz="3600" b="1" dirty="0"/>
              <a:t>Implications for </a:t>
            </a:r>
            <a:r>
              <a:rPr lang="en-US" sz="3600" b="1" dirty="0" smtClean="0"/>
              <a:t>College and University Proceedings</a:t>
            </a:r>
            <a:endParaRPr lang="en-US" sz="3600" b="1" dirty="0"/>
          </a:p>
        </p:txBody>
      </p:sp>
      <p:sp>
        <p:nvSpPr>
          <p:cNvPr id="3" name="Content Placeholder 2"/>
          <p:cNvSpPr>
            <a:spLocks noGrp="1"/>
          </p:cNvSpPr>
          <p:nvPr>
            <p:ph idx="1"/>
          </p:nvPr>
        </p:nvSpPr>
        <p:spPr/>
        <p:txBody>
          <a:bodyPr>
            <a:normAutofit/>
          </a:bodyPr>
          <a:lstStyle/>
          <a:p>
            <a:pPr>
              <a:lnSpc>
                <a:spcPct val="100000"/>
              </a:lnSpc>
            </a:pPr>
            <a:r>
              <a:rPr lang="en-US" dirty="0" smtClean="0"/>
              <a:t>There are </a:t>
            </a:r>
            <a:r>
              <a:rPr lang="en-US" b="1" u="sng" dirty="0" smtClean="0"/>
              <a:t>no bright-line</a:t>
            </a:r>
            <a:r>
              <a:rPr lang="en-US" u="sng" dirty="0" smtClean="0"/>
              <a:t> </a:t>
            </a:r>
            <a:r>
              <a:rPr lang="en-US" dirty="0" smtClean="0"/>
              <a:t>rules</a:t>
            </a:r>
          </a:p>
          <a:p>
            <a:pPr>
              <a:lnSpc>
                <a:spcPct val="100000"/>
              </a:lnSpc>
            </a:pPr>
            <a:r>
              <a:rPr lang="en-US" b="1" u="sng" dirty="0" smtClean="0"/>
              <a:t>Withhold pre-judgment</a:t>
            </a:r>
            <a:r>
              <a:rPr lang="en-US" dirty="0"/>
              <a:t>: The </a:t>
            </a:r>
            <a:r>
              <a:rPr lang="en-US" dirty="0" smtClean="0"/>
              <a:t>parties may not </a:t>
            </a:r>
            <a:r>
              <a:rPr lang="en-US" dirty="0"/>
              <a:t>act </a:t>
            </a:r>
            <a:r>
              <a:rPr lang="en-US" dirty="0" smtClean="0"/>
              <a:t>consistently with stereotypes</a:t>
            </a:r>
          </a:p>
          <a:p>
            <a:pPr>
              <a:lnSpc>
                <a:spcPct val="100000"/>
              </a:lnSpc>
            </a:pPr>
            <a:r>
              <a:rPr lang="en-US" dirty="0" smtClean="0"/>
              <a:t>Be aware </a:t>
            </a:r>
            <a:r>
              <a:rPr lang="en-US" dirty="0"/>
              <a:t>of your own biases as well as those of the </a:t>
            </a:r>
            <a:r>
              <a:rPr lang="en-US" dirty="0" smtClean="0"/>
              <a:t>complainant, respondent and </a:t>
            </a:r>
            <a:r>
              <a:rPr lang="en-US" dirty="0" smtClean="0"/>
              <a:t>witnesses</a:t>
            </a:r>
          </a:p>
          <a:p>
            <a:pPr>
              <a:lnSpc>
                <a:spcPct val="100000"/>
              </a:lnSpc>
            </a:pPr>
            <a:r>
              <a:rPr lang="en-US" dirty="0" smtClean="0"/>
              <a:t>Understanding the potential effects of trauma can fairly “level the playing field”</a:t>
            </a:r>
            <a:endParaRPr lang="en-US" dirty="0" smtClean="0"/>
          </a:p>
        </p:txBody>
      </p:sp>
    </p:spTree>
    <p:extLst>
      <p:ext uri="{BB962C8B-B14F-4D97-AF65-F5344CB8AC3E}">
        <p14:creationId xmlns:p14="http://schemas.microsoft.com/office/powerpoint/2010/main" val="1038244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78594"/>
            <a:ext cx="8762999" cy="1714500"/>
          </a:xfrm>
        </p:spPr>
        <p:txBody>
          <a:bodyPr>
            <a:normAutofit/>
          </a:bodyPr>
          <a:lstStyle/>
          <a:p>
            <a:r>
              <a:rPr lang="en-US" sz="3600" b="1" dirty="0"/>
              <a:t>Implications for </a:t>
            </a:r>
            <a:r>
              <a:rPr lang="en-US" sz="3600" b="1" dirty="0" smtClean="0"/>
              <a:t>University Proceedings</a:t>
            </a:r>
            <a:endParaRPr lang="en-US" sz="3600" b="1" dirty="0"/>
          </a:p>
        </p:txBody>
      </p:sp>
      <p:sp>
        <p:nvSpPr>
          <p:cNvPr id="3" name="Content Placeholder 2"/>
          <p:cNvSpPr>
            <a:spLocks noGrp="1"/>
          </p:cNvSpPr>
          <p:nvPr>
            <p:ph idx="1"/>
          </p:nvPr>
        </p:nvSpPr>
        <p:spPr>
          <a:xfrm>
            <a:off x="533400" y="1676400"/>
            <a:ext cx="8077199" cy="4288634"/>
          </a:xfrm>
        </p:spPr>
        <p:txBody>
          <a:bodyPr>
            <a:normAutofit fontScale="85000" lnSpcReduction="10000"/>
          </a:bodyPr>
          <a:lstStyle/>
          <a:p>
            <a:pPr>
              <a:lnSpc>
                <a:spcPct val="100000"/>
              </a:lnSpc>
            </a:pPr>
            <a:r>
              <a:rPr lang="en-US" dirty="0" smtClean="0"/>
              <a:t>Victim-blaming, relying on stereotypes, assuming that “real victims” cry, struggle, report immediately, cut off all contact, </a:t>
            </a:r>
            <a:r>
              <a:rPr lang="en-US" dirty="0" smtClean="0"/>
              <a:t>etc., can result </a:t>
            </a:r>
            <a:r>
              <a:rPr lang="en-US" dirty="0" smtClean="0"/>
              <a:t>in inaccurate, flawed investigations and adjudications</a:t>
            </a:r>
          </a:p>
          <a:p>
            <a:pPr>
              <a:lnSpc>
                <a:spcPct val="100000"/>
              </a:lnSpc>
            </a:pPr>
            <a:r>
              <a:rPr lang="en-US" dirty="0" smtClean="0"/>
              <a:t>Trauma-related memory problems and “counterintuitive” behaviors do not necessarily establish that policy was not violated</a:t>
            </a:r>
          </a:p>
          <a:p>
            <a:pPr>
              <a:lnSpc>
                <a:spcPct val="100000"/>
              </a:lnSpc>
            </a:pPr>
            <a:r>
              <a:rPr lang="en-US" dirty="0" smtClean="0"/>
              <a:t>However, presence of those problems or behaviors, or evidence of possible trauma, do not necessarily establish that policy </a:t>
            </a:r>
            <a:r>
              <a:rPr lang="en-US" u="sng" dirty="0" smtClean="0"/>
              <a:t>was</a:t>
            </a:r>
            <a:r>
              <a:rPr lang="en-US" dirty="0" smtClean="0"/>
              <a:t> violated</a:t>
            </a:r>
          </a:p>
        </p:txBody>
      </p:sp>
    </p:spTree>
    <p:extLst>
      <p:ext uri="{BB962C8B-B14F-4D97-AF65-F5344CB8AC3E}">
        <p14:creationId xmlns:p14="http://schemas.microsoft.com/office/powerpoint/2010/main" val="762740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Interview Considerations</a:t>
            </a:r>
            <a:endParaRPr lang="en-US" b="1" dirty="0"/>
          </a:p>
        </p:txBody>
      </p:sp>
      <p:sp>
        <p:nvSpPr>
          <p:cNvPr id="3" name="Content Placeholder 2"/>
          <p:cNvSpPr>
            <a:spLocks noGrp="1"/>
          </p:cNvSpPr>
          <p:nvPr>
            <p:ph idx="1"/>
          </p:nvPr>
        </p:nvSpPr>
        <p:spPr>
          <a:xfrm>
            <a:off x="457200" y="1219200"/>
            <a:ext cx="8229600" cy="4906963"/>
          </a:xfrm>
        </p:spPr>
        <p:txBody>
          <a:bodyPr/>
          <a:lstStyle/>
          <a:p>
            <a:r>
              <a:rPr lang="en-US" dirty="0" smtClean="0"/>
              <a:t>Understand rationale for considering evidence of, e.g.:</a:t>
            </a:r>
          </a:p>
          <a:p>
            <a:pPr lvl="1"/>
            <a:r>
              <a:rPr lang="en-US" dirty="0" smtClean="0"/>
              <a:t>Motivations, choices, clothes</a:t>
            </a:r>
          </a:p>
          <a:p>
            <a:pPr lvl="1"/>
            <a:r>
              <a:rPr lang="en-US" dirty="0"/>
              <a:t>U</a:t>
            </a:r>
            <a:r>
              <a:rPr lang="en-US" dirty="0" smtClean="0"/>
              <a:t>se of drugs/alcohol</a:t>
            </a:r>
          </a:p>
          <a:p>
            <a:pPr lvl="1"/>
            <a:r>
              <a:rPr lang="en-US" dirty="0"/>
              <a:t>I</a:t>
            </a:r>
            <a:r>
              <a:rPr lang="en-US" dirty="0" smtClean="0"/>
              <a:t>nconsistencies</a:t>
            </a:r>
          </a:p>
          <a:p>
            <a:r>
              <a:rPr lang="en-US" dirty="0" smtClean="0"/>
              <a:t>The point: you are not victim blaming; you are considering necessary details without pre-judgment</a:t>
            </a:r>
          </a:p>
          <a:p>
            <a:pPr lvl="1"/>
            <a:endParaRPr lang="en-US" dirty="0"/>
          </a:p>
        </p:txBody>
      </p:sp>
      <p:sp>
        <p:nvSpPr>
          <p:cNvPr id="4" name="TextBox 3"/>
          <p:cNvSpPr txBox="1"/>
          <p:nvPr/>
        </p:nvSpPr>
        <p:spPr>
          <a:xfrm>
            <a:off x="5950857" y="6440714"/>
            <a:ext cx="2421982" cy="369332"/>
          </a:xfrm>
          <a:prstGeom prst="rect">
            <a:avLst/>
          </a:prstGeom>
          <a:noFill/>
        </p:spPr>
        <p:txBody>
          <a:bodyPr wrap="none" rtlCol="0">
            <a:spAutoFit/>
          </a:bodyPr>
          <a:lstStyle/>
          <a:p>
            <a:pPr defTabSz="914400"/>
            <a:r>
              <a:rPr lang="en-US" dirty="0">
                <a:solidFill>
                  <a:prstClr val="black"/>
                </a:solidFill>
              </a:rPr>
              <a:t>© Jeffrey J. Nolan, 2016</a:t>
            </a:r>
          </a:p>
        </p:txBody>
      </p:sp>
    </p:spTree>
    <p:extLst>
      <p:ext uri="{BB962C8B-B14F-4D97-AF65-F5344CB8AC3E}">
        <p14:creationId xmlns:p14="http://schemas.microsoft.com/office/powerpoint/2010/main" val="207701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Interview Considerations</a:t>
            </a:r>
            <a:endParaRPr lang="en-US" b="1"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r>
              <a:rPr lang="en-US" b="1" dirty="0"/>
              <a:t>Focus on What </a:t>
            </a:r>
            <a:r>
              <a:rPr lang="en-US" b="1" u="sng" dirty="0"/>
              <a:t>Can</a:t>
            </a:r>
            <a:r>
              <a:rPr lang="en-US" b="1" dirty="0"/>
              <a:t> be Remembered</a:t>
            </a:r>
            <a:endParaRPr lang="en-US" dirty="0" smtClean="0"/>
          </a:p>
          <a:p>
            <a:r>
              <a:rPr lang="en-US" dirty="0" smtClean="0"/>
              <a:t>Memories related to senses of smell (particularly), hearing, touch, taste, sight may be better formed due to effects of trauma on memory</a:t>
            </a:r>
          </a:p>
          <a:p>
            <a:r>
              <a:rPr lang="en-US" dirty="0" smtClean="0"/>
              <a:t>Experience, thought process during event</a:t>
            </a:r>
          </a:p>
          <a:p>
            <a:r>
              <a:rPr lang="en-US" dirty="0" smtClean="0"/>
              <a:t>If fear motivated acquiescence without consent, specifically </a:t>
            </a:r>
            <a:r>
              <a:rPr lang="en-US" u="sng" dirty="0" smtClean="0"/>
              <a:t>why</a:t>
            </a:r>
            <a:r>
              <a:rPr lang="en-US" dirty="0" smtClean="0"/>
              <a:t> afraid?</a:t>
            </a:r>
          </a:p>
          <a:p>
            <a:r>
              <a:rPr lang="en-US" dirty="0" smtClean="0"/>
              <a:t>Recollection of details may improve over time and </a:t>
            </a:r>
            <a:r>
              <a:rPr lang="en-US" dirty="0" smtClean="0"/>
              <a:t>in follow-up </a:t>
            </a:r>
            <a:r>
              <a:rPr lang="en-US" dirty="0" smtClean="0"/>
              <a:t>interviews</a:t>
            </a:r>
          </a:p>
          <a:p>
            <a:endParaRPr lang="en-US" dirty="0"/>
          </a:p>
        </p:txBody>
      </p:sp>
      <p:sp>
        <p:nvSpPr>
          <p:cNvPr id="4" name="TextBox 3"/>
          <p:cNvSpPr txBox="1"/>
          <p:nvPr/>
        </p:nvSpPr>
        <p:spPr>
          <a:xfrm>
            <a:off x="6096000" y="6477000"/>
            <a:ext cx="2421982" cy="369332"/>
          </a:xfrm>
          <a:prstGeom prst="rect">
            <a:avLst/>
          </a:prstGeom>
          <a:noFill/>
        </p:spPr>
        <p:txBody>
          <a:bodyPr wrap="none" rtlCol="0">
            <a:spAutoFit/>
          </a:bodyPr>
          <a:lstStyle/>
          <a:p>
            <a:pPr defTabSz="914400"/>
            <a:r>
              <a:rPr lang="en-US" dirty="0">
                <a:solidFill>
                  <a:prstClr val="black"/>
                </a:solidFill>
              </a:rPr>
              <a:t>© Jeffrey J. Nolan, 2016</a:t>
            </a:r>
          </a:p>
        </p:txBody>
      </p:sp>
    </p:spTree>
    <p:extLst>
      <p:ext uri="{BB962C8B-B14F-4D97-AF65-F5344CB8AC3E}">
        <p14:creationId xmlns:p14="http://schemas.microsoft.com/office/powerpoint/2010/main" val="35110242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Interview Considerations</a:t>
            </a:r>
            <a:endParaRPr lang="en-US" b="1"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r>
              <a:rPr lang="en-US" dirty="0" smtClean="0"/>
              <a:t>A FETI-influenced approach, e.g.:</a:t>
            </a:r>
          </a:p>
          <a:p>
            <a:pPr lvl="1"/>
            <a:r>
              <a:rPr lang="en-US" dirty="0" smtClean="0"/>
              <a:t>“What are you able to tell me about your experience . . . ?”</a:t>
            </a:r>
          </a:p>
          <a:p>
            <a:pPr lvl="1"/>
            <a:r>
              <a:rPr lang="en-US" dirty="0" smtClean="0"/>
              <a:t>“What more are you able to tell me about that?”</a:t>
            </a:r>
          </a:p>
          <a:p>
            <a:pPr lvl="1"/>
            <a:r>
              <a:rPr lang="en-US" dirty="0" smtClean="0"/>
              <a:t>“Can you help me </a:t>
            </a:r>
            <a:r>
              <a:rPr lang="en-US" dirty="0" smtClean="0"/>
              <a:t>understand . . . ?”</a:t>
            </a:r>
            <a:endParaRPr lang="en-US" dirty="0" smtClean="0"/>
          </a:p>
          <a:p>
            <a:r>
              <a:rPr lang="en-US" dirty="0" smtClean="0"/>
              <a:t>Can be used at the outset of interviews of </a:t>
            </a:r>
            <a:r>
              <a:rPr lang="en-US" u="sng" dirty="0" smtClean="0"/>
              <a:t>both</a:t>
            </a:r>
            <a:r>
              <a:rPr lang="en-US" dirty="0" smtClean="0"/>
              <a:t> parties</a:t>
            </a:r>
          </a:p>
          <a:p>
            <a:r>
              <a:rPr lang="en-US" dirty="0" smtClean="0"/>
              <a:t>Can fairly use similar approach to inquire about experience of each party, then interview for clarification as necessary</a:t>
            </a:r>
            <a:endParaRPr lang="en-US" dirty="0"/>
          </a:p>
        </p:txBody>
      </p:sp>
    </p:spTree>
    <p:extLst>
      <p:ext uri="{BB962C8B-B14F-4D97-AF65-F5344CB8AC3E}">
        <p14:creationId xmlns:p14="http://schemas.microsoft.com/office/powerpoint/2010/main" val="17407547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Fairness in Investigations</a:t>
            </a:r>
            <a:endParaRPr lang="en-US" b="1" dirty="0"/>
          </a:p>
        </p:txBody>
      </p:sp>
      <p:sp>
        <p:nvSpPr>
          <p:cNvPr id="3" name="Content Placeholder 2"/>
          <p:cNvSpPr>
            <a:spLocks noGrp="1"/>
          </p:cNvSpPr>
          <p:nvPr>
            <p:ph idx="1"/>
          </p:nvPr>
        </p:nvSpPr>
        <p:spPr>
          <a:xfrm>
            <a:off x="457200" y="1371600"/>
            <a:ext cx="8229600" cy="4754563"/>
          </a:xfrm>
        </p:spPr>
        <p:txBody>
          <a:bodyPr>
            <a:normAutofit fontScale="92500"/>
          </a:bodyPr>
          <a:lstStyle/>
          <a:p>
            <a:r>
              <a:rPr lang="en-US" dirty="0" smtClean="0"/>
              <a:t>None of these good practices necessarily disadvantage or prejudice respondents</a:t>
            </a:r>
          </a:p>
          <a:p>
            <a:r>
              <a:rPr lang="en-US" dirty="0" smtClean="0"/>
              <a:t>Asking “what are you able to tell me about,” listening patiently, and following up sensitively and without judgment, does not prejudice respondents so long as:</a:t>
            </a:r>
          </a:p>
          <a:p>
            <a:pPr lvl="1"/>
            <a:r>
              <a:rPr lang="en-US" dirty="0" smtClean="0"/>
              <a:t>You seek clarification of inconsistencies to extent possible, and</a:t>
            </a:r>
          </a:p>
          <a:p>
            <a:pPr lvl="1"/>
            <a:r>
              <a:rPr lang="en-US" dirty="0" smtClean="0"/>
              <a:t>Your decision is based on the most relevant, available facts, weighed </a:t>
            </a:r>
            <a:r>
              <a:rPr lang="en-US" dirty="0" smtClean="0"/>
              <a:t>under the applicable standard of proof</a:t>
            </a:r>
            <a:endParaRPr lang="en-US" dirty="0"/>
          </a:p>
        </p:txBody>
      </p:sp>
    </p:spTree>
    <p:extLst>
      <p:ext uri="{BB962C8B-B14F-4D97-AF65-F5344CB8AC3E}">
        <p14:creationId xmlns:p14="http://schemas.microsoft.com/office/powerpoint/2010/main" val="3744344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a:xfrm>
            <a:off x="457200" y="1286634"/>
            <a:ext cx="8229600" cy="4839529"/>
          </a:xfrm>
        </p:spPr>
        <p:txBody>
          <a:bodyPr/>
          <a:lstStyle/>
          <a:p>
            <a:r>
              <a:rPr lang="en-US" sz="2800" dirty="0" smtClean="0"/>
              <a:t>A trauma-informed approach should encourage reporting and complainant participation</a:t>
            </a:r>
          </a:p>
          <a:p>
            <a:r>
              <a:rPr lang="en-US" sz="2800" dirty="0" smtClean="0"/>
              <a:t>Employed properly, a trauma-informed approach does not “favor” complainants or disadvantage respondents</a:t>
            </a:r>
          </a:p>
          <a:p>
            <a:r>
              <a:rPr lang="en-US" sz="2800" dirty="0" smtClean="0"/>
              <a:t>A trauma-informed approach recognizes and accounts for societal and personal biases and “levels the playing field”, therefore fairly promoting accuracy</a:t>
            </a:r>
          </a:p>
          <a:p>
            <a:r>
              <a:rPr lang="en-US" sz="2800" dirty="0" smtClean="0"/>
              <a:t>Accuracy and fairness is important to all parties and the </a:t>
            </a:r>
            <a:r>
              <a:rPr lang="en-US" sz="2800" dirty="0" smtClean="0"/>
              <a:t>institution</a:t>
            </a:r>
            <a:endParaRPr lang="en-US" sz="2800" dirty="0" smtClean="0"/>
          </a:p>
        </p:txBody>
      </p:sp>
      <p:sp>
        <p:nvSpPr>
          <p:cNvPr id="4" name="Slide Number Placeholder 3"/>
          <p:cNvSpPr>
            <a:spLocks noGrp="1"/>
          </p:cNvSpPr>
          <p:nvPr>
            <p:ph type="sldNum" sz="quarter" idx="4294967295"/>
          </p:nvPr>
        </p:nvSpPr>
        <p:spPr>
          <a:xfrm>
            <a:off x="8686800" y="6451935"/>
            <a:ext cx="422926" cy="365125"/>
          </a:xfrm>
          <a:prstGeom prst="rect">
            <a:avLst/>
          </a:prstGeom>
        </p:spPr>
        <p:txBody>
          <a:bodyPr/>
          <a:lstStyle/>
          <a:p>
            <a:fld id="{AFFE02F7-81A2-C84C-868B-4B8637650F8E}" type="slidenum">
              <a:rPr lang="en-US" smtClean="0">
                <a:solidFill>
                  <a:prstClr val="black">
                    <a:tint val="75000"/>
                  </a:prstClr>
                </a:solidFill>
              </a:rPr>
              <a:pPr/>
              <a:t>53</a:t>
            </a:fld>
            <a:endParaRPr lang="en-US" dirty="0">
              <a:solidFill>
                <a:prstClr val="black">
                  <a:tint val="75000"/>
                </a:prstClr>
              </a:solidFill>
            </a:endParaRPr>
          </a:p>
        </p:txBody>
      </p:sp>
    </p:spTree>
    <p:extLst>
      <p:ext uri="{BB962C8B-B14F-4D97-AF65-F5344CB8AC3E}">
        <p14:creationId xmlns:p14="http://schemas.microsoft.com/office/powerpoint/2010/main" val="18859499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sp>
        <p:nvSpPr>
          <p:cNvPr id="3" name="Content Placeholder 2"/>
          <p:cNvSpPr>
            <a:spLocks noGrp="1"/>
          </p:cNvSpPr>
          <p:nvPr>
            <p:ph idx="1"/>
          </p:nvPr>
        </p:nvSpPr>
        <p:spPr>
          <a:xfrm>
            <a:off x="457200" y="1600201"/>
            <a:ext cx="8229600" cy="4038600"/>
          </a:xfrm>
        </p:spPr>
        <p:txBody>
          <a:bodyPr>
            <a:normAutofit fontScale="92500" lnSpcReduction="10000"/>
          </a:bodyPr>
          <a:lstStyle/>
          <a:p>
            <a:pPr marL="0" indent="0" algn="ctr">
              <a:spcBef>
                <a:spcPts val="0"/>
              </a:spcBef>
              <a:buNone/>
            </a:pPr>
            <a:r>
              <a:rPr lang="en-US" dirty="0"/>
              <a:t>Jeffrey J. Nolan, </a:t>
            </a:r>
            <a:r>
              <a:rPr lang="en-US" dirty="0" smtClean="0"/>
              <a:t>J.D.</a:t>
            </a:r>
          </a:p>
          <a:p>
            <a:pPr marL="0" indent="0" algn="ctr">
              <a:spcBef>
                <a:spcPts val="0"/>
              </a:spcBef>
              <a:buNone/>
            </a:pPr>
            <a:r>
              <a:rPr lang="en-US" dirty="0" smtClean="0"/>
              <a:t>Dinse, Knapp &amp; McAndrew, P.C.</a:t>
            </a:r>
          </a:p>
          <a:p>
            <a:pPr marL="0" indent="0" algn="ctr">
              <a:spcBef>
                <a:spcPts val="0"/>
              </a:spcBef>
              <a:buNone/>
            </a:pPr>
            <a:r>
              <a:rPr lang="en-US" dirty="0"/>
              <a:t/>
            </a:r>
            <a:br>
              <a:rPr lang="en-US" dirty="0"/>
            </a:br>
            <a:r>
              <a:rPr lang="en-US" dirty="0" smtClean="0">
                <a:hlinkClick r:id="rId2"/>
              </a:rPr>
              <a:t>jnolan@dinse.com</a:t>
            </a:r>
            <a:r>
              <a:rPr lang="en-US" dirty="0" smtClean="0"/>
              <a:t>  </a:t>
            </a:r>
            <a:endParaRPr lang="en-US" dirty="0" smtClean="0"/>
          </a:p>
          <a:p>
            <a:pPr marL="0" indent="0" algn="ctr">
              <a:spcBef>
                <a:spcPts val="0"/>
              </a:spcBef>
              <a:buNone/>
            </a:pPr>
            <a:endParaRPr lang="en-US" dirty="0" smtClean="0"/>
          </a:p>
          <a:p>
            <a:pPr marL="0" indent="0" algn="ctr">
              <a:spcBef>
                <a:spcPts val="0"/>
              </a:spcBef>
              <a:buNone/>
            </a:pPr>
            <a:r>
              <a:rPr lang="en-US" dirty="0" smtClean="0"/>
              <a:t>(802) 864-5751</a:t>
            </a:r>
            <a:r>
              <a:rPr lang="en-US" dirty="0"/>
              <a:t/>
            </a:r>
            <a:br>
              <a:rPr lang="en-US" dirty="0"/>
            </a:br>
            <a:r>
              <a:rPr lang="en-US" dirty="0" smtClean="0">
                <a:hlinkClick r:id="rId3"/>
              </a:rPr>
              <a:t>www.dinse.com</a:t>
            </a:r>
            <a:r>
              <a:rPr lang="en-US" dirty="0" smtClean="0"/>
              <a:t>   </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8223408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t="-17765"/>
          <a:stretch/>
        </p:blipFill>
        <p:spPr>
          <a:xfrm>
            <a:off x="0" y="-1218345"/>
            <a:ext cx="9144000" cy="8076345"/>
          </a:xfrm>
          <a:prstGeom prst="rect">
            <a:avLst/>
          </a:prstGeom>
        </p:spPr>
      </p:pic>
      <p:sp>
        <p:nvSpPr>
          <p:cNvPr id="6" name="Rectangle 5"/>
          <p:cNvSpPr/>
          <p:nvPr/>
        </p:nvSpPr>
        <p:spPr>
          <a:xfrm>
            <a:off x="1" y="3602038"/>
            <a:ext cx="4940559" cy="165576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Subtitle 2"/>
          <p:cNvSpPr>
            <a:spLocks noGrp="1"/>
          </p:cNvSpPr>
          <p:nvPr>
            <p:ph type="subTitle" idx="1"/>
          </p:nvPr>
        </p:nvSpPr>
        <p:spPr>
          <a:xfrm>
            <a:off x="134128" y="3688997"/>
            <a:ext cx="4672304" cy="1655762"/>
          </a:xfrm>
        </p:spPr>
        <p:txBody>
          <a:bodyPr/>
          <a:lstStyle/>
          <a:p>
            <a:r>
              <a:rPr lang="en-US" altLang="en-US" sz="4400" b="1" dirty="0">
                <a:latin typeface="Franklin Gothic Medium" panose="020B0603020102020204" pitchFamily="34" charset="0"/>
              </a:rPr>
              <a:t>Investigation Techniques</a:t>
            </a:r>
          </a:p>
          <a:p>
            <a:r>
              <a:rPr lang="en-US" altLang="en-US" b="1" i="1" dirty="0">
                <a:latin typeface="Franklin Gothic Medium" panose="020B0603020102020204" pitchFamily="34" charset="0"/>
              </a:rPr>
              <a:t>Legal </a:t>
            </a:r>
            <a:r>
              <a:rPr lang="en-US" altLang="en-US" sz="2400" b="1" i="1" dirty="0">
                <a:solidFill>
                  <a:schemeClr val="tx1"/>
                </a:solidFill>
                <a:latin typeface="Franklin Gothic Medium" panose="020B0603020102020204" pitchFamily="34" charset="0"/>
              </a:rPr>
              <a:t>Requirements of Trauma-Informed</a:t>
            </a:r>
            <a:br>
              <a:rPr lang="en-US" altLang="en-US" sz="2400" b="1" i="1" dirty="0">
                <a:solidFill>
                  <a:schemeClr val="tx1"/>
                </a:solidFill>
                <a:latin typeface="Franklin Gothic Medium" panose="020B0603020102020204" pitchFamily="34" charset="0"/>
              </a:rPr>
            </a:br>
            <a:r>
              <a:rPr lang="en-US" altLang="en-US" sz="2400" b="1" i="1" dirty="0">
                <a:solidFill>
                  <a:schemeClr val="tx1"/>
                </a:solidFill>
                <a:latin typeface="Franklin Gothic Medium" panose="020B0603020102020204" pitchFamily="34" charset="0"/>
              </a:rPr>
              <a:t>Sexual Assault Investigations</a:t>
            </a:r>
            <a:endParaRPr lang="en-US" b="1" i="1" dirty="0">
              <a:solidFill>
                <a:schemeClr val="tx1"/>
              </a:solidFill>
              <a:latin typeface="Franklin Gothic Medium" panose="020B0603020102020204" pitchFamily="34" charset="0"/>
            </a:endParaRPr>
          </a:p>
        </p:txBody>
      </p:sp>
      <p:sp>
        <p:nvSpPr>
          <p:cNvPr id="7" name="Rectangle 6"/>
          <p:cNvSpPr/>
          <p:nvPr/>
        </p:nvSpPr>
        <p:spPr>
          <a:xfrm>
            <a:off x="0" y="6288836"/>
            <a:ext cx="9144000" cy="56916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4" name="TextBox 3"/>
          <p:cNvSpPr txBox="1"/>
          <p:nvPr/>
        </p:nvSpPr>
        <p:spPr>
          <a:xfrm>
            <a:off x="2017721" y="6416745"/>
            <a:ext cx="5515292" cy="646331"/>
          </a:xfrm>
          <a:prstGeom prst="rect">
            <a:avLst/>
          </a:prstGeom>
          <a:noFill/>
        </p:spPr>
        <p:txBody>
          <a:bodyPr wrap="none" rtlCol="0">
            <a:spAutoFit/>
          </a:bodyPr>
          <a:lstStyle/>
          <a:p>
            <a:pPr defTabSz="914400"/>
            <a:r>
              <a:rPr lang="en-US" dirty="0">
                <a:solidFill>
                  <a:prstClr val="black"/>
                </a:solidFill>
                <a:latin typeface="Franklin Gothic Medium" panose="020B0603020102020204" pitchFamily="34" charset="0"/>
              </a:rPr>
              <a:t>Barbara L. Johnson, Esq.                         </a:t>
            </a:r>
          </a:p>
          <a:p>
            <a:pPr defTabSz="914400"/>
            <a:r>
              <a:rPr lang="en-US" dirty="0">
                <a:solidFill>
                  <a:prstClr val="black"/>
                </a:solidFill>
                <a:latin typeface="Franklin Gothic Medium" panose="020B0603020102020204" pitchFamily="34" charset="0"/>
              </a:rPr>
              <a:t>                                                                       May 4, 2017</a:t>
            </a:r>
          </a:p>
        </p:txBody>
      </p:sp>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148" y="6328168"/>
            <a:ext cx="1783337" cy="457906"/>
          </a:xfrm>
          <a:prstGeom prst="rect">
            <a:avLst/>
          </a:prstGeom>
        </p:spPr>
      </p:pic>
    </p:spTree>
    <p:extLst>
      <p:ext uri="{BB962C8B-B14F-4D97-AF65-F5344CB8AC3E}">
        <p14:creationId xmlns:p14="http://schemas.microsoft.com/office/powerpoint/2010/main" val="40114131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3193878" y="1671146"/>
            <a:ext cx="5771684" cy="6324808"/>
          </a:xfrm>
          <a:prstGeom prst="rect">
            <a:avLst/>
          </a:prstGeom>
        </p:spPr>
        <p:txBody>
          <a:bodyPr wrap="square">
            <a:spAutoFit/>
          </a:bodyPr>
          <a:lstStyle/>
          <a:p>
            <a:pPr marL="285750" indent="-285750" defTabSz="914400">
              <a:buFont typeface="Wingdings" panose="05000000000000000000" pitchFamily="2" charset="2"/>
              <a:buChar char="v"/>
            </a:pPr>
            <a:r>
              <a:rPr lang="en-US" sz="2000" dirty="0">
                <a:solidFill>
                  <a:prstClr val="black"/>
                </a:solidFill>
                <a:latin typeface="Franklin Gothic Medium" panose="020B0603020102020204" pitchFamily="34" charset="0"/>
              </a:rPr>
              <a:t>“Once a [school] knows or reasonably should know of possible sexual harassment, it must take immediate and appropriate action to investigate or otherwise determine what occurred. </a:t>
            </a:r>
            <a:br>
              <a:rPr lang="en-US" sz="2000" dirty="0">
                <a:solidFill>
                  <a:prstClr val="black"/>
                </a:solidFill>
                <a:latin typeface="Franklin Gothic Medium" panose="020B0603020102020204" pitchFamily="34" charset="0"/>
              </a:rPr>
            </a:br>
            <a:r>
              <a:rPr lang="en-US" sz="2000" dirty="0">
                <a:solidFill>
                  <a:prstClr val="black"/>
                </a:solidFill>
                <a:latin typeface="Franklin Gothic Medium" panose="020B0603020102020204" pitchFamily="34" charset="0"/>
              </a:rPr>
              <a:t> </a:t>
            </a:r>
          </a:p>
          <a:p>
            <a:pPr marL="285750" indent="-285750" defTabSz="914400">
              <a:buFont typeface="Wingdings" panose="05000000000000000000" pitchFamily="2" charset="2"/>
              <a:buChar char="v"/>
            </a:pPr>
            <a:r>
              <a:rPr lang="en-US" sz="2000" dirty="0">
                <a:solidFill>
                  <a:prstClr val="black"/>
                </a:solidFill>
                <a:latin typeface="Franklin Gothic Medium" panose="020B0603020102020204" pitchFamily="34" charset="0"/>
              </a:rPr>
              <a:t>A [school] must take prompt and effective steps reasonably calculated to end the harassment, eliminate any hostile environment, prevent the harassment from recurring and, as appropriate, remedy its effects.  </a:t>
            </a:r>
            <a:br>
              <a:rPr lang="en-US" sz="2000" dirty="0">
                <a:solidFill>
                  <a:prstClr val="black"/>
                </a:solidFill>
                <a:latin typeface="Franklin Gothic Medium" panose="020B0603020102020204" pitchFamily="34" charset="0"/>
              </a:rPr>
            </a:br>
            <a:endParaRPr lang="en-US" sz="2000" dirty="0">
              <a:solidFill>
                <a:prstClr val="black"/>
              </a:solidFill>
              <a:latin typeface="Franklin Gothic Medium" panose="020B0603020102020204" pitchFamily="34" charset="0"/>
            </a:endParaRPr>
          </a:p>
          <a:p>
            <a:pPr marL="285750" indent="-285750" defTabSz="914400">
              <a:buFont typeface="Wingdings" panose="05000000000000000000" pitchFamily="2" charset="2"/>
              <a:buChar char="v"/>
            </a:pPr>
            <a:r>
              <a:rPr lang="en-US" sz="2000" b="1" u="sng" dirty="0">
                <a:solidFill>
                  <a:prstClr val="black"/>
                </a:solidFill>
                <a:latin typeface="Franklin Gothic Medium" panose="020B0603020102020204" pitchFamily="34" charset="0"/>
              </a:rPr>
              <a:t>These duties are a [school’s] responsibility, regardless of whether a student has complained, asked the [school] to take action, or identified the harassment as a form of discrimination</a:t>
            </a:r>
            <a:r>
              <a:rPr lang="en-US" sz="2000" dirty="0">
                <a:solidFill>
                  <a:prstClr val="black"/>
                </a:solidFill>
                <a:latin typeface="Franklin Gothic Medium" panose="020B0603020102020204" pitchFamily="34" charset="0"/>
              </a:rPr>
              <a:t>.” </a:t>
            </a:r>
          </a:p>
          <a:p>
            <a:pPr marL="742950" lvl="1" indent="-285750" defTabSz="914400">
              <a:buFont typeface="Wingdings" panose="05000000000000000000" pitchFamily="2" charset="2"/>
              <a:buChar char="Ø"/>
            </a:pPr>
            <a:r>
              <a:rPr lang="en-US" sz="2000" i="1" dirty="0">
                <a:solidFill>
                  <a:prstClr val="black"/>
                </a:solidFill>
                <a:latin typeface="Franklin Gothic Medium" panose="020B0603020102020204" pitchFamily="34" charset="0"/>
              </a:rPr>
              <a:t>U. Va. Resolution Agreement</a:t>
            </a:r>
            <a:r>
              <a:rPr lang="en-US" sz="2000" dirty="0">
                <a:solidFill>
                  <a:prstClr val="black"/>
                </a:solidFill>
                <a:latin typeface="Franklin Gothic Medium" panose="020B0603020102020204" pitchFamily="34" charset="0"/>
              </a:rPr>
              <a:t>, OCR Review No. 11-11-6001, Sept. 17, 2015</a:t>
            </a:r>
          </a:p>
          <a:p>
            <a:pPr marL="914400" lvl="1" indent="-457200" defTabSz="914400">
              <a:spcBef>
                <a:spcPts val="600"/>
              </a:spcBef>
              <a:buFont typeface="Wingdings" panose="05000000000000000000" pitchFamily="2" charset="2"/>
              <a:buChar char="v"/>
            </a:pPr>
            <a:endParaRPr lang="en-US" sz="2000" dirty="0">
              <a:solidFill>
                <a:prstClr val="black"/>
              </a:solidFill>
              <a:latin typeface="Franklin Gothic Medium" panose="020B0603020102020204" pitchFamily="34" charset="0"/>
            </a:endParaRP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Duty to Investigate Under Title IX</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14" name="Picture 13"/>
          <p:cNvPicPr>
            <a:picLocks noChangeAspect="1"/>
          </p:cNvPicPr>
          <p:nvPr/>
        </p:nvPicPr>
        <p:blipFill>
          <a:blip r:embed="rId6"/>
          <a:stretch>
            <a:fillRect/>
          </a:stretch>
        </p:blipFill>
        <p:spPr>
          <a:xfrm>
            <a:off x="361741" y="1458214"/>
            <a:ext cx="2738804" cy="49027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240775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02921" y="1494331"/>
            <a:ext cx="4251332" cy="6247864"/>
          </a:xfrm>
          <a:prstGeom prst="rect">
            <a:avLst/>
          </a:prstGeom>
        </p:spPr>
        <p:txBody>
          <a:bodyPr wrap="square">
            <a:spAutoFit/>
          </a:bodyPr>
          <a:lstStyle/>
          <a:p>
            <a:pPr marL="285750" indent="-285750" defTabSz="914400">
              <a:buFont typeface="Wingdings" panose="05000000000000000000" pitchFamily="2" charset="2"/>
              <a:buChar char="v"/>
            </a:pPr>
            <a:r>
              <a:rPr lang="en-US" sz="2000" dirty="0">
                <a:solidFill>
                  <a:prstClr val="black"/>
                </a:solidFill>
                <a:latin typeface="Franklin Gothic Medium" panose="020B0603020102020204" pitchFamily="34" charset="0"/>
              </a:rPr>
              <a:t>On April 7, 2017, a Texas federal judge allowed a former Baylor University student to pursue her Title IX and negligence claims against school</a:t>
            </a:r>
          </a:p>
          <a:p>
            <a:pPr marL="285750" indent="-285750" defTabSz="914400">
              <a:buFont typeface="Wingdings" panose="05000000000000000000" pitchFamily="2" charset="2"/>
              <a:buChar char="v"/>
            </a:pPr>
            <a:endParaRPr lang="en-US" sz="2000" dirty="0">
              <a:solidFill>
                <a:prstClr val="black"/>
              </a:solidFill>
              <a:latin typeface="Franklin Gothic Medium" panose="020B0603020102020204" pitchFamily="34" charset="0"/>
            </a:endParaRPr>
          </a:p>
          <a:p>
            <a:pPr marL="285750" indent="-285750" defTabSz="914400">
              <a:buFont typeface="Wingdings" panose="05000000000000000000" pitchFamily="2" charset="2"/>
              <a:buChar char="v"/>
            </a:pPr>
            <a:r>
              <a:rPr lang="en-US" sz="2000" dirty="0">
                <a:solidFill>
                  <a:prstClr val="black"/>
                </a:solidFill>
                <a:latin typeface="Franklin Gothic Medium" panose="020B0603020102020204" pitchFamily="34" charset="0"/>
              </a:rPr>
              <a:t>The student, who was raped by a former Baylor linebacker in 2012, has argued the school’s conduct increased her risk of being assaulted</a:t>
            </a:r>
          </a:p>
          <a:p>
            <a:pPr marL="285750" indent="-285750" defTabSz="914400">
              <a:buFont typeface="Wingdings" panose="05000000000000000000" pitchFamily="2" charset="2"/>
              <a:buChar char="v"/>
            </a:pPr>
            <a:endParaRPr lang="en-US" sz="2000" dirty="0">
              <a:solidFill>
                <a:prstClr val="black"/>
              </a:solidFill>
              <a:latin typeface="Franklin Gothic Medium" panose="020B0603020102020204" pitchFamily="34" charset="0"/>
            </a:endParaRPr>
          </a:p>
          <a:p>
            <a:pPr marL="285750" indent="-285750" defTabSz="914400">
              <a:buFont typeface="Wingdings" panose="05000000000000000000" pitchFamily="2" charset="2"/>
              <a:buChar char="v"/>
            </a:pPr>
            <a:r>
              <a:rPr lang="en-US" sz="2000" dirty="0">
                <a:solidFill>
                  <a:prstClr val="black"/>
                </a:solidFill>
                <a:latin typeface="Franklin Gothic Medium" panose="020B0603020102020204" pitchFamily="34" charset="0"/>
              </a:rPr>
              <a:t>The lawsuit is one of several against Baylor regarding its failure to investigate and deal with sexual assault allegations on campus.  According to the student, Baylor’s institutional indifference “subjected her to a heightened risk of sexual assault”</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Duty to Investigate Under Title IX</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564396" y="1458214"/>
            <a:ext cx="4283606" cy="49325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0700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135795" y="1671148"/>
            <a:ext cx="4829767" cy="5824671"/>
          </a:xfrm>
          <a:prstGeom prst="rect">
            <a:avLst/>
          </a:prstGeom>
        </p:spPr>
        <p:txBody>
          <a:bodyPr wrap="square">
            <a:spAutoFit/>
          </a:bodyPr>
          <a:lstStyle/>
          <a:p>
            <a:pPr marL="342900" indent="-342900" defTabSz="914400">
              <a:lnSpc>
                <a:spcPct val="90000"/>
              </a:lnSpc>
              <a:spcBef>
                <a:spcPts val="1000"/>
              </a:spcBef>
              <a:buFont typeface="Wingdings" panose="05000000000000000000" pitchFamily="2" charset="2"/>
              <a:buChar char="v"/>
            </a:pPr>
            <a:r>
              <a:rPr lang="en-US" sz="2000" dirty="0">
                <a:solidFill>
                  <a:prstClr val="black"/>
                </a:solidFill>
                <a:latin typeface="Franklin Gothic Medium" panose="020B0603020102020204" pitchFamily="34" charset="0"/>
              </a:rPr>
              <a:t>“</a:t>
            </a:r>
            <a:r>
              <a:rPr lang="en-US" sz="2000" b="1" dirty="0">
                <a:solidFill>
                  <a:prstClr val="black"/>
                </a:solidFill>
                <a:latin typeface="Franklin Gothic Medium" panose="020B0603020102020204" pitchFamily="34" charset="0"/>
              </a:rPr>
              <a:t>Baylor’s alleged failure to address and active concealment of sexual violence committed by its football players . . . was a form of discrimination</a:t>
            </a:r>
            <a:r>
              <a:rPr lang="en-US" sz="2000" dirty="0">
                <a:solidFill>
                  <a:prstClr val="black"/>
                </a:solidFill>
                <a:latin typeface="Franklin Gothic Medium" panose="020B0603020102020204" pitchFamily="34" charset="0"/>
              </a:rPr>
              <a:t>.  Baylor’s alleged knowledge of the need to supervise Elliot and protect female students plausibly constitutes deliberate indifference.  </a:t>
            </a:r>
          </a:p>
          <a:p>
            <a:pPr marL="342900" indent="-342900" defTabSz="914400">
              <a:lnSpc>
                <a:spcPct val="90000"/>
              </a:lnSpc>
              <a:spcBef>
                <a:spcPts val="1000"/>
              </a:spcBef>
              <a:buFont typeface="Wingdings" panose="05000000000000000000" pitchFamily="2" charset="2"/>
              <a:buChar char="v"/>
            </a:pPr>
            <a:r>
              <a:rPr lang="en-US" sz="2000" dirty="0">
                <a:solidFill>
                  <a:prstClr val="black"/>
                </a:solidFill>
                <a:latin typeface="Franklin Gothic Medium" panose="020B0603020102020204" pitchFamily="34" charset="0"/>
              </a:rPr>
              <a:t>Finally, Baylor’s alleged indifference plausibly created an environment in which football players could sexually assault women, including Plaintiff, with impunity.  That vulnerability—or heightened risk—plausibly constitutes harassment under Title IX.”</a:t>
            </a:r>
            <a:br>
              <a:rPr lang="en-US" sz="2000" dirty="0">
                <a:solidFill>
                  <a:prstClr val="black"/>
                </a:solidFill>
                <a:latin typeface="Franklin Gothic Medium" panose="020B0603020102020204" pitchFamily="34" charset="0"/>
              </a:rPr>
            </a:br>
            <a:endParaRPr lang="en-US" sz="2000" dirty="0">
              <a:solidFill>
                <a:prstClr val="black"/>
              </a:solidFill>
              <a:latin typeface="Franklin Gothic Medium" panose="020B0603020102020204" pitchFamily="34" charset="0"/>
            </a:endParaRPr>
          </a:p>
          <a:p>
            <a:pPr marL="800100" lvl="1" indent="-342900" defTabSz="914400">
              <a:lnSpc>
                <a:spcPct val="90000"/>
              </a:lnSpc>
              <a:spcBef>
                <a:spcPts val="500"/>
              </a:spcBef>
              <a:buFont typeface="Wingdings" panose="05000000000000000000" pitchFamily="2" charset="2"/>
              <a:buChar char="Ø"/>
            </a:pPr>
            <a:r>
              <a:rPr lang="en-US" sz="2000" i="1" dirty="0">
                <a:solidFill>
                  <a:prstClr val="black"/>
                </a:solidFill>
                <a:latin typeface="Franklin Gothic Medium" panose="020B0603020102020204" pitchFamily="34" charset="0"/>
              </a:rPr>
              <a:t>Hernandez v. Baylor Univ.</a:t>
            </a:r>
            <a:r>
              <a:rPr lang="en-US" sz="2000" dirty="0">
                <a:solidFill>
                  <a:prstClr val="black"/>
                </a:solidFill>
                <a:latin typeface="Franklin Gothic Medium" panose="020B0603020102020204" pitchFamily="34" charset="0"/>
              </a:rPr>
              <a:t>, No. 6:16-CV-69-RP, 2017 U.S. Dist. LEXIS 54255, at *19-20 (Dist. Tex. Apr. 7, 2017). </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Duty to Investigate Under Title IX</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1026" name="Picture 2" descr="https://cdn-s3.si.com/s3fs-public/styles/marquee_large_2x/public/videos/2157889318001_4913735020001_4913702734001-vs.jpg?itok=4Um1Z85t"/>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302214" y="1418903"/>
            <a:ext cx="3752297" cy="49441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29303" y="5599725"/>
            <a:ext cx="355216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defTabSz="914400"/>
            <a:r>
              <a:rPr lang="en-US" sz="1200" i="1" dirty="0">
                <a:solidFill>
                  <a:prstClr val="black"/>
                </a:solidFill>
                <a:latin typeface="Franklin Gothic Medium" panose="020B0603020102020204" pitchFamily="34" charset="0"/>
              </a:rPr>
              <a:t>Above: Arthur Ray </a:t>
            </a:r>
            <a:r>
              <a:rPr lang="en-US" sz="1200" i="1" dirty="0" err="1">
                <a:solidFill>
                  <a:prstClr val="black"/>
                </a:solidFill>
                <a:latin typeface="Franklin Gothic Medium" panose="020B0603020102020204" pitchFamily="34" charset="0"/>
              </a:rPr>
              <a:t>Briles</a:t>
            </a:r>
            <a:r>
              <a:rPr lang="en-US" sz="1200" i="1" dirty="0">
                <a:solidFill>
                  <a:prstClr val="black"/>
                </a:solidFill>
                <a:latin typeface="Franklin Gothic Medium" panose="020B0603020102020204" pitchFamily="34" charset="0"/>
              </a:rPr>
              <a:t>. He left Baylor in the wake of a major sexual assault scandal in his football program. </a:t>
            </a:r>
          </a:p>
        </p:txBody>
      </p:sp>
    </p:spTree>
    <p:extLst>
      <p:ext uri="{BB962C8B-B14F-4D97-AF65-F5344CB8AC3E}">
        <p14:creationId xmlns:p14="http://schemas.microsoft.com/office/powerpoint/2010/main" val="32125615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70141" y="1559183"/>
            <a:ext cx="3493030" cy="6370975"/>
          </a:xfrm>
          <a:prstGeom prst="rect">
            <a:avLst/>
          </a:prstGeom>
        </p:spPr>
        <p:txBody>
          <a:bodyPr wrap="square">
            <a:spAutoFit/>
          </a:bodyPr>
          <a:lstStyle/>
          <a:p>
            <a:pPr marL="285750" indent="-285750" defTabSz="914400">
              <a:buFont typeface="Wingdings" panose="05000000000000000000" pitchFamily="2" charset="2"/>
              <a:buChar char="v"/>
            </a:pPr>
            <a:r>
              <a:rPr lang="en-US" sz="2000" dirty="0">
                <a:solidFill>
                  <a:prstClr val="black"/>
                </a:solidFill>
                <a:latin typeface="Franklin Gothic Medium" panose="020B0603020102020204" pitchFamily="34" charset="0"/>
              </a:rPr>
              <a:t>On top of a duty to investigate, schools must understand and anticipate issues surrounding trauma in fashioning their investigations into sexual assault and harassment allegations</a:t>
            </a:r>
          </a:p>
          <a:p>
            <a:pPr marL="285750" indent="-285750" defTabSz="914400">
              <a:buFont typeface="Wingdings" panose="05000000000000000000" pitchFamily="2" charset="2"/>
              <a:buChar char="v"/>
            </a:pPr>
            <a:endParaRPr lang="en-US" sz="2000" dirty="0">
              <a:solidFill>
                <a:prstClr val="black"/>
              </a:solidFill>
              <a:latin typeface="Franklin Gothic Medium" panose="020B0603020102020204" pitchFamily="34" charset="0"/>
            </a:endParaRPr>
          </a:p>
          <a:p>
            <a:pPr marL="285750" indent="-285750" defTabSz="914400">
              <a:buFont typeface="Wingdings" panose="05000000000000000000" pitchFamily="2" charset="2"/>
              <a:buChar char="v"/>
            </a:pPr>
            <a:r>
              <a:rPr lang="en-US" sz="2000" dirty="0">
                <a:solidFill>
                  <a:prstClr val="black"/>
                </a:solidFill>
                <a:latin typeface="Franklin Gothic Medium" panose="020B0603020102020204" pitchFamily="34" charset="0"/>
              </a:rPr>
              <a:t>Any school officials responsible for discussing safety and confidentiality with students should be trained on the effects of trauma and appropriate methods to communicate with victims of sexual violence and harassment</a:t>
            </a:r>
          </a:p>
          <a:p>
            <a:pPr marL="800100" lvl="1" indent="-342900" defTabSz="914400">
              <a:buFont typeface="Wingdings" panose="05000000000000000000" pitchFamily="2" charset="2"/>
              <a:buChar char="Ø"/>
            </a:pPr>
            <a:r>
              <a:rPr lang="en-US" sz="1600" dirty="0">
                <a:solidFill>
                  <a:prstClr val="black"/>
                </a:solidFill>
                <a:latin typeface="Franklin Gothic Medium" panose="020B0603020102020204" pitchFamily="34" charset="0"/>
              </a:rPr>
              <a:t>See Q&amp;A on Title IX and Sexual Assault, sect. E-2, OCR</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Investigation Must Consider Trauma</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2050" name="Picture 2" descr="http://www.om-mp.be/images/upload_dir/slachtoffer.jp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4002834" y="1458214"/>
            <a:ext cx="4801165" cy="4866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2565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Interviewing Complainants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4098" name="Picture 2" descr="https://i.ytimg.com/vi/DF0TpnVw9o4/maxresdefault.jp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68313" y="1458214"/>
            <a:ext cx="8609406" cy="50039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3816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86270" y="1670440"/>
            <a:ext cx="4285531" cy="5786199"/>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First impression matters: can build complainant’s confidence in entire institutional response</a:t>
            </a:r>
          </a:p>
          <a:p>
            <a:pPr marL="285750" indent="-285750" defTabSz="914400">
              <a:spcBef>
                <a:spcPts val="600"/>
              </a:spcBef>
              <a:buFont typeface="Wingdings" panose="05000000000000000000" pitchFamily="2" charset="2"/>
              <a:buChar char="v"/>
            </a:pPr>
            <a:r>
              <a:rPr lang="en-US" sz="2000" b="1" u="sng" dirty="0">
                <a:solidFill>
                  <a:prstClr val="black"/>
                </a:solidFill>
                <a:latin typeface="Franklin Gothic Medium" panose="020B0603020102020204" pitchFamily="34" charset="0"/>
              </a:rPr>
              <a:t>However, trauma affects everyone differently</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When should you conduct interview?</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Waiting two days may result in better recollection of events</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Where should you conduct interview?</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In person v. over the phone?  Level of privacy?</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Create a “safe zone,” a climate where complainant feels comfortable to report incidents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Interviewing Complainants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697766" y="1458217"/>
            <a:ext cx="4159967" cy="49626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64511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86271" y="1586462"/>
            <a:ext cx="4864229" cy="6324808"/>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Introduce yourself, describe your role, and provide a clear and detailed overview of the investigation process</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Put complainant at ease while maintaining boundaries</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Provide necessary information in writing prior to interview, and go over it again in person (do this for accused/respondent as well)</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Explain evidence standard but avoid overly technical terms</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Complainant has option to request the school maintain his or her confidentiality, which the school will consider</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You CANNOT guarantee confidentiality, though you can direct complainant to confidential resources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Interviewing Complainants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a:blip r:embed="rId6"/>
          <a:stretch>
            <a:fillRect/>
          </a:stretch>
        </p:blipFill>
        <p:spPr>
          <a:xfrm>
            <a:off x="5387232" y="2677886"/>
            <a:ext cx="3182198" cy="27742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98899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4" name="Rectangle 3"/>
          <p:cNvSpPr/>
          <p:nvPr/>
        </p:nvSpPr>
        <p:spPr>
          <a:xfrm>
            <a:off x="4599711" y="1325564"/>
            <a:ext cx="4285531" cy="6709529"/>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Have complainant recount what happened in their own words</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Recognize that complainant’s recollection may not be linear</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Clarify ambiguous or unclear statements (“Help me understand…”)</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Keep interruptions to a minimum</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Complainant may need additional time to prepare themselves to discuss the events at issue (“Take all the time you need…”)</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Do not rush complainant; conduct interview at their pace</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HOWEVER, remember that timely collection of evidence in sexual assault investigations is critical (avoid undue delay)</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Interviewing Complainants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35904" y="1429628"/>
            <a:ext cx="4159378" cy="50367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32663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86269" y="1559622"/>
            <a:ext cx="4024475" cy="6632585"/>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Reassure and empower complainant throughout interview</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Wait for complainant to finish speaking before asking follow-up questions.  Keep these questions simple and open-ended</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Explain your reasons for asking the questions</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Victims of trauma often can recount vivid sensory details, so consider asking sensory questions (“What did you smell?”)</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Create a </a:t>
            </a:r>
            <a:r>
              <a:rPr lang="en-US" sz="2000" u="sng" dirty="0">
                <a:solidFill>
                  <a:prstClr val="black"/>
                </a:solidFill>
                <a:latin typeface="Franklin Gothic Medium" panose="020B0603020102020204" pitchFamily="34" charset="0"/>
              </a:rPr>
              <a:t>dialogue</a:t>
            </a:r>
            <a:r>
              <a:rPr lang="en-US" sz="2000" dirty="0">
                <a:solidFill>
                  <a:prstClr val="black"/>
                </a:solidFill>
                <a:latin typeface="Franklin Gothic Medium" panose="020B0603020102020204" pitchFamily="34" charset="0"/>
              </a:rPr>
              <a:t>: encourage complainant to ask questions</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Be prepared to discuss uncomfortable or sensitive topics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Interviewing Complainants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a:blip r:embed="rId6"/>
          <a:stretch>
            <a:fillRect/>
          </a:stretch>
        </p:blipFill>
        <p:spPr>
          <a:xfrm>
            <a:off x="4443080" y="1930855"/>
            <a:ext cx="4365413" cy="38905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89867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3960847" y="1458215"/>
            <a:ext cx="4905571" cy="6632585"/>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Speak carefully and accurately</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Avoid words that imply consent or affection</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Avoid victim blaming (be compassionate and non-judgmental)</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Inform complainant of their rights and care for their needs</a:t>
            </a:r>
            <a:endParaRPr lang="en-US" sz="1600" dirty="0">
              <a:solidFill>
                <a:prstClr val="black"/>
              </a:solidFill>
              <a:latin typeface="Franklin Gothic Medium" panose="020B0603020102020204" pitchFamily="34" charset="0"/>
            </a:endParaRP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Give them a sense of control, such as their decision whether to file a formal complaint and/or police report</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BUT tell them about aspects of investigation beyond their control (e.g., you have an obligation to report names of parties involved in alleged sexual violence, as well as relevant facts related to incident, to school’s Title IX coordinator or other appropriate school officials)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Interviewing Complainants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9" name="Picture 8"/>
          <p:cNvPicPr>
            <a:picLocks noChangeAspect="1"/>
          </p:cNvPicPr>
          <p:nvPr/>
        </p:nvPicPr>
        <p:blipFill>
          <a:blip r:embed="rId6"/>
          <a:stretch>
            <a:fillRect/>
          </a:stretch>
        </p:blipFill>
        <p:spPr>
          <a:xfrm>
            <a:off x="484406" y="1712526"/>
            <a:ext cx="3353189" cy="44709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02851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541677" y="1524245"/>
            <a:ext cx="4268756" cy="6786473"/>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If a complainant does not wish to file a criminal complaint or requests confidentiality, school still must launch an </a:t>
            </a:r>
            <a:r>
              <a:rPr lang="en-US" sz="2000" b="1" u="sng" dirty="0">
                <a:solidFill>
                  <a:prstClr val="black"/>
                </a:solidFill>
                <a:latin typeface="Franklin Gothic Medium" panose="020B0603020102020204" pitchFamily="34" charset="0"/>
              </a:rPr>
              <a:t>independent investigation</a:t>
            </a:r>
            <a:r>
              <a:rPr lang="en-US" sz="2000" u="sng" dirty="0">
                <a:solidFill>
                  <a:prstClr val="black"/>
                </a:solidFill>
                <a:latin typeface="Franklin Gothic Medium" panose="020B0603020102020204" pitchFamily="34" charset="0"/>
              </a:rPr>
              <a:t> </a:t>
            </a:r>
            <a:r>
              <a:rPr lang="en-US" sz="2000" dirty="0">
                <a:solidFill>
                  <a:prstClr val="black"/>
                </a:solidFill>
                <a:latin typeface="Franklin Gothic Medium" panose="020B0603020102020204" pitchFamily="34" charset="0"/>
              </a:rPr>
              <a:t>and take immediate steps to protect complainant</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Take reasonable action in response to complainant’s information and “keep door open” for future, follow-up conversations</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Tell complainant you and the school will fully support them and protect them from retaliation and future harassment</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However, do not make promises or otherwise indicate you can or will satisfy complainant’s requests (“Accused must be expelled”)</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Post-Interview Duties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901112" y="2189366"/>
            <a:ext cx="2891783" cy="34443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9213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26320" y="1818165"/>
            <a:ext cx="3517843" cy="5709255"/>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Interim measures to protect complainant include:</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No-contact order</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Academic accommodations and support services</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Escort services</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Counseling and medical services</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If school offers counseling as part of its Title IX obligation to take steps to protect complainant while investigation is ongoing, it must NOT require complainant to pay for this service</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Post-Interview Duties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898494" y="1601898"/>
            <a:ext cx="4909022" cy="47707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100477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933561" y="1648062"/>
            <a:ext cx="3883868" cy="6170920"/>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If complainant chooses not to pursue a formal investigation, school must weigh this request against seriousness of allegations and duty to protect students</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Interim measures not enough; must consider ”next steps” of investigation to remedy any hostile environment that may exist</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To the extent possible, share information with other investigators, including with law enforcement officials</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Avoid having complainant recount their story multiple times </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Post-Interview Duties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26572" y="1458214"/>
            <a:ext cx="4304911" cy="49819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742065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330956" y="1717313"/>
            <a:ext cx="3979789" cy="5324535"/>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Integrate interview details into investigation report</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How did complainant describe experience (“out of body”?)</a:t>
            </a:r>
            <a:br>
              <a:rPr lang="en-US" sz="2000" dirty="0">
                <a:solidFill>
                  <a:prstClr val="black"/>
                </a:solidFill>
                <a:latin typeface="Franklin Gothic Medium" panose="020B0603020102020204" pitchFamily="34" charset="0"/>
              </a:rPr>
            </a:br>
            <a:endParaRPr lang="en-US" sz="2000" dirty="0">
              <a:solidFill>
                <a:prstClr val="black"/>
              </a:solidFill>
              <a:latin typeface="Franklin Gothic Medium" panose="020B0603020102020204" pitchFamily="34" charset="0"/>
            </a:endParaRP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Inform all parties of timeline and status of investigation </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Grievance procedure must contain prompt timeframe of process</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Whether an investigation is “prompt” will vary, depending on complexity of investigation and severity of alleged conduct</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Post-Interview Duties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l="18883" t="4526" r="15983" b="3819"/>
          <a:stretch/>
        </p:blipFill>
        <p:spPr>
          <a:xfrm>
            <a:off x="5122507" y="1638265"/>
            <a:ext cx="3240055" cy="45592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146375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Protect the Rights of Respondent</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41835" y="1402876"/>
            <a:ext cx="8515751" cy="48991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258203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327756" y="1601895"/>
            <a:ext cx="3325180" cy="6170920"/>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When interviewing respondent, be fair and thorough in hearing their account and give them ample opportunity to respond to complainant’s allegations</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Like with complainant, start with open-ended questions</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Avoid casting judgment or presuming guilt </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To the extent necessary to conduct a fair investigation, notify respondent of complainant’s identity and account of events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Protect the Rights of Respondent</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a:blip r:embed="rId6"/>
          <a:stretch>
            <a:fillRect/>
          </a:stretch>
        </p:blipFill>
        <p:spPr>
          <a:xfrm>
            <a:off x="3652937" y="1532859"/>
            <a:ext cx="5129225" cy="47653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98895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436708" y="1891145"/>
            <a:ext cx="4287811" cy="5786199"/>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Critics claim OCR’s recent investigations and resolution agreements have incentivized schools to adopt policies that routinely violate the rights of students accused of sexual assault and harassment (who are overwhelmingly male)</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Many schools have replaced their pre-existing ”clear and convincing evidence” standard with OCR’s preferred “preponderance of the evidence” standard</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Any investigation must be defensible in its treatment of both complainant and respondent (focus on “fairness”)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Protect the Rights of Respondent</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66570" y="1825625"/>
            <a:ext cx="2857500" cy="3810000"/>
          </a:xfrm>
          <a:prstGeom prst="rect">
            <a:avLst/>
          </a:prstGeom>
        </p:spPr>
      </p:pic>
    </p:spTree>
    <p:extLst>
      <p:ext uri="{BB962C8B-B14F-4D97-AF65-F5344CB8AC3E}">
        <p14:creationId xmlns:p14="http://schemas.microsoft.com/office/powerpoint/2010/main" val="10181800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308428" y="1564369"/>
            <a:ext cx="4884597" cy="5786199"/>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”Brandeis appears to have substantially impaired, if not eliminated, an accused student’s right to a fair and impartial process.  And it is not enough to say that such changes are appropriate because victims of sexual assault have not always achieved justice in the past.  </a:t>
            </a:r>
          </a:p>
          <a:p>
            <a:pPr marL="285750" indent="-285750" defTabSz="914400">
              <a:spcBef>
                <a:spcPts val="600"/>
              </a:spcBef>
              <a:buFont typeface="Wingdings" panose="05000000000000000000" pitchFamily="2" charset="2"/>
              <a:buChar char="v"/>
            </a:pPr>
            <a:r>
              <a:rPr lang="en-US" sz="2000" b="1" u="sng" dirty="0">
                <a:solidFill>
                  <a:prstClr val="black"/>
                </a:solidFill>
                <a:latin typeface="Franklin Gothic Medium" panose="020B0603020102020204" pitchFamily="34" charset="0"/>
              </a:rPr>
              <a:t>Whether someone is a ‘victim’ is a conclusion to be reached at the end of a fair process, not an assumption to be made at the beginning</a:t>
            </a:r>
            <a:r>
              <a:rPr lang="en-US" sz="2000" b="1" dirty="0">
                <a:solidFill>
                  <a:prstClr val="black"/>
                </a:solidFill>
                <a:latin typeface="Franklin Gothic Medium" panose="020B0603020102020204" pitchFamily="34" charset="0"/>
              </a:rPr>
              <a:t>.</a:t>
            </a:r>
            <a:r>
              <a:rPr lang="en-US" sz="2000" dirty="0">
                <a:solidFill>
                  <a:prstClr val="black"/>
                </a:solidFill>
                <a:latin typeface="Franklin Gothic Medium" panose="020B0603020102020204" pitchFamily="34" charset="0"/>
              </a:rPr>
              <a:t>  If a college student is to be marked for life as a sexual predator, it is reasonable to require that he be provided a fair opportunity to defend himself and an impartial arbiter to make that decision.”</a:t>
            </a:r>
          </a:p>
          <a:p>
            <a:pPr marL="800100" lvl="1" indent="-342900" defTabSz="914400">
              <a:spcBef>
                <a:spcPts val="600"/>
              </a:spcBef>
              <a:buFont typeface="Wingdings" panose="05000000000000000000" pitchFamily="2" charset="2"/>
              <a:buChar char="Ø"/>
            </a:pPr>
            <a:r>
              <a:rPr lang="en-US" sz="2000" i="1" dirty="0">
                <a:solidFill>
                  <a:prstClr val="black"/>
                </a:solidFill>
                <a:latin typeface="Franklin Gothic Medium" panose="020B0603020102020204" pitchFamily="34" charset="0"/>
              </a:rPr>
              <a:t>Doe v. Brandeis Univ</a:t>
            </a:r>
            <a:r>
              <a:rPr lang="en-US" sz="2000" dirty="0">
                <a:solidFill>
                  <a:prstClr val="black"/>
                </a:solidFill>
                <a:latin typeface="Franklin Gothic Medium" panose="020B0603020102020204" pitchFamily="34" charset="0"/>
              </a:rPr>
              <a:t>., 177 F. Supp. 3d 561, 573 (D. Mass. 2016)</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Protect the Rights of Respondent</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421436" y="2081422"/>
            <a:ext cx="3323492" cy="37331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37789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590661" y="1707630"/>
            <a:ext cx="4161848" cy="6401753"/>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“A covered university that adopts … a policy of bias favoring one sex over the other in a disciplinary dispute … to avoid liability or bad publicity, </a:t>
            </a:r>
            <a:r>
              <a:rPr lang="en-US" sz="2000" b="1" u="sng" dirty="0">
                <a:solidFill>
                  <a:prstClr val="black"/>
                </a:solidFill>
                <a:latin typeface="Franklin Gothic Medium" panose="020B0603020102020204" pitchFamily="34" charset="0"/>
              </a:rPr>
              <a:t>has practiced sex discrimination</a:t>
            </a:r>
            <a:r>
              <a:rPr lang="en-US" sz="2000" dirty="0">
                <a:solidFill>
                  <a:prstClr val="black"/>
                </a:solidFill>
                <a:latin typeface="Franklin Gothic Medium" panose="020B0603020102020204" pitchFamily="34" charset="0"/>
              </a:rPr>
              <a:t>, notwithstanding that the motive for the discrimination did not come from ingrained or permanent bias against that particular sex.”</a:t>
            </a:r>
          </a:p>
          <a:p>
            <a:pPr marL="800100" lvl="1" indent="-342900" defTabSz="914400">
              <a:spcBef>
                <a:spcPts val="600"/>
              </a:spcBef>
              <a:buFont typeface="Wingdings" panose="05000000000000000000" pitchFamily="2" charset="2"/>
              <a:buChar char="Ø"/>
            </a:pPr>
            <a:r>
              <a:rPr lang="en-US" sz="2000" i="1" dirty="0">
                <a:solidFill>
                  <a:prstClr val="black"/>
                </a:solidFill>
                <a:latin typeface="Franklin Gothic Medium" panose="020B0603020102020204" pitchFamily="34" charset="0"/>
              </a:rPr>
              <a:t>Doe v. Columbia Univ</a:t>
            </a:r>
            <a:r>
              <a:rPr lang="en-US" sz="2000" dirty="0">
                <a:solidFill>
                  <a:prstClr val="black"/>
                </a:solidFill>
                <a:latin typeface="Franklin Gothic Medium" panose="020B0603020102020204" pitchFamily="34" charset="0"/>
              </a:rPr>
              <a:t>., 831 F.3d 46, 58 n.11 (2d Cir. 2016) </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Increasing success rate for accused students suing their schools on due process and gender bias grounds (with most students seeking expungement of their disciplinary records)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Protect the Rights of Respondent</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91491" y="1707631"/>
            <a:ext cx="4065558" cy="43497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91393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51928" y="1588347"/>
            <a:ext cx="4161848" cy="6709529"/>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In October 2016, OCR reached an agreement with Wesley College in Dover, Del. over allegations that the school violated Title IX rights of a student accused of sexual misconduct.  (</a:t>
            </a:r>
            <a:r>
              <a:rPr lang="en-US" sz="2000" i="1" dirty="0">
                <a:solidFill>
                  <a:prstClr val="black"/>
                </a:solidFill>
                <a:latin typeface="Franklin Gothic Medium" panose="020B0603020102020204" pitchFamily="34" charset="0"/>
              </a:rPr>
              <a:t>Wesley Resolution Agreement</a:t>
            </a:r>
            <a:r>
              <a:rPr lang="en-US" sz="2000" dirty="0">
                <a:solidFill>
                  <a:prstClr val="black"/>
                </a:solidFill>
                <a:latin typeface="Franklin Gothic Medium" panose="020B0603020102020204" pitchFamily="34" charset="0"/>
              </a:rPr>
              <a:t>, OCR Review 03-15-2329, Oct. 12, 2016) </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Respondent alleged he was wrongly charged with sexual misconduct and expelled within seven days in April 2015 </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OCR found respondent was denied key procedural protections: he was not provided a full opportunity to respond to the charges, rebut the allegations, or defend himself at his hearing</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Protect the Rights of Respondent</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413776" y="1808601"/>
            <a:ext cx="4735528" cy="1227848"/>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679365" y="3373804"/>
            <a:ext cx="2206869" cy="2942492"/>
          </a:xfrm>
          <a:prstGeom prst="rect">
            <a:avLst/>
          </a:prstGeom>
        </p:spPr>
      </p:pic>
    </p:spTree>
    <p:extLst>
      <p:ext uri="{BB962C8B-B14F-4D97-AF65-F5344CB8AC3E}">
        <p14:creationId xmlns:p14="http://schemas.microsoft.com/office/powerpoint/2010/main" val="29530028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295770" y="1825626"/>
            <a:ext cx="4296746" cy="5632311"/>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According to OCR, Wesley’s violations included:</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Suspending respondent the same day it received report against him, even though it had not yet interviewed him</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Failing to interview respondent during investigation of complaint and providing him with incorrect policies and procedures</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Failing to give respondent access to info in report prior to hearing</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Precluding respondent from calling witnesses or offering other evidence at hearing</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Protect the Rights of Respondent</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08304" y="1458214"/>
            <a:ext cx="3437581" cy="48722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613171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39994" y="1458215"/>
            <a:ext cx="8263612" cy="6632585"/>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Ten common allegations of investigational bias.  See </a:t>
            </a:r>
            <a:r>
              <a:rPr lang="en-US" sz="2000" i="1" dirty="0">
                <a:solidFill>
                  <a:prstClr val="black"/>
                </a:solidFill>
                <a:latin typeface="Franklin Gothic Medium" panose="020B0603020102020204" pitchFamily="34" charset="0"/>
              </a:rPr>
              <a:t>Victim-Centered Investigations: New Liability Risk for Colleges and Universities</a:t>
            </a:r>
            <a:r>
              <a:rPr lang="en-US" sz="2000" dirty="0">
                <a:solidFill>
                  <a:prstClr val="black"/>
                </a:solidFill>
                <a:latin typeface="Franklin Gothic Medium" panose="020B0603020102020204" pitchFamily="34" charset="0"/>
              </a:rPr>
              <a:t>, Oct. 2016, </a:t>
            </a:r>
            <a:r>
              <a:rPr lang="en-US" sz="2000" dirty="0">
                <a:solidFill>
                  <a:prstClr val="black"/>
                </a:solidFill>
                <a:latin typeface="Franklin Gothic Medium" panose="020B0603020102020204" pitchFamily="34" charset="0"/>
                <a:hlinkClick r:id="rId5"/>
              </a:rPr>
              <a:t>http://www.saveservices.org/wp-content/uploads/Victim-Centered-Investigations-and-Liability-Risk.pdf</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Single-investigator approach (endorsed by White House in its </a:t>
            </a:r>
            <a:r>
              <a:rPr lang="en-US" sz="2000" i="1" dirty="0">
                <a:solidFill>
                  <a:prstClr val="black"/>
                </a:solidFill>
                <a:latin typeface="Franklin Gothic Medium" panose="020B0603020102020204" pitchFamily="34" charset="0"/>
              </a:rPr>
              <a:t>Not Alone</a:t>
            </a:r>
            <a:r>
              <a:rPr lang="en-US" sz="2000" dirty="0">
                <a:solidFill>
                  <a:prstClr val="black"/>
                </a:solidFill>
                <a:latin typeface="Franklin Gothic Medium" panose="020B0603020102020204" pitchFamily="34" charset="0"/>
              </a:rPr>
              <a:t> report, April 2014): investigator having multiple, conflicting roles and inadequate qualifications.  OCR’s finding on Wesley College seems to question the legality of </a:t>
            </a:r>
            <a:r>
              <a:rPr lang="en-US" sz="2000">
                <a:solidFill>
                  <a:prstClr val="black"/>
                </a:solidFill>
                <a:latin typeface="Franklin Gothic Medium" panose="020B0603020102020204" pitchFamily="34" charset="0"/>
              </a:rPr>
              <a:t>this approach</a:t>
            </a:r>
            <a:endParaRPr lang="en-US" sz="2000" dirty="0">
              <a:solidFill>
                <a:prstClr val="black"/>
              </a:solidFill>
              <a:latin typeface="Franklin Gothic Medium" panose="020B0603020102020204" pitchFamily="34" charset="0"/>
            </a:endParaRP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No reasonable basis for initiating the investigation.  Note, however, that OCR directs schools to endorse all allegations, regardless of merit</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Lack of proper notice, including delineation of charges, and improper preliminary actions</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Preventing respondent from contacting potential witnesses to testify on his/her behalf.  Confidentiality policies should NOT preclude respondent from mounting a proper defense</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Incomplete or inadequate collection of evidence.  These are among the most common allegations when respondents sue their schools, and a leading danger of victim-centered investigations (which afford “greater credibility to complainants’ statements”)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r>
              <a:rPr lang="en-US" sz="2800" dirty="0">
                <a:latin typeface="Franklin Gothic Medium" panose="020B0603020102020204" pitchFamily="34" charset="0"/>
              </a:rPr>
              <a:t>				Trauma-Informed Investigations Are NOT </a:t>
            </a:r>
            <a:br>
              <a:rPr lang="en-US" sz="2800" dirty="0">
                <a:latin typeface="Franklin Gothic Medium" panose="020B0603020102020204" pitchFamily="34" charset="0"/>
              </a:rPr>
            </a:br>
            <a:r>
              <a:rPr lang="en-US" sz="2800" dirty="0">
                <a:latin typeface="Franklin Gothic Medium" panose="020B0603020102020204" pitchFamily="34" charset="0"/>
              </a:rPr>
              <a:t>				Inconsistent with Protecting Respondent Rights</a:t>
            </a:r>
          </a:p>
        </p:txBody>
      </p:sp>
      <p:pic>
        <p:nvPicPr>
          <p:cNvPr id="8" name="Picture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spTree>
    <p:extLst>
      <p:ext uri="{BB962C8B-B14F-4D97-AF65-F5344CB8AC3E}">
        <p14:creationId xmlns:p14="http://schemas.microsoft.com/office/powerpoint/2010/main" val="28987205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39994" y="1458215"/>
            <a:ext cx="8263612" cy="5709255"/>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Ten common respondent allegations of investigational bias.  See </a:t>
            </a:r>
            <a:r>
              <a:rPr lang="en-US" sz="2000" i="1" dirty="0">
                <a:solidFill>
                  <a:prstClr val="black"/>
                </a:solidFill>
                <a:latin typeface="Franklin Gothic Medium" panose="020B0603020102020204" pitchFamily="34" charset="0"/>
              </a:rPr>
              <a:t>Victim-Centered Investigations: New Liability Risk for Colleges and Universities</a:t>
            </a:r>
            <a:r>
              <a:rPr lang="en-US" sz="2000" dirty="0">
                <a:solidFill>
                  <a:prstClr val="black"/>
                </a:solidFill>
                <a:latin typeface="Franklin Gothic Medium" panose="020B0603020102020204" pitchFamily="34" charset="0"/>
              </a:rPr>
              <a:t>, Oct. 2016, </a:t>
            </a:r>
            <a:r>
              <a:rPr lang="en-US" sz="2000" dirty="0">
                <a:solidFill>
                  <a:prstClr val="black"/>
                </a:solidFill>
                <a:latin typeface="Franklin Gothic Medium" panose="020B0603020102020204" pitchFamily="34" charset="0"/>
                <a:hlinkClick r:id="rId5"/>
              </a:rPr>
              <a:t>http://www.saveservices.org/wp-content/uploads/Victim-Centered-Investigations-and-Liability-Risk.pdf</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Flawed inferences from the evidence, or a failure to consider relevant evidence.  Avoid confirmation biases and instead “follow the evidence”</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Failure to reconcile inconsistent accounts by complainant and witnesses (again, one of the dangers of the “always believe the victim” approach)</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Explicit bias or an intentional predetermination of respondents’ guilt.  This is the category with the largest number of respondent allegations</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Undue investigational delays.  OCR urges investigations be conducted within a period of days, not months (act to avoid spoliation of evidence)</a:t>
            </a:r>
          </a:p>
          <a:p>
            <a:pPr marL="800100" lvl="1" indent="-342900" defTabSz="914400">
              <a:spcBef>
                <a:spcPts val="600"/>
              </a:spcBef>
              <a:buFont typeface="Wingdings" charset="2"/>
              <a:buChar char="Ø"/>
            </a:pPr>
            <a:r>
              <a:rPr lang="en-US" sz="2000" dirty="0">
                <a:solidFill>
                  <a:prstClr val="black"/>
                </a:solidFill>
                <a:latin typeface="Franklin Gothic Medium" panose="020B0603020102020204" pitchFamily="34" charset="0"/>
              </a:rPr>
              <a:t>Improper record-keeping or reporting</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r>
              <a:rPr lang="en-US" sz="2800" dirty="0">
                <a:latin typeface="Franklin Gothic Medium" panose="020B0603020102020204" pitchFamily="34" charset="0"/>
              </a:rPr>
              <a:t>				Trauma-Informed Investigations Are NOT </a:t>
            </a:r>
            <a:br>
              <a:rPr lang="en-US" sz="2800" dirty="0">
                <a:latin typeface="Franklin Gothic Medium" panose="020B0603020102020204" pitchFamily="34" charset="0"/>
              </a:rPr>
            </a:br>
            <a:r>
              <a:rPr lang="en-US" sz="2800" dirty="0">
                <a:latin typeface="Franklin Gothic Medium" panose="020B0603020102020204" pitchFamily="34" charset="0"/>
              </a:rPr>
              <a:t>				Inconsistent with Protecting Respondent Rights</a:t>
            </a:r>
          </a:p>
        </p:txBody>
      </p:sp>
      <p:pic>
        <p:nvPicPr>
          <p:cNvPr id="8" name="Picture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spTree>
    <p:extLst>
      <p:ext uri="{BB962C8B-B14F-4D97-AF65-F5344CB8AC3E}">
        <p14:creationId xmlns:p14="http://schemas.microsoft.com/office/powerpoint/2010/main" val="41795313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307912" y="1912022"/>
            <a:ext cx="3324031" cy="4862870"/>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Make sure the parties know what to expect going into the hearing (no surprises)</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Take steps to ensure the hearing does not inflict additional trauma on complainant</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Provide alternative options for participation, such as telephone or Skype interviews or using separate rooms</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Trauma-Informed Adjudication</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a:blip r:embed="rId6"/>
          <a:stretch>
            <a:fillRect/>
          </a:stretch>
        </p:blipFill>
        <p:spPr>
          <a:xfrm>
            <a:off x="3952682" y="2200667"/>
            <a:ext cx="4368295" cy="34946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652863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86917" y="1458215"/>
            <a:ext cx="4471697" cy="6786473"/>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OCR made several, trauma-related findings about the University of Virginia’s pre-2015 policies (see </a:t>
            </a:r>
            <a:r>
              <a:rPr lang="en-US" sz="2000" i="1" dirty="0">
                <a:solidFill>
                  <a:prstClr val="black"/>
                </a:solidFill>
                <a:latin typeface="Franklin Gothic Medium" panose="020B0603020102020204" pitchFamily="34" charset="0"/>
              </a:rPr>
              <a:t>U. Va. Resolution Agreement</a:t>
            </a:r>
            <a:r>
              <a:rPr lang="en-US" sz="2000" dirty="0">
                <a:solidFill>
                  <a:prstClr val="black"/>
                </a:solidFill>
                <a:latin typeface="Franklin Gothic Medium" panose="020B0603020102020204" pitchFamily="34" charset="0"/>
              </a:rPr>
              <a:t>):</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Failed to make arrangements so that complainant and respondent did not have to be in same room at same time</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Used a mediation-like process to informally resolve sexual assault allegations: complainant (together with respondent) discussed the incident in front of the Dean of Students/hearing panel chair</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Resolution agreement required training on potential impact of trauma on the behavior of sexual assault victims (i.e., must take trauma into account during investigation and adjudication)</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Trauma-Informed Adjudication</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a:blip r:embed="rId6"/>
          <a:stretch>
            <a:fillRect/>
          </a:stretch>
        </p:blipFill>
        <p:spPr>
          <a:xfrm>
            <a:off x="4815283" y="2207105"/>
            <a:ext cx="3937227" cy="31908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81598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443706" y="1433442"/>
            <a:ext cx="4371787" cy="6478697"/>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OCR “strongly discourages” allowing parties to cross-examine each other; may be traumatic for complainant and perpetuate a hostile environment</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Instead, allow parties to submit appropriate and relevant questions to a trained third party to ask questions on their behalf</a:t>
            </a:r>
          </a:p>
          <a:p>
            <a:pPr marL="742950" lvl="1" indent="-28575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DO NOT get into complainant’s prior sexual history except for their history with respondent (which does not itself imply consent or preclude a finding of intimidation or violence)</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Also, in cases involving violence, do not offer informal resolution methods even if complainant requests that approach</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Trauma-Informed Adjudication</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38326" y="2369976"/>
            <a:ext cx="3134534" cy="2850550"/>
          </a:xfrm>
          <a:prstGeom prst="rect">
            <a:avLst/>
          </a:prstGeom>
        </p:spPr>
      </p:pic>
    </p:spTree>
    <p:extLst>
      <p:ext uri="{BB962C8B-B14F-4D97-AF65-F5344CB8AC3E}">
        <p14:creationId xmlns:p14="http://schemas.microsoft.com/office/powerpoint/2010/main" val="40476033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281824" y="1458217"/>
            <a:ext cx="4540416" cy="6555641"/>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Countervailing Considerations:</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Responding promptly and seriously to all allegations of sexual assault and harassment</a:t>
            </a:r>
          </a:p>
          <a:p>
            <a:pPr marL="800100" lvl="1" indent="-342900" defTabSz="914400">
              <a:spcBef>
                <a:spcPts val="600"/>
              </a:spcBef>
              <a:buFont typeface="Wingdings" panose="05000000000000000000" pitchFamily="2" charset="2"/>
              <a:buChar char="Ø"/>
            </a:pPr>
            <a:r>
              <a:rPr lang="en-US" sz="2000" dirty="0">
                <a:solidFill>
                  <a:prstClr val="black"/>
                </a:solidFill>
                <a:latin typeface="Franklin Gothic Medium" panose="020B0603020102020204" pitchFamily="34" charset="0"/>
              </a:rPr>
              <a:t>Respecting the rights of both complainant and respondent at every stage of the investigation</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Avoid knee-jerk reactions and a rush to judgment, especially if acting in response to criticism over previous investigations</a:t>
            </a:r>
          </a:p>
          <a:p>
            <a:pPr marL="800100" lvl="1" indent="-342900" defTabSz="914400">
              <a:spcBef>
                <a:spcPts val="600"/>
              </a:spcBef>
              <a:buFont typeface="Wingdings" panose="05000000000000000000" pitchFamily="2" charset="2"/>
              <a:buChar char="Ø"/>
            </a:pPr>
            <a:r>
              <a:rPr lang="en-US" sz="2000" i="1" dirty="0">
                <a:solidFill>
                  <a:prstClr val="black"/>
                </a:solidFill>
                <a:latin typeface="Franklin Gothic Medium" panose="020B0603020102020204" pitchFamily="34" charset="0"/>
              </a:rPr>
              <a:t>See, e.g., Rolling Stone </a:t>
            </a:r>
            <a:r>
              <a:rPr lang="en-US" sz="2000" dirty="0">
                <a:solidFill>
                  <a:prstClr val="black"/>
                </a:solidFill>
                <a:latin typeface="Franklin Gothic Medium" panose="020B0603020102020204" pitchFamily="34" charset="0"/>
              </a:rPr>
              <a:t>being found liable for defamation for its discredited 2014 article detailing an alleged rape at the Univ. of Virginia.  Former Associate Dean Nicole </a:t>
            </a:r>
            <a:r>
              <a:rPr lang="en-US" sz="2000" dirty="0" err="1">
                <a:solidFill>
                  <a:prstClr val="black"/>
                </a:solidFill>
                <a:latin typeface="Franklin Gothic Medium" panose="020B0603020102020204" pitchFamily="34" charset="0"/>
              </a:rPr>
              <a:t>Eramo</a:t>
            </a:r>
            <a:r>
              <a:rPr lang="en-US" sz="2000" dirty="0">
                <a:solidFill>
                  <a:prstClr val="black"/>
                </a:solidFill>
                <a:latin typeface="Franklin Gothic Medium" panose="020B0603020102020204" pitchFamily="34" charset="0"/>
              </a:rPr>
              <a:t> successfully sued the magazine in November 2016; the case settled in April 2017</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Final Thoughts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87076" y="2418959"/>
            <a:ext cx="3861604" cy="28466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666968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400" y="0"/>
            <a:ext cx="9144400" cy="6858000"/>
          </a:xfrm>
          <a:prstGeom prst="rect">
            <a:avLst/>
          </a:prstGeom>
        </p:spPr>
      </p:pic>
      <p:sp>
        <p:nvSpPr>
          <p:cNvPr id="7" name="Rectangle 6"/>
          <p:cNvSpPr/>
          <p:nvPr/>
        </p:nvSpPr>
        <p:spPr>
          <a:xfrm>
            <a:off x="153933" y="1273497"/>
            <a:ext cx="8835736"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a:xfrm>
            <a:off x="628650" y="1825628"/>
            <a:ext cx="7886700" cy="1784513"/>
          </a:xfrm>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39994" y="1458217"/>
            <a:ext cx="8263612" cy="2554545"/>
          </a:xfrm>
          <a:prstGeom prst="rect">
            <a:avLst/>
          </a:prstGeom>
        </p:spPr>
        <p:txBody>
          <a:bodyPr wrap="square">
            <a:spAutoFit/>
          </a:bodyPr>
          <a:lstStyle/>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Act quickly and purposefully in response to allegations</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Be impartial, respectful, and thorough</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Keep all parties well-informed of their rights and options, as well as the investigation’s progress</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Maintain a transparent and clearly documented process (take copious notes throughout investigation)</a:t>
            </a:r>
          </a:p>
          <a:p>
            <a:pPr marL="285750" indent="-285750" defTabSz="914400">
              <a:spcBef>
                <a:spcPts val="600"/>
              </a:spcBef>
              <a:buFont typeface="Wingdings" panose="05000000000000000000" pitchFamily="2" charset="2"/>
              <a:buChar char="v"/>
            </a:pPr>
            <a:r>
              <a:rPr lang="en-US" sz="2000" dirty="0">
                <a:solidFill>
                  <a:prstClr val="black"/>
                </a:solidFill>
                <a:latin typeface="Franklin Gothic Medium" panose="020B0603020102020204" pitchFamily="34" charset="0"/>
              </a:rPr>
              <a:t>DO NOT presume guilt or withhold information</a:t>
            </a:r>
          </a:p>
        </p:txBody>
      </p:sp>
      <p:sp>
        <p:nvSpPr>
          <p:cNvPr id="6" name="Rectangle 5"/>
          <p:cNvSpPr/>
          <p:nvPr/>
        </p:nvSpPr>
        <p:spPr>
          <a:xfrm>
            <a:off x="153933" y="201744"/>
            <a:ext cx="8835736"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55420" y="-69090"/>
            <a:ext cx="9088581" cy="1325563"/>
          </a:xfrm>
        </p:spPr>
        <p:txBody>
          <a:bodyPr>
            <a:noAutofit/>
          </a:bodyPr>
          <a:lstStyle/>
          <a:p>
            <a:pPr algn="ctr"/>
            <a:r>
              <a:rPr lang="en-US" sz="2800" dirty="0">
                <a:latin typeface="Franklin Gothic Medium" panose="020B0603020102020204" pitchFamily="34" charset="0"/>
              </a:rPr>
              <a:t>Final Thoughts</a:t>
            </a:r>
          </a:p>
        </p:txBody>
      </p:sp>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920" y="348144"/>
            <a:ext cx="1917464" cy="492346"/>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214636" y="4072397"/>
            <a:ext cx="4714327" cy="2231903"/>
          </a:xfrm>
          <a:prstGeom prst="rect">
            <a:avLst/>
          </a:prstGeom>
        </p:spPr>
      </p:pic>
    </p:spTree>
    <p:extLst>
      <p:ext uri="{BB962C8B-B14F-4D97-AF65-F5344CB8AC3E}">
        <p14:creationId xmlns:p14="http://schemas.microsoft.com/office/powerpoint/2010/main" val="2394541498"/>
      </p:ext>
    </p:extLst>
  </p:cSld>
  <p:clrMapOvr>
    <a:masterClrMapping/>
  </p:clrMapOvr>
</p:sld>
</file>

<file path=ppt/theme/theme1.xml><?xml version="1.0" encoding="utf-8"?>
<a:theme xmlns:a="http://schemas.openxmlformats.org/drawingml/2006/main" name="UT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UTD" id="{D79482DC-3A21-472D-9ACE-2B4B60EE5C88}" vid="{FA1F41A9-C208-4897-8E56-E2D9E7A03201}"/>
    </a:ext>
  </a:extLst>
</a:theme>
</file>

<file path=ppt/theme/theme2.xml><?xml version="1.0" encoding="utf-8"?>
<a:theme xmlns:a="http://schemas.openxmlformats.org/drawingml/2006/main" name="dins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10317</TotalTime>
  <Words>6193</Words>
  <Application>Microsoft Office PowerPoint</Application>
  <PresentationFormat>On-screen Show (4:3)</PresentationFormat>
  <Paragraphs>542</Paragraphs>
  <Slides>83</Slides>
  <Notes>29</Notes>
  <HiddenSlides>0</HiddenSlides>
  <MMClips>0</MMClips>
  <ScaleCrop>false</ScaleCrop>
  <HeadingPairs>
    <vt:vector size="4" baseType="variant">
      <vt:variant>
        <vt:lpstr>Theme</vt:lpstr>
      </vt:variant>
      <vt:variant>
        <vt:i4>3</vt:i4>
      </vt:variant>
      <vt:variant>
        <vt:lpstr>Slide Titles</vt:lpstr>
      </vt:variant>
      <vt:variant>
        <vt:i4>83</vt:i4>
      </vt:variant>
    </vt:vector>
  </HeadingPairs>
  <TitlesOfParts>
    <vt:vector size="86" baseType="lpstr">
      <vt:lpstr>UTD</vt:lpstr>
      <vt:lpstr>dinse1</vt:lpstr>
      <vt:lpstr>Office Theme</vt:lpstr>
      <vt:lpstr>What It Means to Be “Trauma-Informed”: Best Practices In Title IX Investigations and Hearings</vt:lpstr>
      <vt:lpstr>Why “Trauma-Informed”?</vt:lpstr>
      <vt:lpstr>What is Trauma?</vt:lpstr>
      <vt:lpstr>What is Trauma? Contd.</vt:lpstr>
      <vt:lpstr>Who Should be Trauma-Informed?</vt:lpstr>
      <vt:lpstr>The Impact of Trauma</vt:lpstr>
      <vt:lpstr>Sexual Violence By the Numbers</vt:lpstr>
      <vt:lpstr>PowerPoint Presentation</vt:lpstr>
      <vt:lpstr>Response During an Assault</vt:lpstr>
      <vt:lpstr>Fight or Flight</vt:lpstr>
      <vt:lpstr>Freeze</vt:lpstr>
      <vt:lpstr>Why Would the Body Freeze?</vt:lpstr>
      <vt:lpstr>Tonic Immobility</vt:lpstr>
      <vt:lpstr>Behavior During Interviews and Hearings</vt:lpstr>
      <vt:lpstr>Trauma and Memory</vt:lpstr>
      <vt:lpstr>Trauma and Memory</vt:lpstr>
      <vt:lpstr>Trauma and Memory</vt:lpstr>
      <vt:lpstr>Trauma and Memory</vt:lpstr>
      <vt:lpstr>Trauma and Memory</vt:lpstr>
      <vt:lpstr>Long-Term Effects of Trauma</vt:lpstr>
      <vt:lpstr>Long-Term Effects</vt:lpstr>
      <vt:lpstr>PTSD</vt:lpstr>
      <vt:lpstr>PTSD Contd.</vt:lpstr>
      <vt:lpstr>Secondary Traumatization</vt:lpstr>
      <vt:lpstr>When to Conduct An Initial Interview</vt:lpstr>
      <vt:lpstr>Trauma-Informed Interview Tips</vt:lpstr>
      <vt:lpstr>Trauma-Informed Interview Tips</vt:lpstr>
      <vt:lpstr>Trauma-Informed Interview Tips</vt:lpstr>
      <vt:lpstr>Trauma-Informed Interview Tips</vt:lpstr>
      <vt:lpstr>Trauma-Informed Interview Tips</vt:lpstr>
      <vt:lpstr>Trauma-Informed Adjudication</vt:lpstr>
      <vt:lpstr>Do’s and Don’ts – Trauma-Informed Hearings</vt:lpstr>
      <vt:lpstr>Do’s and Don’ts – Trauma-Informed Hearings</vt:lpstr>
      <vt:lpstr>Do’s and Don’ts – Trauma-Informed Hearings</vt:lpstr>
      <vt:lpstr>References</vt:lpstr>
      <vt:lpstr>   Ensuring Fairness in Trauma-Informed Title IX/Clery Act Investigations  May, 2017  </vt:lpstr>
      <vt:lpstr>Legal Environment as of May 9, 2017</vt:lpstr>
      <vt:lpstr>OCR Guidance</vt:lpstr>
      <vt:lpstr>Clery Act Procedural Requirements</vt:lpstr>
      <vt:lpstr>OCR Procedural Issues Not Addressed in Clery Regulations</vt:lpstr>
      <vt:lpstr>PowerPoint Presentation</vt:lpstr>
      <vt:lpstr>Respondent Claims</vt:lpstr>
      <vt:lpstr>Illustrative Cases</vt:lpstr>
      <vt:lpstr>PowerPoint Presentation</vt:lpstr>
      <vt:lpstr>Importance of Process</vt:lpstr>
      <vt:lpstr>Ensuring Fairness to All Parties</vt:lpstr>
      <vt:lpstr>Implications for College and University Proceedings</vt:lpstr>
      <vt:lpstr>Implications for University Proceedings</vt:lpstr>
      <vt:lpstr>Interview Considerations</vt:lpstr>
      <vt:lpstr>Interview Considerations</vt:lpstr>
      <vt:lpstr>Interview Considerations</vt:lpstr>
      <vt:lpstr>Fairness in Investigations</vt:lpstr>
      <vt:lpstr>Summary</vt:lpstr>
      <vt:lpstr>Questions?</vt:lpstr>
      <vt:lpstr>PowerPoint Presentation</vt:lpstr>
      <vt:lpstr>Duty to Investigate Under Title IX</vt:lpstr>
      <vt:lpstr>Duty to Investigate Under Title IX</vt:lpstr>
      <vt:lpstr>Duty to Investigate Under Title IX</vt:lpstr>
      <vt:lpstr>Investigation Must Consider Trauma</vt:lpstr>
      <vt:lpstr>Interviewing Complainants</vt:lpstr>
      <vt:lpstr>Interviewing Complainants</vt:lpstr>
      <vt:lpstr>Interviewing Complainants</vt:lpstr>
      <vt:lpstr>Interviewing Complainants</vt:lpstr>
      <vt:lpstr>Interviewing Complainants</vt:lpstr>
      <vt:lpstr>Interviewing Complainants</vt:lpstr>
      <vt:lpstr>Post-Interview Duties</vt:lpstr>
      <vt:lpstr>Post-Interview Duties</vt:lpstr>
      <vt:lpstr>Post-Interview Duties</vt:lpstr>
      <vt:lpstr>Post-Interview Duties</vt:lpstr>
      <vt:lpstr>Protect the Rights of Respondent</vt:lpstr>
      <vt:lpstr>Protect the Rights of Respondent</vt:lpstr>
      <vt:lpstr>Protect the Rights of Respondent</vt:lpstr>
      <vt:lpstr>Protect the Rights of Respondent</vt:lpstr>
      <vt:lpstr>Protect the Rights of Respondent</vt:lpstr>
      <vt:lpstr>Protect the Rights of Respondent</vt:lpstr>
      <vt:lpstr>Protect the Rights of Respondent</vt:lpstr>
      <vt:lpstr>    Trauma-Informed Investigations Are NOT      Inconsistent with Protecting Respondent Rights</vt:lpstr>
      <vt:lpstr>    Trauma-Informed Investigations Are NOT      Inconsistent with Protecting Respondent Rights</vt:lpstr>
      <vt:lpstr>Trauma-Informed Adjudication</vt:lpstr>
      <vt:lpstr>Trauma-Informed Adjudication</vt:lpstr>
      <vt:lpstr>Trauma-Informed Adjudication</vt:lpstr>
      <vt:lpstr>Final Thoughts</vt:lpstr>
      <vt:lpstr>Final Thoughts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It Means to Be “Trauma-Informed” Best Practices In Title IX Investigations and Hearings</dc:title>
  <dc:creator>Davis, Brandy</dc:creator>
  <cp:lastModifiedBy>Jeff Nolan</cp:lastModifiedBy>
  <cp:revision>70</cp:revision>
  <dcterms:created xsi:type="dcterms:W3CDTF">2017-01-09T17:13:59Z</dcterms:created>
  <dcterms:modified xsi:type="dcterms:W3CDTF">2017-05-04T22:46:47Z</dcterms:modified>
</cp:coreProperties>
</file>