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customXml/item1.xml" ContentType="application/xml"/>
  <Override PartName="/customXml/item2.xml" ContentType="application/xml"/>
  <Override PartName="/customXml/item3.xml" ContentType="application/xml"/>
  <Override PartName="/customXml/item4.xml" ContentType="application/xml"/>
  <Override PartName="/customXml/item5.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removePersonalInfoOnSave="1" embedTrueTypeFonts="1">
  <p:sldMasterIdLst>
    <p:sldMasterId id="2147483648" r:id="rId6"/>
  </p:sldMasterIdLst>
  <p:notesMasterIdLst>
    <p:notesMasterId r:id="rId7"/>
  </p:notesMasterIdLst>
  <p:handoutMasterIdLst>
    <p:handoutMasterId r:id="rId8"/>
  </p:handoutMasterIdLst>
  <p:sldIdLst>
    <p:sldId id="350" r:id="rId9"/>
    <p:sldId id="353" r:id="rId10"/>
    <p:sldId id="376" r:id="rId11"/>
    <p:sldId id="377" r:id="rId12"/>
    <p:sldId id="378" r:id="rId13"/>
    <p:sldId id="357" r:id="rId14"/>
    <p:sldId id="352" r:id="rId15"/>
    <p:sldId id="354" r:id="rId16"/>
    <p:sldId id="355" r:id="rId17"/>
    <p:sldId id="356" r:id="rId18"/>
    <p:sldId id="358" r:id="rId19"/>
    <p:sldId id="359" r:id="rId20"/>
    <p:sldId id="360" r:id="rId21"/>
    <p:sldId id="361" r:id="rId22"/>
    <p:sldId id="362" r:id="rId23"/>
    <p:sldId id="363" r:id="rId24"/>
    <p:sldId id="364" r:id="rId25"/>
    <p:sldId id="365" r:id="rId26"/>
    <p:sldId id="368" r:id="rId27"/>
    <p:sldId id="369" r:id="rId28"/>
    <p:sldId id="370" r:id="rId29"/>
    <p:sldId id="371" r:id="rId30"/>
    <p:sldId id="374" r:id="rId31"/>
    <p:sldId id="375" r:id="rId32"/>
  </p:sldIdLst>
  <p:sldSz cx="9144000" cy="5143500" type="screen16x9"/>
  <p:notesSz cx="7010400" cy="9296400"/>
  <p:embeddedFontLst>
    <p:embeddedFont>
      <p:font typeface="Calibri" panose="020F0502020204030204" pitchFamily="34" charset="0"/>
      <p:regular r:id="rId34"/>
      <p:bold r:id="rId35"/>
      <p:italic r:id="rId36"/>
      <p:boldItalic r:id="rId37"/>
    </p:embeddedFont>
  </p:embeddedFontLst>
  <p:custDataLst>
    <p:tags r:id="rId33"/>
  </p:custDataLst>
  <p:defaultTextStyle>
    <a:defPPr>
      <a:defRPr lang="en-US"/>
    </a:defPPr>
    <a:lvl1pPr algn="l" rtl="0" fontAlgn="base">
      <a:spcBef>
        <a:spcPct val="0"/>
      </a:spcBef>
      <a:spcAft>
        <a:spcPct val="0"/>
      </a:spcAft>
      <a:defRPr sz="1200" kern="1200">
        <a:solidFill>
          <a:schemeClr val="tx1"/>
        </a:solidFill>
        <a:latin typeface="Arial"/>
        <a:ea typeface="+mn-ea"/>
        <a:cs typeface="+mn-cs"/>
      </a:defRPr>
    </a:lvl1pPr>
    <a:lvl2pPr marL="457200" algn="l" rtl="0" fontAlgn="base">
      <a:spcBef>
        <a:spcPct val="0"/>
      </a:spcBef>
      <a:spcAft>
        <a:spcPct val="0"/>
      </a:spcAft>
      <a:defRPr sz="1200" kern="1200">
        <a:solidFill>
          <a:schemeClr val="tx1"/>
        </a:solidFill>
        <a:latin typeface="Arial"/>
        <a:ea typeface="+mn-ea"/>
        <a:cs typeface="+mn-cs"/>
      </a:defRPr>
    </a:lvl2pPr>
    <a:lvl3pPr marL="914400" algn="l" rtl="0" fontAlgn="base">
      <a:spcBef>
        <a:spcPct val="0"/>
      </a:spcBef>
      <a:spcAft>
        <a:spcPct val="0"/>
      </a:spcAft>
      <a:defRPr sz="1200" kern="1200">
        <a:solidFill>
          <a:schemeClr val="tx1"/>
        </a:solidFill>
        <a:latin typeface="Arial"/>
        <a:ea typeface="+mn-ea"/>
        <a:cs typeface="+mn-cs"/>
      </a:defRPr>
    </a:lvl3pPr>
    <a:lvl4pPr marL="1371600" algn="l" rtl="0" fontAlgn="base">
      <a:spcBef>
        <a:spcPct val="0"/>
      </a:spcBef>
      <a:spcAft>
        <a:spcPct val="0"/>
      </a:spcAft>
      <a:defRPr sz="1200" kern="1200">
        <a:solidFill>
          <a:schemeClr val="tx1"/>
        </a:solidFill>
        <a:latin typeface="Arial"/>
        <a:ea typeface="+mn-ea"/>
        <a:cs typeface="+mn-cs"/>
      </a:defRPr>
    </a:lvl4pPr>
    <a:lvl5pPr marL="1828800" algn="l" rtl="0" fontAlgn="base">
      <a:spcBef>
        <a:spcPct val="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Arial"/>
        <a:ea typeface="+mn-ea"/>
        <a:cs typeface="+mn-cs"/>
      </a:defRPr>
    </a:lvl6pPr>
    <a:lvl7pPr marL="2743200" algn="l" defTabSz="914400" rtl="0" eaLnBrk="1" latinLnBrk="0" hangingPunct="1">
      <a:defRPr sz="1200" kern="1200">
        <a:solidFill>
          <a:schemeClr val="tx1"/>
        </a:solidFill>
        <a:latin typeface="Arial"/>
        <a:ea typeface="+mn-ea"/>
        <a:cs typeface="+mn-cs"/>
      </a:defRPr>
    </a:lvl7pPr>
    <a:lvl8pPr marL="3200400" algn="l" defTabSz="914400" rtl="0" eaLnBrk="1" latinLnBrk="0" hangingPunct="1">
      <a:defRPr sz="1200" kern="1200">
        <a:solidFill>
          <a:schemeClr val="tx1"/>
        </a:solidFill>
        <a:latin typeface="Arial"/>
        <a:ea typeface="+mn-ea"/>
        <a:cs typeface="+mn-cs"/>
      </a:defRPr>
    </a:lvl8pPr>
    <a:lvl9pPr marL="3657600" algn="l" defTabSz="914400" rtl="0" eaLnBrk="1" latinLnBrk="0" hangingPunct="1">
      <a:defRPr sz="1200" kern="1200">
        <a:solidFill>
          <a:schemeClr val="tx1"/>
        </a:solidFill>
        <a:latin typeface="Arial"/>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319"/>
    <a:srgbClr val="0085B4"/>
    <a:srgbClr val="004A97"/>
    <a:srgbClr val="00639E"/>
    <a:srgbClr val="003B71"/>
    <a:srgbClr val="993300"/>
    <a:srgbClr val="FFCC00"/>
    <a:srgbClr val="FFC56C"/>
    <a:srgbClr val="00AEEF"/>
    <a:srgbClr val="EE7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80" autoAdjust="0"/>
    <p:restoredTop sz="94411" autoAdjust="0"/>
  </p:normalViewPr>
  <p:slideViewPr>
    <p:cSldViewPr snapToGrid="0">
      <p:cViewPr>
        <p:scale>
          <a:sx n="100" d="100"/>
          <a:sy n="100" d="100"/>
        </p:scale>
        <p:origin x="-2076" y="-858"/>
      </p:cViewPr>
      <p:guideLst>
        <p:guide orient="horz" pos="419"/>
        <p:guide pos="300"/>
      </p:guideLst>
    </p:cSldViewPr>
  </p:slideViewPr>
  <p:notesTextViewPr>
    <p:cViewPr>
      <p:scale>
        <a:sx n="100" d="100"/>
        <a:sy n="100" d="100"/>
      </p:scale>
      <p:origin x="0" y="0"/>
    </p:cViewPr>
  </p:notesTextViewPr>
  <p:sorterViewPr>
    <p:cViewPr>
      <p:scale>
        <a:sx n="56" d="100"/>
        <a:sy n="56" d="100"/>
      </p:scale>
      <p:origin x="0" y="0"/>
    </p:cViewPr>
  </p:sorterViewPr>
  <p:notesViewPr>
    <p:cSldViewPr snapToGrid="0">
      <p:cViewPr varScale="1">
        <p:scale>
          <a:sx n="82" d="100"/>
          <a:sy n="82" d="100"/>
        </p:scale>
        <p:origin x="-3030" y="-78"/>
      </p:cViewPr>
      <p:guideLst>
        <p:guide orient="horz" pos="2928"/>
        <p:guide pos="2208"/>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slide" Target="slides/slide2.xml" /><Relationship Id="rId11" Type="http://schemas.openxmlformats.org/officeDocument/2006/relationships/slide" Target="slides/slide3.xml" /><Relationship Id="rId12" Type="http://schemas.openxmlformats.org/officeDocument/2006/relationships/slide" Target="slides/slide4.xml" /><Relationship Id="rId13" Type="http://schemas.openxmlformats.org/officeDocument/2006/relationships/slide" Target="slides/slide5.xml" /><Relationship Id="rId14" Type="http://schemas.openxmlformats.org/officeDocument/2006/relationships/slide" Target="slides/slide6.xml" /><Relationship Id="rId15" Type="http://schemas.openxmlformats.org/officeDocument/2006/relationships/slide" Target="slides/slide7.xml" /><Relationship Id="rId16" Type="http://schemas.openxmlformats.org/officeDocument/2006/relationships/slide" Target="slides/slide8.xml" /><Relationship Id="rId17" Type="http://schemas.openxmlformats.org/officeDocument/2006/relationships/slide" Target="slides/slide9.xml" /><Relationship Id="rId18" Type="http://schemas.openxmlformats.org/officeDocument/2006/relationships/slide" Target="slides/slide10.xml" /><Relationship Id="rId19" Type="http://schemas.openxmlformats.org/officeDocument/2006/relationships/slide" Target="slides/slide11.xml" /><Relationship Id="rId2" Type="http://schemas.openxmlformats.org/officeDocument/2006/relationships/customXml" Target="../customXml/item2.xml" /><Relationship Id="rId20" Type="http://schemas.openxmlformats.org/officeDocument/2006/relationships/slide" Target="slides/slide12.xml" /><Relationship Id="rId21" Type="http://schemas.openxmlformats.org/officeDocument/2006/relationships/slide" Target="slides/slide13.xml" /><Relationship Id="rId22" Type="http://schemas.openxmlformats.org/officeDocument/2006/relationships/slide" Target="slides/slide14.xml" /><Relationship Id="rId23" Type="http://schemas.openxmlformats.org/officeDocument/2006/relationships/slide" Target="slides/slide15.xml" /><Relationship Id="rId24" Type="http://schemas.openxmlformats.org/officeDocument/2006/relationships/slide" Target="slides/slide16.xml" /><Relationship Id="rId25" Type="http://schemas.openxmlformats.org/officeDocument/2006/relationships/slide" Target="slides/slide17.xml" /><Relationship Id="rId26" Type="http://schemas.openxmlformats.org/officeDocument/2006/relationships/slide" Target="slides/slide18.xml" /><Relationship Id="rId27" Type="http://schemas.openxmlformats.org/officeDocument/2006/relationships/slide" Target="slides/slide19.xml" /><Relationship Id="rId28" Type="http://schemas.openxmlformats.org/officeDocument/2006/relationships/slide" Target="slides/slide20.xml" /><Relationship Id="rId29" Type="http://schemas.openxmlformats.org/officeDocument/2006/relationships/slide" Target="slides/slide21.xml" /><Relationship Id="rId3" Type="http://schemas.openxmlformats.org/officeDocument/2006/relationships/customXml" Target="../customXml/item3.xml" /><Relationship Id="rId30" Type="http://schemas.openxmlformats.org/officeDocument/2006/relationships/slide" Target="slides/slide22.xml" /><Relationship Id="rId31" Type="http://schemas.openxmlformats.org/officeDocument/2006/relationships/slide" Target="slides/slide23.xml" /><Relationship Id="rId32" Type="http://schemas.openxmlformats.org/officeDocument/2006/relationships/slide" Target="slides/slide24.xml" /><Relationship Id="rId33" Type="http://schemas.openxmlformats.org/officeDocument/2006/relationships/tags" Target="tags/tag1.xml" /><Relationship Id="rId34" Type="http://schemas.openxmlformats.org/officeDocument/2006/relationships/font" Target="fonts/font1.fntdata" /><Relationship Id="rId35" Type="http://schemas.openxmlformats.org/officeDocument/2006/relationships/font" Target="fonts/font2.fntdata" /><Relationship Id="rId36" Type="http://schemas.openxmlformats.org/officeDocument/2006/relationships/font" Target="fonts/font3.fntdata" /><Relationship Id="rId37" Type="http://schemas.openxmlformats.org/officeDocument/2006/relationships/font" Target="fonts/font4.fntdata" /><Relationship Id="rId38" Type="http://schemas.openxmlformats.org/officeDocument/2006/relationships/presProps" Target="presProps.xml" /><Relationship Id="rId39" Type="http://schemas.openxmlformats.org/officeDocument/2006/relationships/viewProps" Target="viewProps.xml" /><Relationship Id="rId4" Type="http://schemas.openxmlformats.org/officeDocument/2006/relationships/customXml" Target="../customXml/item4.xml" /><Relationship Id="rId40" Type="http://schemas.openxmlformats.org/officeDocument/2006/relationships/theme" Target="theme/theme1.xml" /><Relationship Id="rId41" Type="http://schemas.openxmlformats.org/officeDocument/2006/relationships/tableStyles" Target="tableStyles.xml" /><Relationship Id="rId5" Type="http://schemas.openxmlformats.org/officeDocument/2006/relationships/customXml" Target="../customXml/item5.xml" /><Relationship Id="rId6" Type="http://schemas.openxmlformats.org/officeDocument/2006/relationships/slideMaster" Target="slideMasters/slideMaster1.xml" /><Relationship Id="rId7" Type="http://schemas.openxmlformats.org/officeDocument/2006/relationships/notesMaster" Target="notesMasters/notesMaster1.xml" /><Relationship Id="rId8" Type="http://schemas.openxmlformats.org/officeDocument/2006/relationships/handoutMaster" Target="handoutMasters/handoutMaster1.xml" /><Relationship Id="rId9" Type="http://schemas.openxmlformats.org/officeDocument/2006/relationships/slide" Target="slides/slide1.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xfrm>
      </p:grpSpPr>
      <p:sp>
        <p:nvSpPr>
          <p:cNvPr id="7173" name="Rectangle 5"/>
          <p:cNvSpPr>
            <a:spLocks noGrp="1" noChangeArrowheads="1"/>
          </p:cNvSpPr>
          <p:nvPr>
            <p:ph type="sldNum" sz="quarter" idx="3"/>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anchor="b" anchorCtr="0" compatLnSpc="1">
            <a:prstTxWarp prst="textNoShape">
              <a:avLst/>
            </a:prstTxWarp>
          </a:bodyPr>
          <a:lstStyle>
            <a:defPPr>
              <a:defRPr kern="1200" smtId="4294967295"/>
            </a:defPPr>
            <a:lvl1pPr algn="r">
              <a:defRPr>
                <a:latin typeface="Arial"/>
              </a:defRPr>
            </a:lvl1pPr>
          </a:lstStyle>
          <a:p>
            <a:pPr>
              <a:defRPr/>
            </a:pPr>
            <a:fld id="{6AC24F76-7D86-41FF-B900-ED9D082239DE}" type="slidenum">
              <a:rPr lang="en-US"/>
              <a:pPr>
                <a:defRPr/>
              </a:pPr>
              <a:t>‹#›</a:t>
            </a:fld>
          </a:p>
        </p:txBody>
      </p:sp>
    </p:spTree>
    <p:extLst>
      <p:ext uri="{BB962C8B-B14F-4D97-AF65-F5344CB8AC3E}">
        <p14:creationId xmlns:p14="http://schemas.microsoft.com/office/powerpoint/2010/main" val="683605408"/>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defPPr>
              <a:defRPr kern="1200" smtId="4294967295"/>
            </a:defPPr>
            <a:lvl1pPr algn="l">
              <a:defRPr sz="1200">
                <a:latin typeface="Arial"/>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defPPr>
              <a:defRPr kern="1200" smtId="4294967295"/>
            </a:defPPr>
            <a:lvl1pPr algn="r">
              <a:defRPr sz="1200">
                <a:latin typeface="Arial"/>
              </a:defRPr>
            </a:lvl1pPr>
          </a:lstStyle>
          <a:p>
            <a:pPr>
              <a:defRPr/>
            </a:pPr>
            <a:fld id="{3AF49C1F-C2EC-4A2D-B4A5-1DF320796C52}" type="datetimeFigureOut">
              <a:rPr lang="en-US"/>
              <a:pPr>
                <a:defRPr/>
              </a:pPr>
              <a:t>5/5/2017</a:t>
            </a:fld>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defPPr>
              <a:defRPr kern="1200" smtId="4294967295"/>
            </a:def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defPPr>
              <a:defRPr kern="1200" smtId="4294967295"/>
            </a:defPPr>
            <a:lvl1pPr algn="l">
              <a:defRPr sz="1200">
                <a:latin typeface="Arial"/>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defPPr>
              <a:defRPr kern="1200" smtId="4294967295"/>
            </a:defPPr>
            <a:lvl1pPr algn="r">
              <a:defRPr sz="1200">
                <a:latin typeface="Arial"/>
              </a:defRPr>
            </a:lvl1pPr>
          </a:lstStyle>
          <a:p>
            <a:pPr>
              <a:defRPr/>
            </a:pPr>
            <a:fld id="{01D6B588-66ED-49CA-920B-4506F48AA53D}" type="slidenum">
              <a:rPr lang="en-US"/>
              <a:pPr>
                <a:defRPr/>
              </a:pPr>
              <a:t>‹#›</a:t>
            </a:fld>
          </a:p>
        </p:txBody>
      </p:sp>
    </p:spTree>
    <p:extLst>
      <p:ext uri="{BB962C8B-B14F-4D97-AF65-F5344CB8AC3E}">
        <p14:creationId xmlns:p14="http://schemas.microsoft.com/office/powerpoint/2010/main" val="19164507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512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chorCtr="0" compatLnSpc="1">
            <a:prstTxWarp prst="textNoShape">
              <a:avLst/>
            </a:prstTxWarp>
          </a:bodyPr>
          <a:lstStyle>
            <a:defPPr>
              <a:defRPr kern="1200" smtId="4294967295"/>
            </a:defPPr>
          </a:lstStyle>
          <a:p>
            <a:pPr eaLnBrk="1" hangingPunct="1">
              <a:spcBef>
                <a:spcPct val="0"/>
              </a:spcBef>
            </a:pPr>
            <a:endParaRPr lang="en-US" alt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0" compatLnSpc="1">
            <a:prstTxWarp prst="textNoShape">
              <a:avLst/>
            </a:prstTxWarp>
          </a:bodyPr>
          <a:lstStyle>
            <a:defPPr>
              <a:defRPr kern="1200" smtId="4294967295"/>
            </a:defPPr>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5B89330-B82B-4C76-9D95-AF69269866BB}" type="slidenum">
              <a:rPr lang="en-US" altLang="en-US" smtClean="0">
                <a:solidFill>
                  <a:srgbClr val="000000"/>
                </a:solidFill>
                <a:latin typeface="Arial"/>
              </a:rPr>
              <a:pPr eaLnBrk="1" hangingPunct="1">
                <a:spcBef>
                  <a:spcPct val="0"/>
                </a:spcBef>
              </a:pPr>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2</a:t>
            </a:fld>
            <a:endParaRPr lang="en-US"/>
          </a:p>
        </p:txBody>
      </p:sp>
    </p:spTree>
    <p:extLst>
      <p:ext uri="{BB962C8B-B14F-4D97-AF65-F5344CB8AC3E}">
        <p14:creationId xmlns:p14="http://schemas.microsoft.com/office/powerpoint/2010/main" val="1936221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3</a:t>
            </a:fld>
            <a:endParaRPr lang="en-US"/>
          </a:p>
        </p:txBody>
      </p:sp>
    </p:spTree>
    <p:extLst>
      <p:ext uri="{BB962C8B-B14F-4D97-AF65-F5344CB8AC3E}">
        <p14:creationId xmlns:p14="http://schemas.microsoft.com/office/powerpoint/2010/main" val="732560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4</a:t>
            </a:fld>
            <a:endParaRPr lang="en-US"/>
          </a:p>
        </p:txBody>
      </p:sp>
    </p:spTree>
    <p:extLst>
      <p:ext uri="{BB962C8B-B14F-4D97-AF65-F5344CB8AC3E}">
        <p14:creationId xmlns:p14="http://schemas.microsoft.com/office/powerpoint/2010/main" val="237529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5</a:t>
            </a:fld>
            <a:endParaRPr lang="en-US"/>
          </a:p>
        </p:txBody>
      </p:sp>
    </p:spTree>
    <p:extLst>
      <p:ext uri="{BB962C8B-B14F-4D97-AF65-F5344CB8AC3E}">
        <p14:creationId xmlns:p14="http://schemas.microsoft.com/office/powerpoint/2010/main" val="1089569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6</a:t>
            </a:fld>
            <a:endParaRPr lang="en-US"/>
          </a:p>
        </p:txBody>
      </p:sp>
    </p:spTree>
    <p:extLst>
      <p:ext uri="{BB962C8B-B14F-4D97-AF65-F5344CB8AC3E}">
        <p14:creationId xmlns:p14="http://schemas.microsoft.com/office/powerpoint/2010/main" val="264615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7</a:t>
            </a:fld>
            <a:endParaRPr lang="en-US"/>
          </a:p>
        </p:txBody>
      </p:sp>
    </p:spTree>
    <p:extLst>
      <p:ext uri="{BB962C8B-B14F-4D97-AF65-F5344CB8AC3E}">
        <p14:creationId xmlns:p14="http://schemas.microsoft.com/office/powerpoint/2010/main" val="3635530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8</a:t>
            </a:fld>
            <a:endParaRPr lang="en-US"/>
          </a:p>
        </p:txBody>
      </p:sp>
    </p:spTree>
    <p:extLst>
      <p:ext uri="{BB962C8B-B14F-4D97-AF65-F5344CB8AC3E}">
        <p14:creationId xmlns:p14="http://schemas.microsoft.com/office/powerpoint/2010/main" val="3501058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9</a:t>
            </a:fld>
            <a:endParaRPr lang="en-US"/>
          </a:p>
        </p:txBody>
      </p:sp>
    </p:spTree>
    <p:extLst>
      <p:ext uri="{BB962C8B-B14F-4D97-AF65-F5344CB8AC3E}">
        <p14:creationId xmlns:p14="http://schemas.microsoft.com/office/powerpoint/2010/main" val="233642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10</a:t>
            </a:fld>
            <a:endParaRPr lang="en-US"/>
          </a:p>
        </p:txBody>
      </p:sp>
    </p:spTree>
    <p:extLst>
      <p:ext uri="{BB962C8B-B14F-4D97-AF65-F5344CB8AC3E}">
        <p14:creationId xmlns:p14="http://schemas.microsoft.com/office/powerpoint/2010/main" val="2552569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11</a:t>
            </a:fld>
            <a:endParaRPr lang="en-US"/>
          </a:p>
        </p:txBody>
      </p:sp>
    </p:spTree>
    <p:extLst>
      <p:ext uri="{BB962C8B-B14F-4D97-AF65-F5344CB8AC3E}">
        <p14:creationId xmlns:p14="http://schemas.microsoft.com/office/powerpoint/2010/main" val="3641633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12</a:t>
            </a:fld>
            <a:endParaRPr lang="en-US"/>
          </a:p>
        </p:txBody>
      </p:sp>
    </p:spTree>
    <p:extLst>
      <p:ext uri="{BB962C8B-B14F-4D97-AF65-F5344CB8AC3E}">
        <p14:creationId xmlns:p14="http://schemas.microsoft.com/office/powerpoint/2010/main" val="536958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13</a:t>
            </a:fld>
            <a:endParaRPr lang="en-US"/>
          </a:p>
        </p:txBody>
      </p:sp>
    </p:spTree>
    <p:extLst>
      <p:ext uri="{BB962C8B-B14F-4D97-AF65-F5344CB8AC3E}">
        <p14:creationId xmlns:p14="http://schemas.microsoft.com/office/powerpoint/2010/main" val="1475780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14</a:t>
            </a:fld>
            <a:endParaRPr lang="en-US"/>
          </a:p>
        </p:txBody>
      </p:sp>
    </p:spTree>
    <p:extLst>
      <p:ext uri="{BB962C8B-B14F-4D97-AF65-F5344CB8AC3E}">
        <p14:creationId xmlns:p14="http://schemas.microsoft.com/office/powerpoint/2010/main" val="1075506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15</a:t>
            </a:fld>
            <a:endParaRPr lang="en-US"/>
          </a:p>
        </p:txBody>
      </p:sp>
    </p:spTree>
    <p:extLst>
      <p:ext uri="{BB962C8B-B14F-4D97-AF65-F5344CB8AC3E}">
        <p14:creationId xmlns:p14="http://schemas.microsoft.com/office/powerpoint/2010/main" val="3888320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16</a:t>
            </a:fld>
            <a:endParaRPr lang="en-US"/>
          </a:p>
        </p:txBody>
      </p:sp>
    </p:spTree>
    <p:extLst>
      <p:ext uri="{BB962C8B-B14F-4D97-AF65-F5344CB8AC3E}">
        <p14:creationId xmlns:p14="http://schemas.microsoft.com/office/powerpoint/2010/main" val="4154505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17</a:t>
            </a:fld>
            <a:endParaRPr lang="en-US"/>
          </a:p>
        </p:txBody>
      </p:sp>
    </p:spTree>
    <p:extLst>
      <p:ext uri="{BB962C8B-B14F-4D97-AF65-F5344CB8AC3E}">
        <p14:creationId xmlns:p14="http://schemas.microsoft.com/office/powerpoint/2010/main" val="3168846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18</a:t>
            </a:fld>
            <a:endParaRPr lang="en-US"/>
          </a:p>
        </p:txBody>
      </p:sp>
    </p:spTree>
    <p:extLst>
      <p:ext uri="{BB962C8B-B14F-4D97-AF65-F5344CB8AC3E}">
        <p14:creationId xmlns:p14="http://schemas.microsoft.com/office/powerpoint/2010/main" val="1567025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8B9CB722-213B-41DC-9647-0097140F2AE7}" type="slidenum">
              <a:rPr lang="en-US" altLang="en-US" smtClean="0"/>
              <a:pPr>
                <a:defRPr/>
              </a:pPr>
              <a:t>19</a:t>
            </a:fld>
            <a:endParaRPr lang="en-US" altLang="en-US"/>
          </a:p>
        </p:txBody>
      </p:sp>
    </p:spTree>
    <p:extLst>
      <p:ext uri="{BB962C8B-B14F-4D97-AF65-F5344CB8AC3E}">
        <p14:creationId xmlns:p14="http://schemas.microsoft.com/office/powerpoint/2010/main" val="3410813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20</a:t>
            </a:fld>
            <a:endParaRPr lang="en-US"/>
          </a:p>
        </p:txBody>
      </p:sp>
    </p:spTree>
    <p:extLst>
      <p:ext uri="{BB962C8B-B14F-4D97-AF65-F5344CB8AC3E}">
        <p14:creationId xmlns:p14="http://schemas.microsoft.com/office/powerpoint/2010/main" val="1846845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21</a:t>
            </a:fld>
            <a:endParaRPr lang="en-US"/>
          </a:p>
        </p:txBody>
      </p:sp>
    </p:spTree>
    <p:extLst>
      <p:ext uri="{BB962C8B-B14F-4D97-AF65-F5344CB8AC3E}">
        <p14:creationId xmlns:p14="http://schemas.microsoft.com/office/powerpoint/2010/main" val="1807878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22</a:t>
            </a:fld>
            <a:endParaRPr lang="en-US"/>
          </a:p>
        </p:txBody>
      </p:sp>
    </p:spTree>
    <p:extLst>
      <p:ext uri="{BB962C8B-B14F-4D97-AF65-F5344CB8AC3E}">
        <p14:creationId xmlns:p14="http://schemas.microsoft.com/office/powerpoint/2010/main" val="258805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23</a:t>
            </a:fld>
            <a:endParaRPr lang="en-US"/>
          </a:p>
        </p:txBody>
      </p:sp>
    </p:spTree>
    <p:extLst>
      <p:ext uri="{BB962C8B-B14F-4D97-AF65-F5344CB8AC3E}">
        <p14:creationId xmlns:p14="http://schemas.microsoft.com/office/powerpoint/2010/main" val="2704570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01D6B588-66ED-49CA-920B-4506F48AA53D}" type="slidenum">
              <a:rPr lang="en-US" smtClean="0"/>
              <a:pPr>
                <a:defRPr/>
              </a:pPr>
              <a:t>24</a:t>
            </a:fld>
            <a:endParaRPr lang="en-US"/>
          </a:p>
        </p:txBody>
      </p:sp>
    </p:spTree>
    <p:extLst>
      <p:ext uri="{BB962C8B-B14F-4D97-AF65-F5344CB8AC3E}">
        <p14:creationId xmlns:p14="http://schemas.microsoft.com/office/powerpoint/2010/main" val="194033214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a:xfrm>
            <a:off x="1068388" y="112713"/>
            <a:ext cx="7820025" cy="1033462"/>
          </a:xfrm>
          <a:prstGeom prst="rect">
            <a:avLst/>
          </a:prstGeom>
        </p:spPr>
        <p:txBody>
          <a:bodyPr/>
          <a:lstStyle>
            <a:defPPr>
              <a:defRPr kern="1200" smtId="4294967295"/>
            </a:defPPr>
          </a:lstStyle>
          <a:p>
            <a:r>
              <a:rPr lang="en-US" smtClean="0"/>
              <a:t>Click to edit Master title style</a:t>
            </a:r>
            <a:endParaRPr lang="en-US"/>
          </a:p>
        </p:txBody>
      </p:sp>
      <p:sp>
        <p:nvSpPr>
          <p:cNvPr id="3" name="Content Placeholder 2"/>
          <p:cNvSpPr>
            <a:spLocks noGrp="1"/>
          </p:cNvSpPr>
          <p:nvPr>
            <p:ph sz="half" idx="1"/>
          </p:nvPr>
        </p:nvSpPr>
        <p:spPr>
          <a:xfrm>
            <a:off x="1076325" y="1510903"/>
            <a:ext cx="3657600" cy="3451622"/>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48275" y="1501378"/>
            <a:ext cx="3657600" cy="3451622"/>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5954105"/>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Two Content">
    <p:spTree>
      <p:nvGrpSpPr>
        <p:cNvPr id="1" name=""/>
        <p:cNvGrpSpPr/>
        <p:nvPr/>
      </p:nvGrpSpPr>
      <p:grpSpPr>
        <a:xfrm>
          <a:off x="0" y="0"/>
          <a:ext cx="0" cy="0"/>
        </a:xfrm>
      </p:grpSpPr>
      <p:sp>
        <p:nvSpPr>
          <p:cNvPr id="2" name="Title 1"/>
          <p:cNvSpPr>
            <a:spLocks noGrp="1"/>
          </p:cNvSpPr>
          <p:nvPr>
            <p:ph type="title"/>
          </p:nvPr>
        </p:nvSpPr>
        <p:spPr>
          <a:xfrm>
            <a:off x="1362075" y="179388"/>
            <a:ext cx="7603506" cy="744537"/>
          </a:xfrm>
          <a:prstGeom prst="rect">
            <a:avLst/>
          </a:prstGeom>
        </p:spPr>
        <p:txBody>
          <a:bodyPr>
            <a:normAutofit/>
          </a:bodyPr>
          <a:lstStyle>
            <a:defPPr>
              <a:defRPr kern="1200" smtId="4294967295"/>
            </a:defPPr>
            <a:lvl1pPr>
              <a:defRPr sz="3600"/>
            </a:lvl1pPr>
          </a:lstStyle>
          <a:p>
            <a:r>
              <a:rPr lang="en-US" smtClean="0"/>
              <a:t>Click to edit Master title style</a:t>
            </a:r>
            <a:endParaRPr lang="en-US"/>
          </a:p>
        </p:txBody>
      </p:sp>
      <p:sp>
        <p:nvSpPr>
          <p:cNvPr id="3" name="Content Placeholder 2"/>
          <p:cNvSpPr>
            <a:spLocks noGrp="1"/>
          </p:cNvSpPr>
          <p:nvPr>
            <p:ph sz="half" idx="1"/>
          </p:nvPr>
        </p:nvSpPr>
        <p:spPr>
          <a:xfrm>
            <a:off x="1362075" y="1076325"/>
            <a:ext cx="7607113" cy="3905250"/>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7026966"/>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userDrawn="1">
  <p:cSld name="Title and Content">
    <p:spTree>
      <p:nvGrpSpPr>
        <p:cNvPr id="1" name=""/>
        <p:cNvGrpSpPr/>
        <p:nvPr/>
      </p:nvGrpSpPr>
      <p:grpSpPr>
        <a:xfrm>
          <a:off x="0" y="0"/>
          <a:ext cx="0" cy="0"/>
        </a:xfrm>
      </p:grpSpPr>
    </p:spTree>
    <p:extLst>
      <p:ext uri="{BB962C8B-B14F-4D97-AF65-F5344CB8AC3E}">
        <p14:creationId xmlns:p14="http://schemas.microsoft.com/office/powerpoint/2010/main" val="24646615"/>
      </p:ext>
    </p:extLst>
  </p:cSld>
  <p:clrMapOvr>
    <a:masterClrMapping/>
  </p:clrMapOvr>
  <p:transition advClick="0"/>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cSld name="1_Title and Content">
    <p:spTree>
      <p:nvGrpSpPr>
        <p:cNvPr id="1" name=""/>
        <p:cNvGrpSpPr/>
        <p:nvPr/>
      </p:nvGrpSpPr>
      <p:grpSpPr>
        <a:xfrm>
          <a:off x="0" y="0"/>
          <a:ext cx="0" cy="0"/>
        </a:xfrm>
      </p:grpSpPr>
      <p:sp>
        <p:nvSpPr>
          <p:cNvPr id="2" name="Title 1"/>
          <p:cNvSpPr>
            <a:spLocks noGrp="1"/>
          </p:cNvSpPr>
          <p:nvPr>
            <p:ph type="title"/>
          </p:nvPr>
        </p:nvSpPr>
        <p:spPr/>
        <p:txBody>
          <a:bodyPr/>
          <a:lstStyle>
            <a:defPPr>
              <a:defRPr kern="1200" smtId="4294967295"/>
            </a:defPPr>
          </a:lstStyle>
          <a:p>
            <a:r>
              <a:rPr lang="en-US" smtClean="0"/>
              <a:t>Click to edit Master title style</a:t>
            </a:r>
            <a:endParaRPr lang="en-US"/>
          </a:p>
        </p:txBody>
      </p:sp>
      <p:sp>
        <p:nvSpPr>
          <p:cNvPr id="3" name="Content Placeholder 2"/>
          <p:cNvSpPr>
            <a:spLocks noGrp="1"/>
          </p:cNvSpPr>
          <p:nvPr>
            <p:ph idx="1"/>
          </p:nvPr>
        </p:nvSpPr>
        <p:spPr/>
        <p:txBody>
          <a:bodyPr/>
          <a:lstStyle>
            <a:defPPr>
              <a:defRPr kern="1200" smtId="4294967295"/>
            </a:def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4332972"/>
      </p:ext>
    </p:extLst>
  </p:cSld>
  <p:clrMapOvr>
    <a:masterClrMapping/>
  </p:clrMapOvr>
  <p:transition advClick="0"/>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image" Target="../media/image1.jpeg"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438275" cy="5143500"/>
          </a:xfrm>
          <a:prstGeom prst="rect">
            <a:avLst/>
          </a:prstGeom>
        </p:spPr>
      </p:pic>
      <p:sp>
        <p:nvSpPr>
          <p:cNvPr id="8" name="Title Placeholder 1"/>
          <p:cNvSpPr>
            <a:spLocks noGrp="1"/>
          </p:cNvSpPr>
          <p:nvPr>
            <p:ph type="title"/>
          </p:nvPr>
        </p:nvSpPr>
        <p:spPr>
          <a:xfrm>
            <a:off x="1343025" y="206375"/>
            <a:ext cx="7620000" cy="650875"/>
          </a:xfrm>
          <a:prstGeom prst="rect">
            <a:avLst/>
          </a:prstGeom>
        </p:spPr>
        <p:txBody>
          <a:bodyPr vert="horz" lIns="91440" tIns="45720" rIns="91440" bIns="45720" rtlCol="0" anchor="ctr">
            <a:normAutofit/>
          </a:bodyPr>
          <a:lstStyle>
            <a:defPPr>
              <a:defRPr kern="1200" smtId="4294967295"/>
            </a:defPPr>
          </a:lstStyle>
          <a:p>
            <a:r>
              <a:rPr lang="en-US" smtClean="0"/>
              <a:t>Slide Title</a:t>
            </a:r>
            <a:endParaRPr lang="en-US"/>
          </a:p>
        </p:txBody>
      </p:sp>
      <p:sp>
        <p:nvSpPr>
          <p:cNvPr id="5" name="Text Placeholder 4"/>
          <p:cNvSpPr>
            <a:spLocks noGrp="1"/>
          </p:cNvSpPr>
          <p:nvPr>
            <p:ph type="body" idx="1"/>
          </p:nvPr>
        </p:nvSpPr>
        <p:spPr>
          <a:xfrm>
            <a:off x="1343024" y="971550"/>
            <a:ext cx="7620001" cy="4029075"/>
          </a:xfrm>
          <a:prstGeom prst="rect">
            <a:avLst/>
          </a:prstGeom>
        </p:spPr>
        <p:txBody>
          <a:bodyPr vert="horz" lIns="91440" tIns="45720" rIns="91440" bIns="45720" rtlCol="0">
            <a:normAutofit/>
          </a:bodyPr>
          <a:lstStyle>
            <a:defPPr>
              <a:defRPr kern="1200" smtId="4294967295"/>
            </a:def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Lst>
  <p:transition/>
  <p:timing/>
  <p:txStyles>
    <p:title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p:titleStyle>
    <p:body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0.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4.xml" /><Relationship Id="rId3" Type="http://schemas.openxmlformats.org/officeDocument/2006/relationships/image" Target="../media/image3.jpe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cSld>
    <p:bg>
      <p:bgPr>
        <a:solidFill>
          <a:srgbClr val="00B0F0"/>
        </a:solidFill>
        <a:effectLst/>
      </p:bgPr>
    </p:bg>
    <p:spTree>
      <p:nvGrpSpPr>
        <p:cNvPr id="1" name=""/>
        <p:cNvGrpSpPr/>
        <p:nvPr/>
      </p:nvGrpSpPr>
      <p:grpSpPr>
        <a:xfrm>
          <a:off x="0" y="0"/>
          <a:ext cx="0" cy="0"/>
        </a:xfrm>
      </p:grpSpPr>
      <p:sp>
        <p:nvSpPr>
          <p:cNvPr id="2" name="Rectangle 1"/>
          <p:cNvSpPr/>
          <p:nvPr/>
        </p:nvSpPr>
        <p:spPr>
          <a:xfrm>
            <a:off x="0" y="1543050"/>
            <a:ext cx="9144000" cy="3600449"/>
          </a:xfrm>
          <a:prstGeom prst="rect">
            <a:avLst/>
          </a:prstGeom>
          <a:gradFill flip="none" rotWithShape="1">
            <a:gsLst>
              <a:gs pos="0">
                <a:srgbClr val="0085B4"/>
              </a:gs>
              <a:gs pos="100000">
                <a:srgbClr val="003B7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kern="1200" smtId="4294967295"/>
            </a:defPPr>
          </a:lstStyle>
          <a:p>
            <a:pPr algn="ctr">
              <a:defRPr/>
            </a:pPr>
            <a:endParaRPr lang="en-US"/>
          </a:p>
        </p:txBody>
      </p:sp>
      <p:sp>
        <p:nvSpPr>
          <p:cNvPr id="2051" name="Rectangle 7"/>
          <p:cNvSpPr>
            <a:spLocks noChangeArrowheads="1"/>
          </p:cNvSpPr>
          <p:nvPr/>
        </p:nvSpPr>
        <p:spPr bwMode="black">
          <a:xfrm>
            <a:off x="344487" y="1698625"/>
            <a:ext cx="8504237"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kern="1200" smtId="4294967295"/>
            </a:defPPr>
            <a:lvl1pPr eaLnBrk="0" hangingPunct="0">
              <a:lnSpc>
                <a:spcPct val="105000"/>
              </a:lnSpc>
              <a:spcBef>
                <a:spcPct val="10000"/>
              </a:spcBef>
              <a:buSzPct val="120000"/>
              <a:buChar char="•"/>
              <a:tabLst>
                <a:tab pos="803275"/>
              </a:tabLst>
              <a:defRPr sz="3000">
                <a:solidFill>
                  <a:schemeClr val="tx1"/>
                </a:solidFill>
                <a:latin typeface="Arial"/>
              </a:defRPr>
            </a:lvl1pPr>
            <a:lvl2pPr marL="742950" indent="-285750" eaLnBrk="0" hangingPunct="0">
              <a:lnSpc>
                <a:spcPct val="105000"/>
              </a:lnSpc>
              <a:spcBef>
                <a:spcPct val="10000"/>
              </a:spcBef>
              <a:buChar char="–"/>
              <a:tabLst>
                <a:tab pos="803275"/>
              </a:tabLst>
              <a:defRPr sz="2400">
                <a:solidFill>
                  <a:schemeClr val="tx1"/>
                </a:solidFill>
                <a:latin typeface="Arial"/>
              </a:defRPr>
            </a:lvl2pPr>
            <a:lvl3pPr marL="1143000" indent="-228600" eaLnBrk="0" hangingPunct="0">
              <a:lnSpc>
                <a:spcPct val="105000"/>
              </a:lnSpc>
              <a:spcBef>
                <a:spcPct val="10000"/>
              </a:spcBef>
              <a:buFont typeface="Wingdings" pitchFamily="2" charset="2"/>
              <a:buChar char="§"/>
              <a:tabLst>
                <a:tab pos="803275"/>
              </a:tabLst>
              <a:defRPr sz="2000">
                <a:solidFill>
                  <a:schemeClr val="tx1"/>
                </a:solidFill>
                <a:latin typeface="Arial"/>
              </a:defRPr>
            </a:lvl3pPr>
            <a:lvl4pPr marL="1600200" indent="-228600" eaLnBrk="0" hangingPunct="0">
              <a:spcBef>
                <a:spcPct val="20000"/>
              </a:spcBef>
              <a:buChar char="–"/>
              <a:tabLst>
                <a:tab pos="803275"/>
              </a:tabLst>
              <a:defRPr sz="2000">
                <a:solidFill>
                  <a:schemeClr val="tx1"/>
                </a:solidFill>
                <a:latin typeface="Arial"/>
              </a:defRPr>
            </a:lvl4pPr>
            <a:lvl5pPr marL="2057400" indent="-228600" eaLnBrk="0" hangingPunct="0">
              <a:spcBef>
                <a:spcPct val="20000"/>
              </a:spcBef>
              <a:buChar char="»"/>
              <a:tabLst>
                <a:tab pos="803275"/>
              </a:tabLst>
              <a:defRPr sz="2000">
                <a:solidFill>
                  <a:schemeClr val="tx1"/>
                </a:solidFill>
                <a:latin typeface="Arial"/>
              </a:defRPr>
            </a:lvl5pPr>
            <a:lvl6pPr marL="2514600" indent="-228600" eaLnBrk="0" fontAlgn="base" hangingPunct="0">
              <a:spcBef>
                <a:spcPct val="20000"/>
              </a:spcBef>
              <a:spcAft>
                <a:spcPct val="0"/>
              </a:spcAft>
              <a:buChar char="»"/>
              <a:tabLst>
                <a:tab pos="803275"/>
              </a:tabLst>
              <a:defRPr sz="2000">
                <a:solidFill>
                  <a:schemeClr val="tx1"/>
                </a:solidFill>
                <a:latin typeface="Arial"/>
              </a:defRPr>
            </a:lvl6pPr>
            <a:lvl7pPr marL="2971800" indent="-228600" eaLnBrk="0" fontAlgn="base" hangingPunct="0">
              <a:spcBef>
                <a:spcPct val="20000"/>
              </a:spcBef>
              <a:spcAft>
                <a:spcPct val="0"/>
              </a:spcAft>
              <a:buChar char="»"/>
              <a:tabLst>
                <a:tab pos="803275"/>
              </a:tabLst>
              <a:defRPr sz="2000">
                <a:solidFill>
                  <a:schemeClr val="tx1"/>
                </a:solidFill>
                <a:latin typeface="Arial"/>
              </a:defRPr>
            </a:lvl7pPr>
            <a:lvl8pPr marL="3429000" indent="-228600" eaLnBrk="0" fontAlgn="base" hangingPunct="0">
              <a:spcBef>
                <a:spcPct val="20000"/>
              </a:spcBef>
              <a:spcAft>
                <a:spcPct val="0"/>
              </a:spcAft>
              <a:buChar char="»"/>
              <a:tabLst>
                <a:tab pos="803275"/>
              </a:tabLst>
              <a:defRPr sz="2000">
                <a:solidFill>
                  <a:schemeClr val="tx1"/>
                </a:solidFill>
                <a:latin typeface="Arial"/>
              </a:defRPr>
            </a:lvl8pPr>
            <a:lvl9pPr marL="3886200" indent="-228600" eaLnBrk="0" fontAlgn="base" hangingPunct="0">
              <a:spcBef>
                <a:spcPct val="20000"/>
              </a:spcBef>
              <a:spcAft>
                <a:spcPct val="0"/>
              </a:spcAft>
              <a:buChar char="»"/>
              <a:tabLst>
                <a:tab pos="803275"/>
              </a:tabLst>
              <a:defRPr sz="2000">
                <a:solidFill>
                  <a:schemeClr val="tx1"/>
                </a:solidFill>
                <a:latin typeface="Arial"/>
              </a:defRPr>
            </a:lvl9pPr>
          </a:lstStyle>
          <a:p>
            <a:pPr eaLnBrk="1" hangingPunct="1">
              <a:lnSpc>
                <a:spcPct val="90000"/>
              </a:lnSpc>
              <a:spcBef>
                <a:spcPct val="0"/>
              </a:spcBef>
              <a:buSzTx/>
              <a:buFontTx/>
              <a:buNone/>
            </a:pPr>
            <a:r>
              <a:rPr lang="en-US" sz="4000" smtClean="0">
                <a:solidFill>
                  <a:schemeClr val="bg1"/>
                </a:solidFill>
              </a:rPr>
              <a:t>Affirmative </a:t>
            </a:r>
            <a:r>
              <a:rPr lang="en-US" sz="4000">
                <a:solidFill>
                  <a:schemeClr val="bg1"/>
                </a:solidFill>
              </a:rPr>
              <a:t>Action and OFCCP Compliance in a New </a:t>
            </a:r>
            <a:r>
              <a:rPr lang="en-US" sz="4000" smtClean="0">
                <a:solidFill>
                  <a:schemeClr val="bg1"/>
                </a:solidFill>
              </a:rPr>
              <a:t>Administration</a:t>
            </a:r>
            <a:endParaRPr lang="en-US" altLang="en-US" sz="4000">
              <a:solidFill>
                <a:schemeClr val="bg1"/>
              </a:solidFill>
            </a:endParaRPr>
          </a:p>
        </p:txBody>
      </p:sp>
      <p:sp>
        <p:nvSpPr>
          <p:cNvPr id="2052" name="Rectangle 8"/>
          <p:cNvSpPr>
            <a:spLocks noChangeArrowheads="1"/>
          </p:cNvSpPr>
          <p:nvPr/>
        </p:nvSpPr>
        <p:spPr bwMode="black">
          <a:xfrm>
            <a:off x="206375" y="3065464"/>
            <a:ext cx="8489949" cy="200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9900"/>
                </a:solidFill>
                <a:miter lim="800000"/>
                <a:headEnd/>
                <a:tailEnd/>
              </a14:hiddenLine>
            </a:ext>
          </a:extLst>
        </p:spPr>
        <p:txBody>
          <a:bodyPr/>
          <a:lstStyle>
            <a:defPPr>
              <a:defRPr kern="1200" smtId="4294967295"/>
            </a:defPPr>
            <a:lvl1pPr eaLnBrk="0" hangingPunct="0">
              <a:lnSpc>
                <a:spcPct val="105000"/>
              </a:lnSpc>
              <a:spcBef>
                <a:spcPct val="10000"/>
              </a:spcBef>
              <a:buSzPct val="120000"/>
              <a:buChar char="•"/>
              <a:defRPr sz="3000">
                <a:solidFill>
                  <a:schemeClr val="tx1"/>
                </a:solidFill>
                <a:latin typeface="Arial"/>
              </a:defRPr>
            </a:lvl1pPr>
            <a:lvl2pPr marL="742950" indent="-285750" eaLnBrk="0" hangingPunct="0">
              <a:lnSpc>
                <a:spcPct val="105000"/>
              </a:lnSpc>
              <a:spcBef>
                <a:spcPct val="10000"/>
              </a:spcBef>
              <a:buChar char="–"/>
              <a:defRPr sz="2400">
                <a:solidFill>
                  <a:schemeClr val="tx1"/>
                </a:solidFill>
                <a:latin typeface="Arial"/>
              </a:defRPr>
            </a:lvl2pPr>
            <a:lvl3pPr marL="1143000" indent="-228600" eaLnBrk="0" hangingPunct="0">
              <a:lnSpc>
                <a:spcPct val="105000"/>
              </a:lnSpc>
              <a:spcBef>
                <a:spcPct val="10000"/>
              </a:spcBef>
              <a:buFont typeface="Wingdings" pitchFamily="2" charset="2"/>
              <a:buChar char="§"/>
              <a:defRPr sz="2000">
                <a:solidFill>
                  <a:schemeClr val="tx1"/>
                </a:solidFill>
                <a:latin typeface="Arial"/>
              </a:defRPr>
            </a:lvl3pPr>
            <a:lvl4pPr marL="1600200" indent="-228600" eaLnBrk="0" hangingPunct="0">
              <a:spcBef>
                <a:spcPct val="20000"/>
              </a:spcBef>
              <a:buChar char="–"/>
              <a:defRPr sz="2000">
                <a:solidFill>
                  <a:schemeClr val="tx1"/>
                </a:solidFill>
                <a:latin typeface="Arial"/>
              </a:defRPr>
            </a:lvl4pPr>
            <a:lvl5pPr marL="2057400" indent="-228600" eaLnBrk="0" hangingPunct="0">
              <a:spcBef>
                <a:spcPct val="20000"/>
              </a:spcBef>
              <a:buChar char="»"/>
              <a:defRPr sz="2000">
                <a:solidFill>
                  <a:schemeClr val="tx1"/>
                </a:solidFill>
                <a:latin typeface="Arial"/>
              </a:defRPr>
            </a:lvl5pPr>
            <a:lvl6pPr marL="2514600" indent="-228600" eaLnBrk="0" fontAlgn="base" hangingPunct="0">
              <a:spcBef>
                <a:spcPct val="20000"/>
              </a:spcBef>
              <a:spcAft>
                <a:spcPct val="0"/>
              </a:spcAft>
              <a:buChar char="»"/>
              <a:defRPr sz="2000">
                <a:solidFill>
                  <a:schemeClr val="tx1"/>
                </a:solidFill>
                <a:latin typeface="Arial"/>
              </a:defRPr>
            </a:lvl6pPr>
            <a:lvl7pPr marL="2971800" indent="-228600" eaLnBrk="0" fontAlgn="base" hangingPunct="0">
              <a:spcBef>
                <a:spcPct val="20000"/>
              </a:spcBef>
              <a:spcAft>
                <a:spcPct val="0"/>
              </a:spcAft>
              <a:buChar char="»"/>
              <a:defRPr sz="2000">
                <a:solidFill>
                  <a:schemeClr val="tx1"/>
                </a:solidFill>
                <a:latin typeface="Arial"/>
              </a:defRPr>
            </a:lvl7pPr>
            <a:lvl8pPr marL="3429000" indent="-228600" eaLnBrk="0" fontAlgn="base" hangingPunct="0">
              <a:spcBef>
                <a:spcPct val="20000"/>
              </a:spcBef>
              <a:spcAft>
                <a:spcPct val="0"/>
              </a:spcAft>
              <a:buChar char="»"/>
              <a:defRPr sz="2000">
                <a:solidFill>
                  <a:schemeClr val="tx1"/>
                </a:solidFill>
                <a:latin typeface="Arial"/>
              </a:defRPr>
            </a:lvl8pPr>
            <a:lvl9pPr marL="3886200" indent="-228600" eaLnBrk="0" fontAlgn="base" hangingPunct="0">
              <a:spcBef>
                <a:spcPct val="20000"/>
              </a:spcBef>
              <a:spcAft>
                <a:spcPct val="0"/>
              </a:spcAft>
              <a:buChar char="»"/>
              <a:defRPr sz="2000">
                <a:solidFill>
                  <a:schemeClr val="tx1"/>
                </a:solidFill>
                <a:latin typeface="Arial"/>
              </a:defRPr>
            </a:lvl9pPr>
          </a:lstStyle>
          <a:p>
            <a:pPr eaLnBrk="1" hangingPunct="1">
              <a:lnSpc>
                <a:spcPts val="2400"/>
              </a:lnSpc>
              <a:buSzPct val="160000"/>
              <a:buFontTx/>
              <a:buNone/>
            </a:pPr>
            <a:r>
              <a:rPr lang="en-US" altLang="en-US" sz="2000" smtClean="0">
                <a:solidFill>
                  <a:srgbClr val="FFD319"/>
                </a:solidFill>
                <a:latin typeface="Calibri" panose="020f0502020204030204" pitchFamily="34" charset="0"/>
              </a:rPr>
              <a:t>Presenter</a:t>
            </a:r>
            <a:endParaRPr lang="en-US" altLang="en-US" sz="2000">
              <a:solidFill>
                <a:srgbClr val="FFD319"/>
              </a:solidFill>
              <a:latin typeface="Calibri" panose="020f0502020204030204" pitchFamily="34" charset="0"/>
            </a:endParaRPr>
          </a:p>
          <a:p>
            <a:pPr eaLnBrk="1" hangingPunct="1">
              <a:lnSpc>
                <a:spcPts val="2400"/>
              </a:lnSpc>
              <a:buSzPct val="160000"/>
              <a:buFontTx/>
              <a:buNone/>
            </a:pPr>
            <a:r>
              <a:rPr lang="en-US" altLang="en-US" sz="2600" smtClean="0">
                <a:solidFill>
                  <a:srgbClr val="FFFFFF"/>
                </a:solidFill>
                <a:latin typeface="Calibri" panose="020f0502020204030204" pitchFamily="34" charset="0"/>
              </a:rPr>
              <a:t>Shafeeqa W. Giarratani</a:t>
            </a:r>
          </a:p>
          <a:p>
            <a:pPr eaLnBrk="1" hangingPunct="1">
              <a:lnSpc>
                <a:spcPts val="2400"/>
              </a:lnSpc>
              <a:buSzPct val="160000"/>
              <a:buFontTx/>
              <a:buNone/>
            </a:pPr>
            <a:endParaRPr lang="en-US" altLang="en-US" sz="2600">
              <a:solidFill>
                <a:srgbClr val="FFFFFF"/>
              </a:solidFill>
              <a:latin typeface="Calibri" panose="020f0502020204030204" pitchFamily="34" charset="0"/>
            </a:endParaRPr>
          </a:p>
          <a:p>
            <a:pPr eaLnBrk="1" hangingPunct="1">
              <a:lnSpc>
                <a:spcPts val="2600"/>
              </a:lnSpc>
              <a:buSzPct val="160000"/>
              <a:buFontTx/>
              <a:buNone/>
            </a:pPr>
            <a:endParaRPr lang="en-US" altLang="en-US" sz="2400">
              <a:solidFill>
                <a:srgbClr val="FFFFFF"/>
              </a:solidFill>
            </a:endParaRPr>
          </a:p>
          <a:p>
            <a:pPr eaLnBrk="1" hangingPunct="1">
              <a:lnSpc>
                <a:spcPct val="0"/>
              </a:lnSpc>
              <a:buSzPct val="160000"/>
              <a:buFontTx/>
              <a:buNone/>
            </a:pPr>
            <a:endParaRPr lang="en-US" altLang="en-US" sz="2200">
              <a:solidFill>
                <a:srgbClr val="000000"/>
              </a:solidFill>
            </a:endParaRPr>
          </a:p>
        </p:txBody>
      </p:sp>
      <p:cxnSp>
        <p:nvCxnSpPr>
          <p:cNvPr id="6" name="Straight Connector 5"/>
          <p:cNvCxnSpPr/>
          <p:nvPr/>
        </p:nvCxnSpPr>
        <p:spPr>
          <a:xfrm>
            <a:off x="0" y="1556068"/>
            <a:ext cx="9144000" cy="0"/>
          </a:xfrm>
          <a:prstGeom prst="line">
            <a:avLst/>
          </a:prstGeom>
          <a:ln w="28575">
            <a:solidFill>
              <a:srgbClr val="FFD319"/>
            </a:solidFill>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73887" y="3667125"/>
            <a:ext cx="1646238" cy="125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idx="4294967295"/>
          </p:nvPr>
        </p:nvSpPr>
        <p:spPr>
          <a:xfrm>
            <a:off x="1105674" y="266699"/>
            <a:ext cx="8105002" cy="713861"/>
          </a:xfrm>
        </p:spPr>
        <p:txBody>
          <a:bodyPr>
            <a:normAutofit/>
          </a:bodyPr>
          <a:lstStyle>
            <a:defPPr>
              <a:defRPr kern="1200" smtId="4294967295"/>
            </a:defPPr>
          </a:lstStyle>
          <a:p>
            <a:r>
              <a:rPr lang="en-US" sz="3600" b="1" smtClean="0"/>
              <a:t>Scope and Usage of Materials</a:t>
            </a:r>
            <a:endParaRPr lang="en-US" sz="3600" b="1"/>
          </a:p>
        </p:txBody>
      </p:sp>
      <p:sp>
        <p:nvSpPr>
          <p:cNvPr id="3" name="Content Placeholder 2"/>
          <p:cNvSpPr>
            <a:spLocks noGrp="1"/>
          </p:cNvSpPr>
          <p:nvPr>
            <p:ph idx="4294967295"/>
          </p:nvPr>
        </p:nvSpPr>
        <p:spPr>
          <a:xfrm>
            <a:off x="1295916" y="1343798"/>
            <a:ext cx="7657584" cy="3248443"/>
          </a:xfrm>
        </p:spPr>
        <p:txBody>
          <a:bodyPr>
            <a:noAutofit/>
          </a:bodyPr>
          <a:lstStyle>
            <a:defPPr>
              <a:defRPr kern="1200" smtId="4294967295"/>
            </a:defPPr>
          </a:lstStyle>
          <a:p>
            <a:r>
              <a:rPr lang="en-US" sz="2400"/>
              <a:t>The information in this presentation is provided for general information purposes </a:t>
            </a:r>
            <a:r>
              <a:rPr lang="en-US" sz="2400" smtClean="0"/>
              <a:t>only</a:t>
            </a:r>
          </a:p>
          <a:p>
            <a:endParaRPr lang="en-US" sz="2400"/>
          </a:p>
          <a:p>
            <a:r>
              <a:rPr lang="en-US" sz="2400"/>
              <a:t>This presentation is not intended to provide legal advice</a:t>
            </a:r>
            <a:r>
              <a:rPr lang="en-US" sz="2400" smtClean="0"/>
              <a:t>.</a:t>
            </a:r>
          </a:p>
          <a:p>
            <a:endParaRPr lang="en-US" sz="2400"/>
          </a:p>
          <a:p>
            <a:r>
              <a:rPr lang="en-US" sz="2400"/>
              <a:t>These copyrighted materials may not be reproduced, copied, or used without prior permission from Ogletree Deakins.</a:t>
            </a:r>
          </a:p>
        </p:txBody>
      </p:sp>
    </p:spTree>
    <p:extLst>
      <p:ext uri="{BB962C8B-B14F-4D97-AF65-F5344CB8AC3E}">
        <p14:creationId xmlns:p14="http://schemas.microsoft.com/office/powerpoint/2010/main" val="3473709755"/>
      </p:ext>
    </p:extLst>
  </p:cSld>
  <p:clrMapOvr>
    <a:masterClrMapping/>
  </p:clrMapOvr>
  <p:transition advClick="0"/>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fontScale="90000"/>
          </a:bodyPr>
          <a:lstStyle>
            <a:defPPr>
              <a:defRPr kern="1200" smtId="4294967295"/>
            </a:defPPr>
          </a:lstStyle>
          <a:p>
            <a:r>
              <a:rPr lang="en-US" smtClean="0"/>
              <a:t>Is my institution a federal contractor?</a:t>
            </a:r>
            <a:endParaRPr lang="en-US"/>
          </a:p>
        </p:txBody>
      </p:sp>
      <p:sp>
        <p:nvSpPr>
          <p:cNvPr id="3" name="Content Placeholder 2"/>
          <p:cNvSpPr>
            <a:spLocks noGrp="1"/>
          </p:cNvSpPr>
          <p:nvPr>
            <p:ph sz="half" idx="1"/>
          </p:nvPr>
        </p:nvSpPr>
        <p:spPr>
          <a:xfrm>
            <a:off x="1057275" y="1196578"/>
            <a:ext cx="3657600" cy="3451622"/>
          </a:xfrm>
        </p:spPr>
        <p:txBody>
          <a:bodyPr>
            <a:normAutofit fontScale="92500"/>
          </a:bodyPr>
          <a:lstStyle>
            <a:defPPr>
              <a:defRPr kern="1200" smtId="4294967295"/>
            </a:defPPr>
          </a:lstStyle>
          <a:p>
            <a:r>
              <a:rPr lang="en-US" smtClean="0"/>
              <a:t>50+ full time employees</a:t>
            </a:r>
          </a:p>
          <a:p>
            <a:r>
              <a:rPr lang="en-US" smtClean="0"/>
              <a:t>$10,000/$50,000 contract value </a:t>
            </a:r>
          </a:p>
          <a:p>
            <a:r>
              <a:rPr lang="en-US" smtClean="0"/>
              <a:t>Evaluate your relationship with both government </a:t>
            </a:r>
            <a:r>
              <a:rPr lang="en-US" i="1" smtClean="0"/>
              <a:t>and</a:t>
            </a:r>
            <a:r>
              <a:rPr lang="en-US" smtClean="0"/>
              <a:t> other federal contractors</a:t>
            </a:r>
          </a:p>
        </p:txBody>
      </p:sp>
      <p:sp>
        <p:nvSpPr>
          <p:cNvPr id="4" name="Content Placeholder 3"/>
          <p:cNvSpPr>
            <a:spLocks noGrp="1"/>
          </p:cNvSpPr>
          <p:nvPr>
            <p:ph sz="half" idx="2"/>
          </p:nvPr>
        </p:nvSpPr>
        <p:spPr>
          <a:xfrm>
            <a:off x="5238750" y="1196578"/>
            <a:ext cx="3657600" cy="3451622"/>
          </a:xfrm>
        </p:spPr>
        <p:txBody>
          <a:bodyPr>
            <a:normAutofit fontScale="92500"/>
          </a:bodyPr>
          <a:lstStyle>
            <a:defPPr>
              <a:defRPr kern="1200" smtId="4294967295"/>
            </a:defPPr>
          </a:lstStyle>
          <a:p>
            <a:r>
              <a:rPr lang="en-US" smtClean="0"/>
              <a:t>Participation </a:t>
            </a:r>
            <a:r>
              <a:rPr lang="en-US"/>
              <a:t>in Title IV Federal Student Aid programs </a:t>
            </a:r>
            <a:r>
              <a:rPr lang="en-US" i="1"/>
              <a:t>alone</a:t>
            </a:r>
            <a:r>
              <a:rPr lang="en-US"/>
              <a:t> </a:t>
            </a:r>
            <a:r>
              <a:rPr lang="en-US" smtClean="0"/>
              <a:t>does not make you a federal contractor</a:t>
            </a:r>
          </a:p>
          <a:p>
            <a:r>
              <a:rPr lang="en-US" smtClean="0"/>
              <a:t>Grants are not considered federal contracts</a:t>
            </a:r>
            <a:endParaRPr lang="en-US"/>
          </a:p>
          <a:p>
            <a:endParaRPr lang="en-US"/>
          </a:p>
        </p:txBody>
      </p:sp>
    </p:spTree>
    <p:extLst>
      <p:ext uri="{BB962C8B-B14F-4D97-AF65-F5344CB8AC3E}">
        <p14:creationId xmlns:p14="http://schemas.microsoft.com/office/powerpoint/2010/main" val="39342807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defPPr>
              <a:defRPr kern="1200" smtId="4294967295"/>
            </a:defPPr>
          </a:lstStyle>
          <a:p>
            <a:r>
              <a:rPr lang="en-US" smtClean="0"/>
              <a:t>I’m a federal contractor, now what?</a:t>
            </a:r>
            <a:endParaRPr lang="en-US"/>
          </a:p>
        </p:txBody>
      </p:sp>
      <p:sp>
        <p:nvSpPr>
          <p:cNvPr id="3" name="Content Placeholder 2"/>
          <p:cNvSpPr>
            <a:spLocks noGrp="1"/>
          </p:cNvSpPr>
          <p:nvPr>
            <p:ph sz="half" idx="1"/>
          </p:nvPr>
        </p:nvSpPr>
        <p:spPr>
          <a:xfrm>
            <a:off x="1171575" y="1425178"/>
            <a:ext cx="3657600" cy="3451622"/>
          </a:xfrm>
        </p:spPr>
        <p:txBody>
          <a:bodyPr>
            <a:normAutofit fontScale="85000" lnSpcReduction="20000"/>
          </a:bodyPr>
          <a:lstStyle>
            <a:defPPr>
              <a:defRPr kern="1200" smtId="4294967295"/>
            </a:defPPr>
          </a:lstStyle>
          <a:p>
            <a:r>
              <a:rPr lang="en-US" smtClean="0"/>
              <a:t>Hiring benchmarks</a:t>
            </a:r>
          </a:p>
          <a:p>
            <a:r>
              <a:rPr lang="en-US" smtClean="0"/>
              <a:t>Data collection and retention</a:t>
            </a:r>
          </a:p>
          <a:p>
            <a:r>
              <a:rPr lang="en-US" smtClean="0"/>
              <a:t>Self-identification options</a:t>
            </a:r>
          </a:p>
          <a:p>
            <a:r>
              <a:rPr lang="en-US" smtClean="0"/>
              <a:t>EEO clause in contracts</a:t>
            </a:r>
          </a:p>
          <a:p>
            <a:r>
              <a:rPr lang="en-US" smtClean="0"/>
              <a:t>Job posting requirements</a:t>
            </a:r>
          </a:p>
          <a:p>
            <a:r>
              <a:rPr lang="en-US" smtClean="0"/>
              <a:t>OFCCP record review procedures</a:t>
            </a:r>
            <a:endParaRPr lang="en-US"/>
          </a:p>
        </p:txBody>
      </p:sp>
      <p:sp>
        <p:nvSpPr>
          <p:cNvPr id="4" name="Content Placeholder 3"/>
          <p:cNvSpPr>
            <a:spLocks noGrp="1"/>
          </p:cNvSpPr>
          <p:nvPr>
            <p:ph sz="half" idx="2"/>
          </p:nvPr>
        </p:nvSpPr>
        <p:spPr>
          <a:xfrm>
            <a:off x="5248275" y="1358503"/>
            <a:ext cx="3657600" cy="3451622"/>
          </a:xfrm>
        </p:spPr>
        <p:txBody>
          <a:bodyPr>
            <a:normAutofit fontScale="85000" lnSpcReduction="20000"/>
          </a:bodyPr>
          <a:lstStyle>
            <a:defPPr>
              <a:defRPr kern="1200" smtId="4294967295"/>
            </a:defPPr>
          </a:lstStyle>
          <a:p>
            <a:r>
              <a:rPr lang="en-US" smtClean="0"/>
              <a:t>Institutions with 50+ employees and federal contracts of $50,000 or more must develop…</a:t>
            </a:r>
          </a:p>
          <a:p>
            <a:r>
              <a:rPr lang="en-US" smtClean="0"/>
              <a:t>Written Affirmative Action Plans</a:t>
            </a:r>
          </a:p>
          <a:p>
            <a:r>
              <a:rPr lang="en-US" smtClean="0"/>
              <a:t>Submit form EEO-1 </a:t>
            </a:r>
            <a:r>
              <a:rPr lang="en-US"/>
              <a:t>and VETS-100 </a:t>
            </a:r>
            <a:r>
              <a:rPr lang="en-US" smtClean="0"/>
              <a:t>report annually</a:t>
            </a:r>
            <a:endParaRPr lang="en-US"/>
          </a:p>
          <a:p>
            <a:endParaRPr lang="en-US"/>
          </a:p>
        </p:txBody>
      </p:sp>
    </p:spTree>
    <p:extLst>
      <p:ext uri="{BB962C8B-B14F-4D97-AF65-F5344CB8AC3E}">
        <p14:creationId xmlns:p14="http://schemas.microsoft.com/office/powerpoint/2010/main" val="412727337"/>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defPPr>
              <a:defRPr kern="1200" smtId="4294967295"/>
            </a:defPPr>
          </a:lstStyle>
          <a:p>
            <a:r>
              <a:rPr lang="en-US" smtClean="0"/>
              <a:t>Higher Education Issues</a:t>
            </a:r>
            <a:endParaRPr lang="en-US"/>
          </a:p>
        </p:txBody>
      </p:sp>
      <p:sp>
        <p:nvSpPr>
          <p:cNvPr id="3" name="Content Placeholder 2"/>
          <p:cNvSpPr>
            <a:spLocks noGrp="1"/>
          </p:cNvSpPr>
          <p:nvPr>
            <p:ph sz="half" idx="1"/>
          </p:nvPr>
        </p:nvSpPr>
        <p:spPr/>
        <p:txBody>
          <a:bodyPr/>
          <a:lstStyle>
            <a:defPPr>
              <a:defRPr kern="1200" smtId="4294967295"/>
            </a:defPPr>
          </a:lstStyle>
          <a:p>
            <a:r>
              <a:rPr lang="en-US" smtClean="0"/>
              <a:t>Public university systems versus private universities</a:t>
            </a:r>
          </a:p>
          <a:p>
            <a:r>
              <a:rPr lang="en-US" smtClean="0"/>
              <a:t>Religious institution considerations</a:t>
            </a:r>
          </a:p>
          <a:p>
            <a:r>
              <a:rPr lang="en-US" smtClean="0"/>
              <a:t>Campuses near Indian reservations</a:t>
            </a:r>
          </a:p>
          <a:p>
            <a:r>
              <a:rPr lang="en-US" smtClean="0"/>
              <a:t>Student workers pose unique challenges</a:t>
            </a:r>
          </a:p>
          <a:p>
            <a:r>
              <a:rPr lang="en-US" smtClean="0"/>
              <a:t>Veteran student population</a:t>
            </a:r>
            <a:endParaRPr lang="en-US"/>
          </a:p>
        </p:txBody>
      </p:sp>
    </p:spTree>
    <p:extLst>
      <p:ext uri="{BB962C8B-B14F-4D97-AF65-F5344CB8AC3E}">
        <p14:creationId xmlns:p14="http://schemas.microsoft.com/office/powerpoint/2010/main" val="3246552890"/>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28714" y="288666"/>
            <a:ext cx="7948612" cy="760371"/>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GAO Report Is Critical of OFCCP</a:t>
            </a:r>
            <a:endParaRPr lang="en-US" sz="3600" b="1" kern="0"/>
          </a:p>
        </p:txBody>
      </p:sp>
      <p:sp>
        <p:nvSpPr>
          <p:cNvPr id="3" name="Content Placeholder 2"/>
          <p:cNvSpPr txBox="1"/>
          <p:nvPr/>
        </p:nvSpPr>
        <p:spPr>
          <a:xfrm>
            <a:off x="1268413" y="1049037"/>
            <a:ext cx="7875587" cy="3808713"/>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800" kern="0" smtClean="0"/>
              <a:t>Issued September 22, 2016 after a long investigation of OFCCP</a:t>
            </a:r>
          </a:p>
          <a:p>
            <a:r>
              <a:rPr lang="en-US" sz="1800" kern="0" smtClean="0"/>
              <a:t>Six recommendations</a:t>
            </a:r>
          </a:p>
          <a:p>
            <a:pPr lvl="1"/>
            <a:r>
              <a:rPr lang="en-US" sz="1600" kern="0" smtClean="0"/>
              <a:t>OFCCP should change its contractor scheduling process to ensure it focuses on noncompliant contractors</a:t>
            </a:r>
          </a:p>
          <a:p>
            <a:pPr lvl="1"/>
            <a:r>
              <a:rPr lang="en-US" sz="1600" kern="0" smtClean="0"/>
              <a:t>Develop process to monitor AAPs on regular basis</a:t>
            </a:r>
          </a:p>
          <a:p>
            <a:pPr lvl="1"/>
            <a:r>
              <a:rPr lang="en-US" sz="1600" kern="0" smtClean="0"/>
              <a:t>Make changes to geographically-based scheduling process</a:t>
            </a:r>
          </a:p>
          <a:p>
            <a:pPr lvl="1"/>
            <a:r>
              <a:rPr lang="en-US" sz="1600" kern="0" smtClean="0"/>
              <a:t>Provide better training to new and existing staff</a:t>
            </a:r>
          </a:p>
          <a:p>
            <a:pPr lvl="1"/>
            <a:r>
              <a:rPr lang="en-US" sz="1600" kern="0" smtClean="0"/>
              <a:t>Identify options for improving outreach and compliance assistance to federal contractors and workers</a:t>
            </a:r>
          </a:p>
          <a:p>
            <a:pPr lvl="1"/>
            <a:r>
              <a:rPr lang="en-US" sz="1600" kern="0" smtClean="0"/>
              <a:t>Assess current contractor guidance for possible improvement</a:t>
            </a:r>
          </a:p>
          <a:p>
            <a:r>
              <a:rPr lang="en-US" sz="1800" b="1" kern="0" smtClean="0">
                <a:solidFill>
                  <a:srgbClr val="FF0000"/>
                </a:solidFill>
              </a:rPr>
              <a:t>What does this mean for contractors and subcontractors?</a:t>
            </a:r>
          </a:p>
          <a:p>
            <a:pPr marL="457200" lvl="1" indent="0">
              <a:buFontTx/>
              <a:buNone/>
            </a:pPr>
            <a:endParaRPr lang="en-US" sz="1800" kern="0"/>
          </a:p>
        </p:txBody>
      </p:sp>
    </p:spTree>
    <p:extLst>
      <p:ext uri="{BB962C8B-B14F-4D97-AF65-F5344CB8AC3E}">
        <p14:creationId xmlns:p14="http://schemas.microsoft.com/office/powerpoint/2010/main" val="2473114250"/>
      </p:ext>
    </p:extLst>
  </p:cSld>
  <p:clrMapOvr>
    <a:masterClrMapping/>
  </p:clrMapOvr>
  <p:transition advClick="0"/>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itle 1"/>
          <p:cNvSpPr txBox="1"/>
          <p:nvPr/>
        </p:nvSpPr>
        <p:spPr>
          <a:xfrm>
            <a:off x="1128713" y="241300"/>
            <a:ext cx="8015287" cy="685800"/>
          </a:xfrm>
          <a:prstGeom prst="rect">
            <a:avLst/>
          </a:prstGeom>
        </p:spPr>
        <p:txBody>
          <a:bodyPr vert="horz" lIns="91440" tIns="45720" rIns="91440" bIns="45720" rtlCol="0" anchor="ctr">
            <a:normAutofit/>
          </a:bodyPr>
          <a:lstStyle>
            <a:defPPr>
              <a:defRPr kern="1200" smtId="4294967295"/>
            </a:defPPr>
            <a:lvl1pPr algn="l" rtl="0" eaLnBrk="0" fontAlgn="base" hangingPunct="0">
              <a:lnSpc>
                <a:spcPct val="90000"/>
              </a:lnSpc>
              <a:spcBef>
                <a:spcPct val="0"/>
              </a:spcBef>
              <a:spcAft>
                <a:spcPct val="0"/>
              </a:spcAft>
              <a:defRPr sz="36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b="1" kern="0" smtClean="0"/>
              <a:t>OFCCP Current Focus Areas</a:t>
            </a:r>
            <a:endParaRPr lang="en-US" b="1" kern="0"/>
          </a:p>
        </p:txBody>
      </p:sp>
      <p:sp>
        <p:nvSpPr>
          <p:cNvPr id="5" name="Content Placeholder 2"/>
          <p:cNvSpPr txBox="1"/>
          <p:nvPr/>
        </p:nvSpPr>
        <p:spPr>
          <a:xfrm>
            <a:off x="1226344" y="1009823"/>
            <a:ext cx="7993856" cy="4032077"/>
          </a:xfrm>
          <a:prstGeom prst="rect">
            <a:avLst/>
          </a:prstGeom>
        </p:spPr>
        <p:txBody>
          <a:bodyPr vert="horz" lIns="91440" tIns="45720" rIns="91440" bIns="45720" rtlCol="0">
            <a:normAutofit/>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28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0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18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1800">
                <a:solidFill>
                  <a:schemeClr val="tx1"/>
                </a:solidFill>
                <a:latin typeface="Calibri" panose="020f0502020204030204" pitchFamily="34"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r>
              <a:rPr lang="en-US" sz="1800" kern="0" smtClean="0"/>
              <a:t>Fewer but more thorough audits</a:t>
            </a:r>
          </a:p>
          <a:p>
            <a:r>
              <a:rPr lang="en-US" sz="1800" kern="0" smtClean="0"/>
              <a:t>CSALs went out February 17; audit notices March 17</a:t>
            </a:r>
          </a:p>
          <a:p>
            <a:r>
              <a:rPr lang="en-US" sz="1800" kern="0" smtClean="0"/>
              <a:t>Continued focus on hiring and steering claims</a:t>
            </a:r>
          </a:p>
          <a:p>
            <a:pPr lvl="1"/>
            <a:r>
              <a:rPr lang="en-US" sz="1800" kern="0" smtClean="0"/>
              <a:t>Females </a:t>
            </a:r>
            <a:r>
              <a:rPr lang="en-US" sz="1800" kern="0" smtClean="0">
                <a:solidFill>
                  <a:srgbClr val="FF0000"/>
                </a:solidFill>
              </a:rPr>
              <a:t>and </a:t>
            </a:r>
            <a:r>
              <a:rPr lang="en-US" sz="1800" kern="0" smtClean="0"/>
              <a:t>males</a:t>
            </a:r>
          </a:p>
          <a:p>
            <a:pPr lvl="1"/>
            <a:r>
              <a:rPr lang="en-US" sz="1800" kern="0" smtClean="0"/>
              <a:t>Minorities </a:t>
            </a:r>
            <a:r>
              <a:rPr lang="en-US" sz="1800" kern="0" smtClean="0">
                <a:solidFill>
                  <a:srgbClr val="FF0000"/>
                </a:solidFill>
              </a:rPr>
              <a:t>and</a:t>
            </a:r>
            <a:r>
              <a:rPr lang="en-US" sz="1800" kern="0" smtClean="0"/>
              <a:t> nonminorities</a:t>
            </a:r>
          </a:p>
          <a:p>
            <a:r>
              <a:rPr lang="en-US" sz="1800" kern="0" smtClean="0"/>
              <a:t>National office direction to make systemic compensation cases</a:t>
            </a:r>
          </a:p>
          <a:p>
            <a:r>
              <a:rPr lang="en-US" sz="1800" kern="0" smtClean="0"/>
              <a:t>Much interest in enterprise-wide settlements</a:t>
            </a:r>
          </a:p>
          <a:p>
            <a:r>
              <a:rPr lang="en-US" sz="1800" kern="0" smtClean="0"/>
              <a:t>National office desire to litigate</a:t>
            </a:r>
          </a:p>
          <a:p>
            <a:pPr lvl="1"/>
            <a:r>
              <a:rPr lang="en-US" sz="1800" kern="0" smtClean="0"/>
              <a:t>Denial of access to records</a:t>
            </a:r>
          </a:p>
          <a:p>
            <a:pPr lvl="1"/>
            <a:r>
              <a:rPr lang="en-US" sz="1800" kern="0" smtClean="0"/>
              <a:t>Hiring and compensation</a:t>
            </a:r>
          </a:p>
          <a:p>
            <a:pPr lvl="1"/>
            <a:r>
              <a:rPr lang="en-US" sz="1800" kern="0" smtClean="0"/>
              <a:t>Disability</a:t>
            </a:r>
            <a:endParaRPr lang="en-US" sz="1800" kern="0"/>
          </a:p>
        </p:txBody>
      </p:sp>
    </p:spTree>
    <p:extLst>
      <p:ext uri="{BB962C8B-B14F-4D97-AF65-F5344CB8AC3E}">
        <p14:creationId xmlns:p14="http://schemas.microsoft.com/office/powerpoint/2010/main" val="3594712486"/>
      </p:ext>
    </p:extLst>
  </p:cSld>
  <p:clrMapOvr>
    <a:masterClrMapping/>
  </p:clrMapOvr>
  <p:transition advClick="0"/>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66813" y="250825"/>
            <a:ext cx="7977187"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Trump Administration</a:t>
            </a:r>
            <a:endParaRPr lang="en-US" sz="3600" b="1" kern="0"/>
          </a:p>
        </p:txBody>
      </p:sp>
      <p:sp>
        <p:nvSpPr>
          <p:cNvPr id="3" name="Content Placeholder 2"/>
          <p:cNvSpPr txBox="1"/>
          <p:nvPr/>
        </p:nvSpPr>
        <p:spPr>
          <a:xfrm>
            <a:off x="1246188" y="975996"/>
            <a:ext cx="7897812" cy="404368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000" kern="0" smtClean="0"/>
              <a:t>Executive Orders Now and (Perhaps) Later</a:t>
            </a:r>
          </a:p>
          <a:p>
            <a:pPr lvl="1"/>
            <a:r>
              <a:rPr lang="en-US" sz="2000" kern="0" smtClean="0">
                <a:solidFill>
                  <a:schemeClr val="tx2"/>
                </a:solidFill>
              </a:rPr>
              <a:t>1 new regulation = 2 rescinded regulations</a:t>
            </a:r>
          </a:p>
          <a:p>
            <a:pPr lvl="1"/>
            <a:r>
              <a:rPr lang="en-US" sz="2000" kern="0" smtClean="0">
                <a:solidFill>
                  <a:schemeClr val="tx2"/>
                </a:solidFill>
              </a:rPr>
              <a:t>Could affect EEO-1 pay data collection</a:t>
            </a:r>
            <a:endParaRPr lang="en-US" sz="2000" kern="0">
              <a:solidFill>
                <a:schemeClr val="tx2"/>
              </a:solidFill>
            </a:endParaRPr>
          </a:p>
          <a:p>
            <a:r>
              <a:rPr lang="en-US" sz="2000" kern="0" smtClean="0">
                <a:solidFill>
                  <a:schemeClr val="tx2"/>
                </a:solidFill>
              </a:rPr>
              <a:t>Federal Hiring Freeze</a:t>
            </a:r>
            <a:endParaRPr lang="en-US" sz="2000" kern="0">
              <a:solidFill>
                <a:schemeClr val="tx2"/>
              </a:solidFill>
            </a:endParaRPr>
          </a:p>
          <a:p>
            <a:r>
              <a:rPr lang="en-US" sz="2000" kern="0" smtClean="0">
                <a:solidFill>
                  <a:schemeClr val="tx2"/>
                </a:solidFill>
              </a:rPr>
              <a:t>60-Day Regulatory Freeze (</a:t>
            </a:r>
            <a:r>
              <a:rPr lang="en-US" sz="2000" i="1" kern="0" smtClean="0">
                <a:solidFill>
                  <a:schemeClr val="tx2"/>
                </a:solidFill>
              </a:rPr>
              <a:t>e.g.</a:t>
            </a:r>
            <a:r>
              <a:rPr lang="en-US" sz="2000" kern="0" smtClean="0">
                <a:solidFill>
                  <a:schemeClr val="tx2"/>
                </a:solidFill>
              </a:rPr>
              <a:t>, overtime rule)</a:t>
            </a:r>
          </a:p>
          <a:p>
            <a:r>
              <a:rPr lang="en-US" sz="2000" kern="0" smtClean="0">
                <a:solidFill>
                  <a:schemeClr val="tx2"/>
                </a:solidFill>
              </a:rPr>
              <a:t>Proposed budget cuts for Labor Department (and OFCCP)</a:t>
            </a:r>
            <a:endParaRPr lang="en-US" sz="2000" kern="0">
              <a:solidFill>
                <a:schemeClr val="tx2"/>
              </a:solidFill>
            </a:endParaRPr>
          </a:p>
          <a:p>
            <a:r>
              <a:rPr lang="en-US" sz="2000" kern="0" smtClean="0">
                <a:solidFill>
                  <a:schemeClr val="tx2"/>
                </a:solidFill>
              </a:rPr>
              <a:t>Cabinet and Supreme Court</a:t>
            </a:r>
          </a:p>
          <a:p>
            <a:pPr lvl="1"/>
            <a:r>
              <a:rPr lang="en-US" sz="2000"/>
              <a:t>Neil Gorsuch nomination to SCOTUS</a:t>
            </a:r>
          </a:p>
          <a:p>
            <a:pPr lvl="1"/>
            <a:r>
              <a:rPr lang="en-US" sz="2000"/>
              <a:t>Alexander Acosta nomination as Secretary of Labor</a:t>
            </a:r>
          </a:p>
          <a:p>
            <a:pPr lvl="2"/>
            <a:r>
              <a:rPr lang="en-US" sz="2000"/>
              <a:t>If confirmed, will pick OFCCP Director</a:t>
            </a:r>
          </a:p>
          <a:p>
            <a:endParaRPr lang="en-US" sz="2400" kern="0" smtClean="0">
              <a:solidFill>
                <a:schemeClr val="tx2"/>
              </a:solidFill>
            </a:endParaRPr>
          </a:p>
        </p:txBody>
      </p:sp>
    </p:spTree>
    <p:extLst>
      <p:ext uri="{BB962C8B-B14F-4D97-AF65-F5344CB8AC3E}">
        <p14:creationId xmlns:p14="http://schemas.microsoft.com/office/powerpoint/2010/main" val="3766314557"/>
      </p:ext>
    </p:extLst>
  </p:cSld>
  <p:clrMapOvr>
    <a:masterClrMapping/>
  </p:clrMapOvr>
  <p:transition advClick="0"/>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76339" y="203200"/>
            <a:ext cx="7967662"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Pay Equity</a:t>
            </a:r>
            <a:endParaRPr lang="en-US" sz="3600" b="1" kern="0"/>
          </a:p>
        </p:txBody>
      </p:sp>
      <p:sp>
        <p:nvSpPr>
          <p:cNvPr id="3" name="Content Placeholder 2"/>
          <p:cNvSpPr txBox="1"/>
          <p:nvPr/>
        </p:nvSpPr>
        <p:spPr>
          <a:xfrm>
            <a:off x="1306513" y="1012191"/>
            <a:ext cx="7751762" cy="390271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120000"/>
              </a:lnSpc>
            </a:pPr>
            <a:r>
              <a:rPr lang="en-US" sz="1800" kern="0" smtClean="0">
                <a:solidFill>
                  <a:schemeClr val="tx2"/>
                </a:solidFill>
              </a:rPr>
              <a:t>Title VII of the Civil Rights Act (“</a:t>
            </a:r>
            <a:r>
              <a:rPr lang="en-US" sz="1800" kern="0" smtClean="0">
                <a:solidFill>
                  <a:srgbClr val="FF0000"/>
                </a:solidFill>
              </a:rPr>
              <a:t>discrete acts</a:t>
            </a:r>
            <a:r>
              <a:rPr lang="en-US" sz="1800" kern="0" smtClean="0">
                <a:solidFill>
                  <a:schemeClr val="tx2"/>
                </a:solidFill>
              </a:rPr>
              <a:t>”)</a:t>
            </a:r>
          </a:p>
          <a:p>
            <a:pPr>
              <a:lnSpc>
                <a:spcPct val="120000"/>
              </a:lnSpc>
            </a:pPr>
            <a:r>
              <a:rPr lang="en-US" sz="1800" kern="0" smtClean="0">
                <a:solidFill>
                  <a:schemeClr val="tx2"/>
                </a:solidFill>
              </a:rPr>
              <a:t>Ledbetter Fair Pay Act (“</a:t>
            </a:r>
            <a:r>
              <a:rPr lang="en-US" sz="1800" kern="0" smtClean="0">
                <a:solidFill>
                  <a:srgbClr val="FF0000"/>
                </a:solidFill>
              </a:rPr>
              <a:t>pay decisions</a:t>
            </a:r>
            <a:r>
              <a:rPr lang="en-US" sz="1800" kern="0" smtClean="0">
                <a:solidFill>
                  <a:schemeClr val="tx2"/>
                </a:solidFill>
              </a:rPr>
              <a:t>”)</a:t>
            </a:r>
          </a:p>
          <a:p>
            <a:pPr>
              <a:lnSpc>
                <a:spcPct val="120000"/>
              </a:lnSpc>
            </a:pPr>
            <a:r>
              <a:rPr lang="en-US" sz="1800" kern="0" smtClean="0">
                <a:solidFill>
                  <a:schemeClr val="tx2"/>
                </a:solidFill>
              </a:rPr>
              <a:t>Equal Pay Act (“</a:t>
            </a:r>
            <a:r>
              <a:rPr lang="en-US" sz="1800" kern="0" smtClean="0">
                <a:solidFill>
                  <a:srgbClr val="FF0000"/>
                </a:solidFill>
              </a:rPr>
              <a:t>equal work</a:t>
            </a:r>
            <a:r>
              <a:rPr lang="en-US" sz="1800" kern="0" smtClean="0">
                <a:solidFill>
                  <a:schemeClr val="tx2"/>
                </a:solidFill>
              </a:rPr>
              <a:t>”)</a:t>
            </a:r>
          </a:p>
          <a:p>
            <a:pPr>
              <a:lnSpc>
                <a:spcPct val="120000"/>
              </a:lnSpc>
            </a:pPr>
            <a:r>
              <a:rPr lang="en-US" sz="1800" kern="0" smtClean="0">
                <a:solidFill>
                  <a:schemeClr val="tx2"/>
                </a:solidFill>
              </a:rPr>
              <a:t>Paycheck Fairness Act (</a:t>
            </a:r>
            <a:r>
              <a:rPr lang="en-US" sz="1800" kern="0" smtClean="0">
                <a:solidFill>
                  <a:srgbClr val="FF0000"/>
                </a:solidFill>
              </a:rPr>
              <a:t>never passed</a:t>
            </a:r>
            <a:r>
              <a:rPr lang="en-US" sz="1800" kern="0" smtClean="0">
                <a:solidFill>
                  <a:schemeClr val="tx2"/>
                </a:solidFill>
              </a:rPr>
              <a:t>)</a:t>
            </a:r>
          </a:p>
          <a:p>
            <a:pPr>
              <a:lnSpc>
                <a:spcPct val="120000"/>
              </a:lnSpc>
            </a:pPr>
            <a:r>
              <a:rPr lang="en-US" sz="1800" kern="0" smtClean="0">
                <a:solidFill>
                  <a:schemeClr val="tx2"/>
                </a:solidFill>
              </a:rPr>
              <a:t>Executive Orders (</a:t>
            </a:r>
            <a:r>
              <a:rPr lang="en-US" sz="1800" kern="0" smtClean="0">
                <a:solidFill>
                  <a:srgbClr val="FF0000"/>
                </a:solidFill>
              </a:rPr>
              <a:t>for federal contractors only</a:t>
            </a:r>
            <a:r>
              <a:rPr lang="en-US" sz="1800" kern="0" smtClean="0">
                <a:solidFill>
                  <a:schemeClr val="tx2"/>
                </a:solidFill>
              </a:rPr>
              <a:t>)</a:t>
            </a:r>
          </a:p>
          <a:p>
            <a:pPr lvl="1">
              <a:lnSpc>
                <a:spcPct val="120000"/>
              </a:lnSpc>
            </a:pPr>
            <a:r>
              <a:rPr lang="en-US" sz="1800" kern="0" smtClean="0">
                <a:solidFill>
                  <a:schemeClr val="tx2"/>
                </a:solidFill>
              </a:rPr>
              <a:t>Pay Transparency</a:t>
            </a:r>
          </a:p>
          <a:p>
            <a:pPr lvl="1">
              <a:lnSpc>
                <a:spcPct val="120000"/>
              </a:lnSpc>
            </a:pPr>
            <a:r>
              <a:rPr lang="en-US" sz="1800" kern="0" smtClean="0">
                <a:solidFill>
                  <a:schemeClr val="tx2"/>
                </a:solidFill>
              </a:rPr>
              <a:t>Fair Pay and Safe Workplaces (</a:t>
            </a:r>
            <a:r>
              <a:rPr lang="en-US" sz="1800" kern="0" smtClean="0">
                <a:solidFill>
                  <a:srgbClr val="FF0000"/>
                </a:solidFill>
              </a:rPr>
              <a:t>almost dead</a:t>
            </a:r>
            <a:r>
              <a:rPr lang="en-US" sz="1800" kern="0" smtClean="0">
                <a:solidFill>
                  <a:schemeClr val="tx2"/>
                </a:solidFill>
              </a:rPr>
              <a:t>) </a:t>
            </a:r>
          </a:p>
          <a:p>
            <a:pPr>
              <a:lnSpc>
                <a:spcPct val="120000"/>
              </a:lnSpc>
            </a:pPr>
            <a:r>
              <a:rPr lang="en-US" sz="1800" kern="0" smtClean="0">
                <a:solidFill>
                  <a:schemeClr val="tx2"/>
                </a:solidFill>
              </a:rPr>
              <a:t>EEO-1 Pay Data Collection </a:t>
            </a:r>
          </a:p>
          <a:p>
            <a:r>
              <a:rPr lang="en-US" sz="1800" kern="0" smtClean="0">
                <a:solidFill>
                  <a:schemeClr val="tx2"/>
                </a:solidFill>
              </a:rPr>
              <a:t>State laws</a:t>
            </a:r>
            <a:endParaRPr lang="en-US" sz="1800" kern="0">
              <a:solidFill>
                <a:schemeClr val="tx2"/>
              </a:solidFill>
            </a:endParaRPr>
          </a:p>
        </p:txBody>
      </p:sp>
    </p:spTree>
    <p:extLst>
      <p:ext uri="{BB962C8B-B14F-4D97-AF65-F5344CB8AC3E}">
        <p14:creationId xmlns:p14="http://schemas.microsoft.com/office/powerpoint/2010/main" val="1468661398"/>
      </p:ext>
    </p:extLst>
  </p:cSld>
  <p:clrMapOvr>
    <a:masterClrMapping/>
  </p:clrMapOvr>
  <p:transition advClick="0"/>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38239" y="250825"/>
            <a:ext cx="8005762"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Pay Equity - Risk Factors for Claims</a:t>
            </a:r>
            <a:endParaRPr lang="en-US" sz="3600" b="1" kern="0"/>
          </a:p>
        </p:txBody>
      </p:sp>
      <p:sp>
        <p:nvSpPr>
          <p:cNvPr id="3" name="Content Placeholder 2"/>
          <p:cNvSpPr txBox="1"/>
          <p:nvPr/>
        </p:nvSpPr>
        <p:spPr>
          <a:xfrm>
            <a:off x="1220788" y="1127124"/>
            <a:ext cx="7923212" cy="3463925"/>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800" kern="0" smtClean="0"/>
              <a:t>Lack of meaningful standards, guidelines, or guidance</a:t>
            </a:r>
          </a:p>
          <a:p>
            <a:pPr>
              <a:lnSpc>
                <a:spcPct val="120000"/>
              </a:lnSpc>
            </a:pPr>
            <a:r>
              <a:rPr lang="en-US" sz="1800" kern="0" smtClean="0"/>
              <a:t>Lack of management training</a:t>
            </a:r>
          </a:p>
          <a:p>
            <a:pPr>
              <a:lnSpc>
                <a:spcPct val="120000"/>
              </a:lnSpc>
            </a:pPr>
            <a:r>
              <a:rPr lang="en-US" sz="1800" kern="0" smtClean="0"/>
              <a:t>Exercise of discretion</a:t>
            </a:r>
          </a:p>
          <a:p>
            <a:pPr>
              <a:lnSpc>
                <a:spcPct val="120000"/>
              </a:lnSpc>
            </a:pPr>
            <a:r>
              <a:rPr lang="en-US" sz="1800" kern="0" smtClean="0"/>
              <a:t>Subjective decision-making</a:t>
            </a:r>
          </a:p>
          <a:p>
            <a:pPr>
              <a:lnSpc>
                <a:spcPct val="120000"/>
              </a:lnSpc>
            </a:pPr>
            <a:r>
              <a:rPr lang="en-US" sz="1800" kern="0" smtClean="0"/>
              <a:t>Failure to document pay decisions and bonuses</a:t>
            </a:r>
          </a:p>
          <a:p>
            <a:pPr>
              <a:lnSpc>
                <a:spcPct val="120000"/>
              </a:lnSpc>
            </a:pPr>
            <a:r>
              <a:rPr lang="en-US" sz="1800" kern="0" smtClean="0"/>
              <a:t>Failure to communicate criteria and basis for pay decisions and bonuses</a:t>
            </a:r>
          </a:p>
          <a:p>
            <a:pPr>
              <a:lnSpc>
                <a:spcPct val="120000"/>
              </a:lnSpc>
            </a:pPr>
            <a:r>
              <a:rPr lang="en-US" sz="1800" kern="0" smtClean="0"/>
              <a:t>Favoritism – others are better paid, get more overtime, preferential shifts, etc.</a:t>
            </a:r>
          </a:p>
          <a:p>
            <a:endParaRPr lang="en-US" sz="1800" kern="0"/>
          </a:p>
        </p:txBody>
      </p:sp>
    </p:spTree>
    <p:extLst>
      <p:ext uri="{BB962C8B-B14F-4D97-AF65-F5344CB8AC3E}">
        <p14:creationId xmlns:p14="http://schemas.microsoft.com/office/powerpoint/2010/main" val="2341668127"/>
      </p:ext>
    </p:extLst>
  </p:cSld>
  <p:clrMapOvr>
    <a:masterClrMapping/>
  </p:clrMapOvr>
  <p:transition advClick="0"/>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00138" y="250825"/>
            <a:ext cx="8148637"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Pay Equity – Prevention and Protection</a:t>
            </a:r>
            <a:endParaRPr lang="en-US" sz="3600" b="1" kern="0"/>
          </a:p>
        </p:txBody>
      </p:sp>
      <p:sp>
        <p:nvSpPr>
          <p:cNvPr id="3" name="Content Placeholder 2"/>
          <p:cNvSpPr txBox="1"/>
          <p:nvPr/>
        </p:nvSpPr>
        <p:spPr>
          <a:xfrm>
            <a:off x="1357312" y="1235705"/>
            <a:ext cx="7786687" cy="2860045"/>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en-US" sz="1800" kern="0" smtClean="0"/>
              <a:t>Written policies for pay increases and bonuses</a:t>
            </a:r>
          </a:p>
          <a:p>
            <a:r>
              <a:rPr lang="en-US" altLang="en-US" sz="1800" kern="0" smtClean="0"/>
              <a:t>Guidelines based on objective, quantifiable factors</a:t>
            </a:r>
          </a:p>
          <a:p>
            <a:r>
              <a:rPr lang="en-US" altLang="en-US" sz="1800" kern="0" smtClean="0"/>
              <a:t>Limit subjectivity with objective factors  </a:t>
            </a:r>
          </a:p>
          <a:p>
            <a:r>
              <a:rPr lang="en-US" altLang="en-US" sz="1800" kern="0" smtClean="0"/>
              <a:t>Document pay decisions</a:t>
            </a:r>
          </a:p>
          <a:p>
            <a:r>
              <a:rPr lang="en-US" altLang="en-US" sz="1800" kern="0" smtClean="0"/>
              <a:t>Assess performance evaluation process</a:t>
            </a:r>
          </a:p>
          <a:p>
            <a:r>
              <a:rPr lang="en-US" altLang="en-US" sz="1800" kern="0" smtClean="0"/>
              <a:t>Train decision-makers</a:t>
            </a:r>
          </a:p>
          <a:p>
            <a:r>
              <a:rPr lang="en-US" altLang="en-US" sz="1800" kern="0" smtClean="0"/>
              <a:t>Periodic pay analyses (under privilege)</a:t>
            </a:r>
            <a:endParaRPr lang="en-US" altLang="en-US" sz="1800" kern="0"/>
          </a:p>
        </p:txBody>
      </p:sp>
    </p:spTree>
    <p:extLst>
      <p:ext uri="{BB962C8B-B14F-4D97-AF65-F5344CB8AC3E}">
        <p14:creationId xmlns:p14="http://schemas.microsoft.com/office/powerpoint/2010/main" val="3941631775"/>
      </p:ext>
    </p:extLst>
  </p:cSld>
  <p:clrMapOvr>
    <a:masterClrMapping/>
  </p:clrMapOvr>
  <p:transition advClick="0"/>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204913" y="327025"/>
            <a:ext cx="7939087" cy="9017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altLang="en-US" sz="3600" b="1" kern="0" smtClean="0"/>
              <a:t>Pay Transparency – Executive Order 13665 </a:t>
            </a:r>
          </a:p>
        </p:txBody>
      </p:sp>
      <p:sp>
        <p:nvSpPr>
          <p:cNvPr id="3" name="Content Placeholder 2"/>
          <p:cNvSpPr txBox="1"/>
          <p:nvPr/>
        </p:nvSpPr>
        <p:spPr>
          <a:xfrm>
            <a:off x="1211263" y="1574801"/>
            <a:ext cx="7932737" cy="290195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en-US" sz="1800" kern="0" smtClean="0"/>
              <a:t>Part of Fair Pay and Safe Workplaces executive order, most of which has been enjoined and will soon be repealed</a:t>
            </a:r>
            <a:br>
              <a:rPr lang="en-US" altLang="en-US" sz="1800" kern="0" smtClean="0"/>
            </a:br>
          </a:p>
          <a:p>
            <a:r>
              <a:rPr lang="en-US" altLang="en-US" sz="1800" kern="0" smtClean="0"/>
              <a:t>Pay transparency provision applies only to new or amended contracts of $500,000+ after January 1, 2017</a:t>
            </a:r>
            <a:br>
              <a:rPr lang="en-US" altLang="en-US" sz="1800" kern="0" smtClean="0"/>
            </a:br>
          </a:p>
          <a:p>
            <a:r>
              <a:rPr lang="en-US" altLang="en-US" sz="1800" kern="0" smtClean="0"/>
              <a:t>Waiting on Trump’s signature to repeal</a:t>
            </a:r>
          </a:p>
          <a:p>
            <a:endParaRPr lang="en-US" altLang="en-US" sz="1800" kern="0" smtClean="0"/>
          </a:p>
        </p:txBody>
      </p:sp>
    </p:spTree>
    <p:extLst>
      <p:ext uri="{BB962C8B-B14F-4D97-AF65-F5344CB8AC3E}">
        <p14:creationId xmlns:p14="http://schemas.microsoft.com/office/powerpoint/2010/main" val="1867930211"/>
      </p:ext>
    </p:extLst>
  </p:cSld>
  <p:clrMapOvr>
    <a:masterClrMapping/>
  </p:clrMapOvr>
  <p:transition advClick="0"/>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19188" y="231774"/>
            <a:ext cx="8024812" cy="987426"/>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altLang="en-US" sz="3600" b="1" kern="0" smtClean="0"/>
              <a:t>Pay Transparency – Executive Order 13665 </a:t>
            </a:r>
          </a:p>
        </p:txBody>
      </p:sp>
      <p:sp>
        <p:nvSpPr>
          <p:cNvPr id="3" name="Content Placeholder 2"/>
          <p:cNvSpPr txBox="1"/>
          <p:nvPr/>
        </p:nvSpPr>
        <p:spPr>
          <a:xfrm>
            <a:off x="1264919" y="1219200"/>
            <a:ext cx="7879081" cy="387350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000" kern="0" smtClean="0"/>
              <a:t>Must ensure that wage statements and pay stubs contain the required information about gross pay, rate of pay, itemized additions to and deductions from gross pay, total hours worked, and overtime hours worked</a:t>
            </a:r>
          </a:p>
          <a:p>
            <a:r>
              <a:rPr lang="en-US" sz="2000" kern="0" smtClean="0"/>
              <a:t>Must ensure that employees who are exempt from overtime requirements receive the required exemption notices prior to the time they perform work on a covered contract and/or in the first wage statement received for work on the contract</a:t>
            </a:r>
          </a:p>
          <a:p>
            <a:r>
              <a:rPr lang="en-US" sz="2000" kern="0" smtClean="0"/>
              <a:t>Identify independent contractors who will be working on covered contracts and ensure that each is properly notified of his or her being classified as an independent contractor on the contract at issue </a:t>
            </a:r>
            <a:r>
              <a:rPr lang="en-US" altLang="en-US" sz="2000" kern="0" smtClean="0"/>
              <a:t> </a:t>
            </a:r>
          </a:p>
        </p:txBody>
      </p:sp>
    </p:spTree>
    <p:extLst>
      <p:ext uri="{BB962C8B-B14F-4D97-AF65-F5344CB8AC3E}">
        <p14:creationId xmlns:p14="http://schemas.microsoft.com/office/powerpoint/2010/main" val="63393332"/>
      </p:ext>
    </p:extLst>
  </p:cSld>
  <p:clrMapOvr>
    <a:masterClrMapping/>
  </p:clrMapOvr>
  <p:transition advClick="0"/>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19189" y="241300"/>
            <a:ext cx="8024812"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altLang="en-US" sz="3600" b="1" kern="0" smtClean="0"/>
              <a:t>Pay Transparency – OFCCP Rule</a:t>
            </a:r>
          </a:p>
        </p:txBody>
      </p:sp>
      <p:sp>
        <p:nvSpPr>
          <p:cNvPr id="3" name="Content Placeholder 2"/>
          <p:cNvSpPr txBox="1"/>
          <p:nvPr/>
        </p:nvSpPr>
        <p:spPr>
          <a:xfrm>
            <a:off x="1204914" y="927100"/>
            <a:ext cx="7805736" cy="4113295"/>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en-US" sz="2000" kern="0" smtClean="0"/>
              <a:t>Effective January 11, 2016</a:t>
            </a:r>
          </a:p>
          <a:p>
            <a:r>
              <a:rPr lang="en-US" altLang="en-US" sz="2000" kern="0" smtClean="0"/>
              <a:t>Prohibits discrimination against those “who inquire about, discuss, or disclose their own compensation or the compensation of other employees or applicants” </a:t>
            </a:r>
            <a:endParaRPr lang="en-US" altLang="en-US" sz="2000" kern="0"/>
          </a:p>
          <a:p>
            <a:r>
              <a:rPr lang="en-US" altLang="en-US" sz="2000" kern="0" smtClean="0"/>
              <a:t>Defenses – legitimate workplace rules &amp; essential function of employee’s job </a:t>
            </a:r>
            <a:endParaRPr lang="en-US" altLang="en-US" sz="2000" kern="0"/>
          </a:p>
          <a:p>
            <a:r>
              <a:rPr lang="en-US" altLang="en-US" sz="2000" kern="0" smtClean="0"/>
              <a:t>Contractors must update EEO clauses &amp; employee manuals and handbooks; post policy </a:t>
            </a:r>
            <a:endParaRPr lang="en-US" altLang="en-US" sz="2000" kern="0"/>
          </a:p>
          <a:p>
            <a:r>
              <a:rPr lang="en-US" altLang="en-US" sz="2000" kern="0" smtClean="0"/>
              <a:t>Applicants and employees can file OFCCP complaints to address violations </a:t>
            </a:r>
            <a:endParaRPr lang="en-US" altLang="en-US" sz="2000" kern="0"/>
          </a:p>
          <a:p>
            <a:r>
              <a:rPr lang="en-US" altLang="en-US" sz="2000" kern="0" smtClean="0"/>
              <a:t>Best practice tip – add to HR and manager training </a:t>
            </a:r>
          </a:p>
          <a:p>
            <a:endParaRPr lang="en-US" altLang="en-US" sz="1800" kern="0" smtClean="0"/>
          </a:p>
        </p:txBody>
      </p:sp>
    </p:spTree>
    <p:extLst>
      <p:ext uri="{BB962C8B-B14F-4D97-AF65-F5344CB8AC3E}">
        <p14:creationId xmlns:p14="http://schemas.microsoft.com/office/powerpoint/2010/main" val="865217506"/>
      </p:ext>
    </p:extLst>
  </p:cSld>
  <p:clrMapOvr>
    <a:masterClrMapping/>
  </p:clrMapOvr>
  <p:transition advClick="0"/>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28713" y="231775"/>
            <a:ext cx="8015287"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altLang="en-US" sz="3600" b="1" kern="0" smtClean="0"/>
              <a:t>New EEO-1 Reporting Obligations </a:t>
            </a:r>
          </a:p>
        </p:txBody>
      </p:sp>
      <p:sp>
        <p:nvSpPr>
          <p:cNvPr id="3" name="Content Placeholder 2"/>
          <p:cNvSpPr txBox="1"/>
          <p:nvPr/>
        </p:nvSpPr>
        <p:spPr>
          <a:xfrm>
            <a:off x="1354138" y="949325"/>
            <a:ext cx="7789862" cy="407035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1800" kern="0" smtClean="0"/>
              <a:t>March 2018 filing deadline (</a:t>
            </a:r>
            <a:r>
              <a:rPr lang="en-US" sz="1800" kern="0" smtClean="0">
                <a:solidFill>
                  <a:srgbClr val="FF0000"/>
                </a:solidFill>
              </a:rPr>
              <a:t>maybe?</a:t>
            </a:r>
            <a:r>
              <a:rPr lang="en-US" sz="1800" kern="0" smtClean="0"/>
              <a:t>)</a:t>
            </a:r>
          </a:p>
          <a:p>
            <a:pPr lvl="1">
              <a:defRPr/>
            </a:pPr>
            <a:r>
              <a:rPr lang="en-US" sz="1800" kern="0" smtClean="0"/>
              <a:t>Number of Employees</a:t>
            </a:r>
          </a:p>
          <a:p>
            <a:pPr lvl="2">
              <a:defRPr/>
            </a:pPr>
            <a:r>
              <a:rPr lang="en-US" sz="1800" kern="0" smtClean="0"/>
              <a:t>By gender and race/ethnicity for 10 EEO-1 categories </a:t>
            </a:r>
          </a:p>
          <a:p>
            <a:pPr lvl="1">
              <a:defRPr/>
            </a:pPr>
            <a:r>
              <a:rPr lang="en-US" sz="1800" kern="0" smtClean="0"/>
              <a:t>Summary Pay Data </a:t>
            </a:r>
            <a:r>
              <a:rPr lang="en-US" altLang="en-US" sz="1800" kern="0" smtClean="0">
                <a:solidFill>
                  <a:srgbClr val="FF0000"/>
                </a:solidFill>
              </a:rPr>
              <a:t>(new)</a:t>
            </a:r>
          </a:p>
          <a:p>
            <a:pPr lvl="2">
              <a:defRPr/>
            </a:pPr>
            <a:r>
              <a:rPr lang="en-US" sz="1800" kern="0" smtClean="0"/>
              <a:t>12 pay bands</a:t>
            </a:r>
            <a:r>
              <a:rPr lang="en-US" altLang="en-US" sz="1800" kern="0" smtClean="0"/>
              <a:t> (&lt;$19,239 </a:t>
            </a:r>
            <a:r>
              <a:rPr lang="en-US" altLang="en-US" sz="1800" kern="0" smtClean="0">
                <a:sym typeface="Wingdings" pitchFamily="2" charset="2"/>
              </a:rPr>
              <a:t></a:t>
            </a:r>
            <a:r>
              <a:rPr lang="en-US" altLang="en-US" sz="1800" kern="0" smtClean="0"/>
              <a:t> $208,000+) using Box 1 of W-2 </a:t>
            </a:r>
            <a:endParaRPr lang="en-US" sz="1800" kern="0" smtClean="0"/>
          </a:p>
          <a:p>
            <a:pPr lvl="1">
              <a:defRPr/>
            </a:pPr>
            <a:r>
              <a:rPr lang="en-US" sz="1800" kern="0" smtClean="0"/>
              <a:t>Aggregate Hours Worked Data </a:t>
            </a:r>
            <a:r>
              <a:rPr lang="en-US" altLang="en-US" sz="1800" kern="0" smtClean="0">
                <a:solidFill>
                  <a:srgbClr val="FF0000"/>
                </a:solidFill>
              </a:rPr>
              <a:t>(new)</a:t>
            </a:r>
            <a:endParaRPr lang="en-US" sz="1800" kern="0" smtClean="0"/>
          </a:p>
          <a:p>
            <a:pPr lvl="2">
              <a:defRPr/>
            </a:pPr>
            <a:r>
              <a:rPr lang="en-US" sz="1800" kern="0" smtClean="0"/>
              <a:t>Proxy or actual hours worked</a:t>
            </a:r>
          </a:p>
          <a:p>
            <a:pPr>
              <a:defRPr/>
            </a:pPr>
            <a:r>
              <a:rPr lang="en-US" sz="1800" kern="0" smtClean="0"/>
              <a:t>Dangers of the new data  collection tool </a:t>
            </a:r>
          </a:p>
          <a:p>
            <a:pPr lvl="1">
              <a:defRPr/>
            </a:pPr>
            <a:r>
              <a:rPr lang="en-US" sz="1800" kern="0" smtClean="0"/>
              <a:t>EEOC will “improve investigations of possible pay discrimination” </a:t>
            </a:r>
          </a:p>
          <a:p>
            <a:pPr lvl="1">
              <a:defRPr/>
            </a:pPr>
            <a:r>
              <a:rPr lang="en-US" sz="1800" kern="0" smtClean="0"/>
              <a:t>Broad EEO-1 categories, pay bands, misleading information in W-2 data, and assumptions of hours worked</a:t>
            </a:r>
          </a:p>
          <a:p>
            <a:pPr lvl="2">
              <a:defRPr/>
            </a:pPr>
            <a:endParaRPr lang="en-US" sz="1800" kern="0" smtClean="0"/>
          </a:p>
          <a:p>
            <a:pPr marL="914400" lvl="2" indent="0">
              <a:buFont typeface="Wingdings" pitchFamily="2" charset="2"/>
              <a:buNone/>
              <a:defRPr/>
            </a:pPr>
            <a:endParaRPr lang="en-US" kern="0"/>
          </a:p>
        </p:txBody>
      </p:sp>
    </p:spTree>
    <p:extLst>
      <p:ext uri="{BB962C8B-B14F-4D97-AF65-F5344CB8AC3E}">
        <p14:creationId xmlns:p14="http://schemas.microsoft.com/office/powerpoint/2010/main" val="1849269114"/>
      </p:ext>
    </p:extLst>
  </p:cSld>
  <p:clrMapOvr>
    <a:masterClrMapping/>
  </p:clrMapOvr>
  <p:transition advClick="0"/>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00139" y="327025"/>
            <a:ext cx="8043862"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altLang="en-US" sz="3600" b="1" kern="0" smtClean="0"/>
              <a:t>New EEO-1 Reporting Obligations</a:t>
            </a:r>
          </a:p>
        </p:txBody>
      </p:sp>
      <p:sp>
        <p:nvSpPr>
          <p:cNvPr id="3" name="Content Placeholder 2"/>
          <p:cNvSpPr txBox="1"/>
          <p:nvPr/>
        </p:nvSpPr>
        <p:spPr>
          <a:xfrm>
            <a:off x="1100139" y="1257300"/>
            <a:ext cx="8043862" cy="388620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1800" kern="0" smtClean="0"/>
              <a:t>This is most likely going away</a:t>
            </a:r>
            <a:br>
              <a:rPr lang="en-US" sz="1800" kern="0" smtClean="0"/>
            </a:br>
          </a:p>
          <a:p>
            <a:pPr>
              <a:defRPr/>
            </a:pPr>
            <a:r>
              <a:rPr lang="en-US" sz="1800" kern="0" smtClean="0"/>
              <a:t>But if you feel that you must do something </a:t>
            </a:r>
            <a:r>
              <a:rPr lang="en-US" sz="1800" kern="0" smtClean="0">
                <a:solidFill>
                  <a:srgbClr val="FF0000"/>
                </a:solidFill>
              </a:rPr>
              <a:t>NOW</a:t>
            </a:r>
          </a:p>
          <a:p>
            <a:pPr lvl="1">
              <a:buFont typeface="Wingdings" pitchFamily="2" charset="2"/>
              <a:buChar char="Ø"/>
              <a:defRPr/>
            </a:pPr>
            <a:r>
              <a:rPr lang="en-US" sz="1800" kern="0" smtClean="0"/>
              <a:t>Assess existing HRIS and payroll capabilities</a:t>
            </a:r>
          </a:p>
          <a:p>
            <a:pPr lvl="1">
              <a:buFont typeface="Wingdings" pitchFamily="2" charset="2"/>
              <a:buChar char="Ø"/>
              <a:defRPr/>
            </a:pPr>
            <a:r>
              <a:rPr lang="en-US" sz="1800" kern="0" smtClean="0"/>
              <a:t>Determine how to capture benefit choices </a:t>
            </a:r>
          </a:p>
          <a:p>
            <a:pPr lvl="1">
              <a:buFont typeface="Wingdings" pitchFamily="2" charset="2"/>
              <a:buChar char="Ø"/>
              <a:defRPr/>
            </a:pPr>
            <a:r>
              <a:rPr lang="en-US" sz="1800" kern="0" smtClean="0"/>
              <a:t>Identify or develop policies that explain how employees earn overtime, bonuses, commissions, and other components of  W-2 Box 1 earnings </a:t>
            </a:r>
          </a:p>
          <a:p>
            <a:pPr lvl="1">
              <a:buFont typeface="Wingdings" pitchFamily="2" charset="2"/>
              <a:buChar char="Ø"/>
              <a:defRPr/>
            </a:pPr>
            <a:r>
              <a:rPr lang="en-US" sz="1800" kern="0" smtClean="0"/>
              <a:t>Examine appropriateness of EEO-1 category assignments</a:t>
            </a:r>
          </a:p>
          <a:p>
            <a:pPr lvl="1">
              <a:buFont typeface="Wingdings" pitchFamily="2" charset="2"/>
              <a:buChar char="Ø"/>
              <a:defRPr/>
            </a:pPr>
            <a:r>
              <a:rPr lang="en-US" sz="1800" kern="0" smtClean="0"/>
              <a:t>Determine how to report work hours for exempt employees  </a:t>
            </a:r>
          </a:p>
        </p:txBody>
      </p:sp>
    </p:spTree>
    <p:extLst>
      <p:ext uri="{BB962C8B-B14F-4D97-AF65-F5344CB8AC3E}">
        <p14:creationId xmlns:p14="http://schemas.microsoft.com/office/powerpoint/2010/main" val="2418844823"/>
      </p:ext>
    </p:extLst>
  </p:cSld>
  <p:clrMapOvr>
    <a:masterClrMapping/>
  </p:clrMapOvr>
  <p:transition advClick="0"/>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00139" y="260349"/>
            <a:ext cx="8043862" cy="1082675"/>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Veterans and Disability Outreach: </a:t>
            </a:r>
          </a:p>
          <a:p>
            <a:r>
              <a:rPr lang="en-US" sz="3600" b="1" kern="0" smtClean="0"/>
              <a:t>OFCCP and ODEP Resources</a:t>
            </a:r>
            <a:endParaRPr lang="en-US" sz="3600" b="1" kern="0"/>
          </a:p>
        </p:txBody>
      </p:sp>
      <p:sp>
        <p:nvSpPr>
          <p:cNvPr id="3" name="Content Placeholder 2"/>
          <p:cNvSpPr txBox="1"/>
          <p:nvPr/>
        </p:nvSpPr>
        <p:spPr>
          <a:xfrm>
            <a:off x="1262064" y="1467623"/>
            <a:ext cx="8043861" cy="3576252"/>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800" kern="0" smtClean="0"/>
              <a:t>Section 503 Checklist</a:t>
            </a:r>
          </a:p>
          <a:p>
            <a:r>
              <a:rPr lang="en-US" sz="1800" kern="0" smtClean="0"/>
              <a:t>“Disability Inclusion Starts With You” Video</a:t>
            </a:r>
          </a:p>
          <a:p>
            <a:r>
              <a:rPr lang="en-US" sz="1800" kern="0" smtClean="0"/>
              <a:t>Accommodation Pocket Card</a:t>
            </a:r>
          </a:p>
          <a:p>
            <a:r>
              <a:rPr lang="en-US" sz="1800" kern="0" smtClean="0"/>
              <a:t>VEVRAA Infographic</a:t>
            </a:r>
          </a:p>
          <a:p>
            <a:r>
              <a:rPr lang="en-US" sz="1800" kern="0" smtClean="0"/>
              <a:t>TalentWorks</a:t>
            </a:r>
          </a:p>
          <a:p>
            <a:r>
              <a:rPr lang="en-US" sz="1800" kern="0" smtClean="0"/>
              <a:t>Veterans.gov</a:t>
            </a:r>
          </a:p>
          <a:p>
            <a:endParaRPr lang="en-US" sz="1800" kern="0" smtClean="0"/>
          </a:p>
          <a:p>
            <a:r>
              <a:rPr lang="en-US" sz="1800" kern="0" smtClean="0"/>
              <a:t>Note that veterans’ hiring benchmark moved down to </a:t>
            </a:r>
            <a:r>
              <a:rPr lang="en-US" sz="1800" b="1" kern="0" smtClean="0">
                <a:solidFill>
                  <a:srgbClr val="FF0000"/>
                </a:solidFill>
              </a:rPr>
              <a:t>6.9%</a:t>
            </a:r>
            <a:r>
              <a:rPr lang="en-US" sz="1800" kern="0" smtClean="0"/>
              <a:t> in March 2016.</a:t>
            </a:r>
          </a:p>
          <a:p>
            <a:pPr marL="0" indent="0">
              <a:buFontTx/>
              <a:buNone/>
            </a:pPr>
            <a:endParaRPr lang="en-US" sz="1800" kern="0"/>
          </a:p>
        </p:txBody>
      </p:sp>
    </p:spTree>
    <p:extLst>
      <p:ext uri="{BB962C8B-B14F-4D97-AF65-F5344CB8AC3E}">
        <p14:creationId xmlns:p14="http://schemas.microsoft.com/office/powerpoint/2010/main" val="7665218"/>
      </p:ext>
    </p:extLst>
  </p:cSld>
  <p:clrMapOvr>
    <a:masterClrMapping/>
  </p:clrMapOvr>
  <p:transition advClick="0"/>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00139" y="327025"/>
            <a:ext cx="8043862"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OFCCP Final Rule on Sex Discrimination</a:t>
            </a:r>
            <a:endParaRPr lang="en-US" sz="3600" b="1" kern="0"/>
          </a:p>
        </p:txBody>
      </p:sp>
      <p:sp>
        <p:nvSpPr>
          <p:cNvPr id="3" name="Content Placeholder 2"/>
          <p:cNvSpPr txBox="1"/>
          <p:nvPr/>
        </p:nvSpPr>
        <p:spPr>
          <a:xfrm>
            <a:off x="992188" y="1022351"/>
            <a:ext cx="8151812" cy="412115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800" kern="0" smtClean="0"/>
              <a:t>Final Rule effective August 15, 2016</a:t>
            </a:r>
          </a:p>
          <a:p>
            <a:r>
              <a:rPr lang="en-US" sz="1800" kern="0" smtClean="0"/>
              <a:t>Substantially revises previous “Sex Discrimination Guidelines” with changes that are related to a range of sex discrimination issues</a:t>
            </a:r>
          </a:p>
          <a:p>
            <a:r>
              <a:rPr lang="en-US" sz="1800" kern="0" smtClean="0"/>
              <a:t>Addresses these sex discrimination issues:</a:t>
            </a:r>
          </a:p>
          <a:p>
            <a:pPr lvl="1"/>
            <a:r>
              <a:rPr lang="en-US" sz="1800" kern="0" smtClean="0"/>
              <a:t>“Discriminatory compensation”</a:t>
            </a:r>
          </a:p>
          <a:p>
            <a:pPr lvl="1"/>
            <a:r>
              <a:rPr lang="en-US" sz="1800" kern="0" smtClean="0"/>
              <a:t>Pregnancy discrimination, including providing reasonable accommodations to pregnant employees</a:t>
            </a:r>
          </a:p>
          <a:p>
            <a:pPr lvl="1"/>
            <a:r>
              <a:rPr lang="en-US" sz="1800" kern="0" smtClean="0"/>
              <a:t>Sex-based stereotyping </a:t>
            </a:r>
          </a:p>
          <a:p>
            <a:pPr lvl="1"/>
            <a:r>
              <a:rPr lang="en-US" sz="1800" kern="0" smtClean="0"/>
              <a:t>Sexual harassment</a:t>
            </a:r>
          </a:p>
          <a:p>
            <a:pPr lvl="1"/>
            <a:r>
              <a:rPr lang="en-US" sz="1800" kern="0" smtClean="0"/>
              <a:t>Discrimination in fringe benefits</a:t>
            </a:r>
          </a:p>
          <a:p>
            <a:pPr lvl="1"/>
            <a:r>
              <a:rPr lang="en-US" sz="1800" kern="0" smtClean="0"/>
              <a:t>Discrimination based on gender, gender identity, or transgender status</a:t>
            </a:r>
            <a:endParaRPr lang="en-US" sz="1800" kern="0"/>
          </a:p>
        </p:txBody>
      </p:sp>
    </p:spTree>
    <p:extLst>
      <p:ext uri="{BB962C8B-B14F-4D97-AF65-F5344CB8AC3E}">
        <p14:creationId xmlns:p14="http://schemas.microsoft.com/office/powerpoint/2010/main" val="3673700839"/>
      </p:ext>
    </p:extLst>
  </p:cSld>
  <p:clrMapOvr>
    <a:masterClrMapping/>
  </p:clrMapOvr>
  <p:transition advClick="0"/>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1181100" y="158750"/>
            <a:ext cx="7620000" cy="650875"/>
          </a:xfrm>
        </p:spPr>
        <p:txBody>
          <a:bodyPr>
            <a:normAutofit/>
          </a:bodyPr>
          <a:lstStyle>
            <a:defPPr>
              <a:defRPr kern="1200" smtId="4294967295"/>
            </a:defPPr>
          </a:lstStyle>
          <a:p>
            <a:r>
              <a:rPr lang="en-US" sz="3600" b="1" smtClean="0"/>
              <a:t>Web Surfing a la OFCCP</a:t>
            </a:r>
            <a:endParaRPr lang="en-US" sz="3600" b="1"/>
          </a:p>
        </p:txBody>
      </p:sp>
      <p:sp>
        <p:nvSpPr>
          <p:cNvPr id="3" name="Content Placeholder 2"/>
          <p:cNvSpPr>
            <a:spLocks noGrp="1"/>
          </p:cNvSpPr>
          <p:nvPr>
            <p:ph idx="1"/>
          </p:nvPr>
        </p:nvSpPr>
        <p:spPr>
          <a:xfrm>
            <a:off x="1304926" y="971550"/>
            <a:ext cx="7743824" cy="4029075"/>
          </a:xfrm>
        </p:spPr>
        <p:txBody>
          <a:bodyPr>
            <a:normAutofit/>
          </a:bodyPr>
          <a:lstStyle>
            <a:defPPr>
              <a:defRPr kern="1200" smtId="4294967295"/>
            </a:defPPr>
          </a:lstStyle>
          <a:p>
            <a:r>
              <a:rPr lang="en-US" sz="2000"/>
              <a:t>Office of Federal Contract Compliance Programs </a:t>
            </a:r>
            <a:endParaRPr lang="en-US" sz="2000"/>
          </a:p>
          <a:p>
            <a:r>
              <a:rPr lang="en-US" sz="2000"/>
              <a:t>Class Member Locator — U.S. Department of Labor</a:t>
            </a:r>
            <a:endParaRPr lang="en-US" sz="2000"/>
          </a:p>
          <a:p>
            <a:r>
              <a:rPr lang="en-US" sz="2000"/>
              <a:t>U.S. Department of Labor - OFCCP - Freedom of Information Act</a:t>
            </a:r>
            <a:endParaRPr lang="en-US" sz="2000"/>
          </a:p>
          <a:p>
            <a:r>
              <a:rPr lang="en-US" sz="2000"/>
              <a:t>Office of Federal Contract Compliance Programs Press Releases</a:t>
            </a:r>
            <a:endParaRPr lang="en-US" sz="2000"/>
          </a:p>
          <a:p>
            <a:r>
              <a:rPr lang="en-US" sz="2000"/>
              <a:t>Federal Procurement Data System - Next Generation</a:t>
            </a:r>
            <a:r>
              <a:rPr lang="en-US" sz="2000"/>
              <a:t> </a:t>
            </a:r>
          </a:p>
          <a:p>
            <a:r>
              <a:rPr lang="en-US" sz="2000"/>
              <a:t>USA Spending Home</a:t>
            </a:r>
            <a:endParaRPr lang="en-US" sz="2000"/>
          </a:p>
          <a:p>
            <a:r>
              <a:rPr lang="en-US" sz="2000"/>
              <a:t>Job Patterns for Minorities And Women In Private Industry (EEO-1)</a:t>
            </a:r>
            <a:endParaRPr lang="en-US" sz="2000"/>
          </a:p>
        </p:txBody>
      </p:sp>
    </p:spTree>
    <p:extLst>
      <p:ext uri="{BB962C8B-B14F-4D97-AF65-F5344CB8AC3E}">
        <p14:creationId xmlns:p14="http://schemas.microsoft.com/office/powerpoint/2010/main" val="4194149624"/>
      </p:ext>
    </p:extLst>
  </p:cSld>
  <p:clrMapOvr>
    <a:masterClrMapping/>
  </p:clrMapOvr>
  <p:transition advClick="0"/>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1171575" y="215900"/>
            <a:ext cx="7620000" cy="650875"/>
          </a:xfrm>
        </p:spPr>
        <p:txBody>
          <a:bodyPr>
            <a:normAutofit/>
          </a:bodyPr>
          <a:lstStyle>
            <a:defPPr>
              <a:defRPr kern="1200" smtId="4294967295"/>
            </a:defPPr>
          </a:lstStyle>
          <a:p>
            <a:r>
              <a:rPr lang="en-US" altLang="en-US" sz="3600" b="1" smtClean="0">
                <a:solidFill>
                  <a:srgbClr val="000000"/>
                </a:solidFill>
              </a:rPr>
              <a:t>Executive Order 13706: Paid Sick Leave</a:t>
            </a:r>
            <a:endParaRPr lang="en-US" sz="3600" b="1"/>
          </a:p>
        </p:txBody>
      </p:sp>
      <p:sp>
        <p:nvSpPr>
          <p:cNvPr id="3" name="Content Placeholder 2"/>
          <p:cNvSpPr>
            <a:spLocks noGrp="1"/>
          </p:cNvSpPr>
          <p:nvPr>
            <p:ph idx="1"/>
          </p:nvPr>
        </p:nvSpPr>
        <p:spPr>
          <a:xfrm>
            <a:off x="1125538" y="970521"/>
            <a:ext cx="8018462" cy="3963430"/>
          </a:xfrm>
        </p:spPr>
        <p:txBody>
          <a:bodyPr>
            <a:normAutofit lnSpcReduction="10000"/>
          </a:bodyPr>
          <a:lstStyle>
            <a:defPPr>
              <a:defRPr kern="1200" smtId="4294967295"/>
            </a:defPPr>
          </a:lstStyle>
          <a:p>
            <a:r>
              <a:rPr lang="en-US" sz="1900" smtClean="0"/>
              <a:t>Requires </a:t>
            </a:r>
            <a:r>
              <a:rPr lang="en-US" sz="1900" i="1" u="sng" smtClean="0"/>
              <a:t>certain</a:t>
            </a:r>
            <a:r>
              <a:rPr lang="en-US" sz="1900" u="sng" smtClean="0"/>
              <a:t> </a:t>
            </a:r>
            <a:r>
              <a:rPr lang="en-US" sz="1900" smtClean="0"/>
              <a:t>federal contractors to provide at least one hour of paid leave for every 30 hours worked to employees working on a federal contract</a:t>
            </a:r>
          </a:p>
          <a:p>
            <a:r>
              <a:rPr lang="en-US" sz="1900" smtClean="0">
                <a:solidFill>
                  <a:srgbClr val="FF0000"/>
                </a:solidFill>
              </a:rPr>
              <a:t>Applies to only “new” contracts </a:t>
            </a:r>
            <a:r>
              <a:rPr lang="en-US" sz="1900" smtClean="0"/>
              <a:t>resulting from solicitations on or after January 1, 2017</a:t>
            </a:r>
          </a:p>
          <a:p>
            <a:r>
              <a:rPr lang="en-US" sz="1900" smtClean="0">
                <a:solidFill>
                  <a:srgbClr val="FF0000"/>
                </a:solidFill>
              </a:rPr>
              <a:t>Applies to only certain contracts</a:t>
            </a:r>
            <a:r>
              <a:rPr lang="en-US" sz="1900" smtClean="0"/>
              <a:t>: </a:t>
            </a:r>
          </a:p>
          <a:p>
            <a:pPr lvl="1"/>
            <a:r>
              <a:rPr lang="en-US" sz="1900" smtClean="0"/>
              <a:t>Procurement contracts for construction covered by the Davis-Bacon Act</a:t>
            </a:r>
          </a:p>
          <a:p>
            <a:pPr lvl="1"/>
            <a:r>
              <a:rPr lang="en-US" sz="1900" smtClean="0"/>
              <a:t>Contracts for services covered by the Service Contract Act (SCA)</a:t>
            </a:r>
          </a:p>
          <a:p>
            <a:pPr lvl="1"/>
            <a:r>
              <a:rPr lang="en-US" sz="1900" smtClean="0"/>
              <a:t>Contracts for concessions, including concessions contracts excluded from coverage under the SCA</a:t>
            </a:r>
          </a:p>
          <a:p>
            <a:pPr lvl="1"/>
            <a:r>
              <a:rPr lang="en-US" sz="1900" smtClean="0"/>
              <a:t>Contracts in connection with federal property or lands and related to offering services for federal employees, their dependents, or the general public</a:t>
            </a:r>
          </a:p>
          <a:p>
            <a:pPr marL="0" indent="0">
              <a:buNone/>
            </a:pPr>
            <a:endParaRPr lang="en-US" sz="2000" smtClean="0"/>
          </a:p>
        </p:txBody>
      </p:sp>
    </p:spTree>
    <p:extLst>
      <p:ext uri="{BB962C8B-B14F-4D97-AF65-F5344CB8AC3E}">
        <p14:creationId xmlns:p14="http://schemas.microsoft.com/office/powerpoint/2010/main" val="3618521560"/>
      </p:ext>
    </p:extLst>
  </p:cSld>
  <p:clrMapOvr>
    <a:masterClrMapping/>
  </p:clrMapOvr>
  <p:transition advClick="0"/>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1162050" y="111125"/>
            <a:ext cx="7620000" cy="650875"/>
          </a:xfrm>
        </p:spPr>
        <p:txBody>
          <a:bodyPr>
            <a:normAutofit/>
          </a:bodyPr>
          <a:lstStyle>
            <a:defPPr>
              <a:defRPr kern="1200" smtId="4294967295"/>
            </a:defPPr>
          </a:lstStyle>
          <a:p>
            <a:r>
              <a:rPr lang="en-US" altLang="en-US" sz="3600" b="1" smtClean="0">
                <a:solidFill>
                  <a:srgbClr val="000000"/>
                </a:solidFill>
              </a:rPr>
              <a:t>Executive Order 13706: Paid Sick Leave</a:t>
            </a:r>
            <a:endParaRPr lang="en-US" sz="3600" b="1"/>
          </a:p>
        </p:txBody>
      </p:sp>
      <p:sp>
        <p:nvSpPr>
          <p:cNvPr id="3" name="Content Placeholder 2"/>
          <p:cNvSpPr>
            <a:spLocks noGrp="1"/>
          </p:cNvSpPr>
          <p:nvPr>
            <p:ph idx="1"/>
          </p:nvPr>
        </p:nvSpPr>
        <p:spPr>
          <a:xfrm>
            <a:off x="1258888" y="716757"/>
            <a:ext cx="7885112" cy="4426743"/>
          </a:xfrm>
        </p:spPr>
        <p:txBody>
          <a:bodyPr>
            <a:noAutofit/>
          </a:bodyPr>
          <a:lstStyle>
            <a:defPPr>
              <a:defRPr kern="1200" smtId="4294967295"/>
            </a:defPPr>
          </a:lstStyle>
          <a:p>
            <a:r>
              <a:rPr lang="en-US" sz="1800" b="1" smtClean="0"/>
              <a:t>Covered Employees</a:t>
            </a:r>
          </a:p>
          <a:p>
            <a:pPr lvl="1"/>
            <a:r>
              <a:rPr lang="en-US" sz="1600" smtClean="0"/>
              <a:t>Direct employees</a:t>
            </a:r>
          </a:p>
          <a:p>
            <a:pPr lvl="1"/>
            <a:r>
              <a:rPr lang="en-US" sz="1600" smtClean="0"/>
              <a:t>Indirect employees</a:t>
            </a:r>
          </a:p>
          <a:p>
            <a:pPr lvl="1"/>
            <a:r>
              <a:rPr lang="en-US" sz="1600" smtClean="0"/>
              <a:t>Employees covered by a collective bargaining agreement</a:t>
            </a:r>
          </a:p>
          <a:p>
            <a:r>
              <a:rPr lang="en-US" sz="1800" b="1" smtClean="0"/>
              <a:t>Methods for Providing Leave</a:t>
            </a:r>
          </a:p>
          <a:p>
            <a:pPr lvl="1"/>
            <a:r>
              <a:rPr lang="en-US" sz="1600" smtClean="0"/>
              <a:t>Accrual Method</a:t>
            </a:r>
          </a:p>
          <a:p>
            <a:pPr lvl="1"/>
            <a:r>
              <a:rPr lang="en-US" sz="1600" smtClean="0"/>
              <a:t>Front-Load Method</a:t>
            </a:r>
          </a:p>
          <a:p>
            <a:r>
              <a:rPr lang="en-US" sz="1800" b="1" smtClean="0"/>
              <a:t>What triggers paid sick leave?</a:t>
            </a:r>
          </a:p>
          <a:p>
            <a:pPr lvl="1"/>
            <a:r>
              <a:rPr lang="en-US" sz="1600" smtClean="0"/>
              <a:t>Physical or mental illness, injury, or medical condition of the employee </a:t>
            </a:r>
          </a:p>
          <a:p>
            <a:pPr lvl="1"/>
            <a:r>
              <a:rPr lang="en-US" sz="1600" smtClean="0"/>
              <a:t>To obtain diagnosis, care, or preventive care from a health care provider</a:t>
            </a:r>
          </a:p>
          <a:p>
            <a:pPr lvl="1"/>
            <a:r>
              <a:rPr lang="en-US" sz="1600" smtClean="0"/>
              <a:t>To care for a child, parent, spouse, domestic partner and some other who has a medical condition or needs diagnosis</a:t>
            </a:r>
          </a:p>
          <a:p>
            <a:pPr lvl="1"/>
            <a:r>
              <a:rPr lang="en-US" sz="1600" smtClean="0"/>
              <a:t>For absences related to domestic violence, sexual assault, or stalking in certain circumstances</a:t>
            </a:r>
          </a:p>
        </p:txBody>
      </p:sp>
    </p:spTree>
    <p:extLst>
      <p:ext uri="{BB962C8B-B14F-4D97-AF65-F5344CB8AC3E}">
        <p14:creationId xmlns:p14="http://schemas.microsoft.com/office/powerpoint/2010/main" val="1724927597"/>
      </p:ext>
    </p:extLst>
  </p:cSld>
  <p:clrMapOvr>
    <a:masterClrMapping/>
  </p:clrMapOvr>
  <p:transition advClick="0"/>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itle 1"/>
          <p:cNvSpPr>
            <a:spLocks noGrp="1"/>
          </p:cNvSpPr>
          <p:nvPr>
            <p:ph type="title"/>
          </p:nvPr>
        </p:nvSpPr>
        <p:spPr>
          <a:xfrm>
            <a:off x="1090613" y="250825"/>
            <a:ext cx="8053387" cy="685800"/>
          </a:xfrm>
        </p:spPr>
        <p:txBody>
          <a:bodyPr>
            <a:normAutofit/>
          </a:bodyPr>
          <a:lstStyle>
            <a:defPPr>
              <a:defRPr kern="1200" smtId="4294967295"/>
            </a:defPPr>
          </a:lstStyle>
          <a:p>
            <a:r>
              <a:rPr lang="en-US" sz="3600" b="1" smtClean="0"/>
              <a:t>Big Data</a:t>
            </a:r>
            <a:endParaRPr lang="en-US" sz="3600" b="1"/>
          </a:p>
        </p:txBody>
      </p:sp>
      <p:sp>
        <p:nvSpPr>
          <p:cNvPr id="5" name="Content Placeholder 2"/>
          <p:cNvSpPr>
            <a:spLocks noGrp="1"/>
          </p:cNvSpPr>
          <p:nvPr>
            <p:ph idx="1"/>
          </p:nvPr>
        </p:nvSpPr>
        <p:spPr>
          <a:xfrm>
            <a:off x="1325563" y="965201"/>
            <a:ext cx="7666037" cy="4178300"/>
          </a:xfrm>
        </p:spPr>
        <p:txBody>
          <a:bodyPr>
            <a:normAutofit lnSpcReduction="10000"/>
          </a:bodyPr>
          <a:lstStyle>
            <a:defPPr>
              <a:defRPr kern="1200" smtId="4294967295"/>
            </a:defPPr>
          </a:lstStyle>
          <a:p>
            <a:r>
              <a:rPr lang="en-US" sz="1600" smtClean="0"/>
              <a:t>Refers to the collection and analysis of digital history created when people shop, surf the internet, etc. and includes tests and measurements for documenting aptitudes, behaviors, and competencies</a:t>
            </a:r>
          </a:p>
          <a:p>
            <a:r>
              <a:rPr lang="en-US" sz="1600" smtClean="0"/>
              <a:t>Types of big data in practice:</a:t>
            </a:r>
          </a:p>
          <a:p>
            <a:pPr lvl="1"/>
            <a:r>
              <a:rPr lang="en-US" sz="1600" smtClean="0"/>
              <a:t>Using algorithms to judge facial expressions of candidates during interviews so that employers can choose the “best fit”</a:t>
            </a:r>
          </a:p>
          <a:p>
            <a:pPr lvl="1"/>
            <a:r>
              <a:rPr lang="en-US" sz="1600" smtClean="0"/>
              <a:t>Mining company data to identify applicants that mirror a company’s best applicants</a:t>
            </a:r>
          </a:p>
          <a:p>
            <a:r>
              <a:rPr lang="en-US" sz="1600" smtClean="0"/>
              <a:t>EEOC: testimony heard on October 13, 2016 on big data’s increasing role in recruitment, hiring, and other employment decisions</a:t>
            </a:r>
          </a:p>
          <a:p>
            <a:r>
              <a:rPr lang="en-US" sz="1600" smtClean="0"/>
              <a:t>Risk of disparate impact claims: when facially-neutral policy (or algorithm) adversely affects protected group; if this happens, employer must show business necessity or conduct (ongoing) validity study</a:t>
            </a:r>
          </a:p>
          <a:p>
            <a:r>
              <a:rPr lang="en-US" sz="1600" smtClean="0"/>
              <a:t>Privacy concerns from workplace monitoring and wearable tracking devices</a:t>
            </a:r>
          </a:p>
          <a:p>
            <a:r>
              <a:rPr lang="en-US" sz="1600" smtClean="0"/>
              <a:t>Indemnification from vendor is key</a:t>
            </a:r>
            <a:endParaRPr lang="en-US" sz="1600"/>
          </a:p>
        </p:txBody>
      </p:sp>
    </p:spTree>
    <p:extLst>
      <p:ext uri="{BB962C8B-B14F-4D97-AF65-F5344CB8AC3E}">
        <p14:creationId xmlns:p14="http://schemas.microsoft.com/office/powerpoint/2010/main" val="1264098234"/>
      </p:ext>
    </p:extLst>
  </p:cSld>
  <p:clrMapOvr>
    <a:masterClrMapping/>
  </p:clrMapOvr>
  <p:transition advClick="0"/>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txBox="1"/>
          <p:nvPr/>
        </p:nvSpPr>
        <p:spPr>
          <a:xfrm>
            <a:off x="1119189" y="162953"/>
            <a:ext cx="8024812" cy="685800"/>
          </a:xfrm>
          <a:prstGeom prst="rect">
            <a:avLst/>
          </a:prstGeom>
        </p:spPr>
        <p:txBody>
          <a:bodyPr/>
          <a:lstStyle>
            <a:defPPr>
              <a:defRPr kern="1200" smtId="4294967295"/>
            </a:defPPr>
            <a:lvl1pPr algn="l" rtl="0" eaLnBrk="0" fontAlgn="base" hangingPunct="0">
              <a:lnSpc>
                <a:spcPct val="90000"/>
              </a:lnSpc>
              <a:spcBef>
                <a:spcPct val="0"/>
              </a:spcBef>
              <a:spcAft>
                <a:spcPct val="0"/>
              </a:spcAft>
              <a:defRPr sz="4000">
                <a:solidFill>
                  <a:schemeClr val="tx1"/>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600">
                <a:solidFill>
                  <a:schemeClr val="tx1"/>
                </a:solidFill>
                <a:latin typeface="Arial"/>
              </a:defRPr>
            </a:lvl2pPr>
            <a:lvl3pPr algn="l" rtl="0" eaLnBrk="0" fontAlgn="base" hangingPunct="0">
              <a:lnSpc>
                <a:spcPct val="90000"/>
              </a:lnSpc>
              <a:spcBef>
                <a:spcPct val="0"/>
              </a:spcBef>
              <a:spcAft>
                <a:spcPct val="0"/>
              </a:spcAft>
              <a:defRPr sz="3600">
                <a:solidFill>
                  <a:schemeClr val="tx1"/>
                </a:solidFill>
                <a:latin typeface="Arial"/>
              </a:defRPr>
            </a:lvl3pPr>
            <a:lvl4pPr algn="l" rtl="0" eaLnBrk="0" fontAlgn="base" hangingPunct="0">
              <a:lnSpc>
                <a:spcPct val="90000"/>
              </a:lnSpc>
              <a:spcBef>
                <a:spcPct val="0"/>
              </a:spcBef>
              <a:spcAft>
                <a:spcPct val="0"/>
              </a:spcAft>
              <a:defRPr sz="3600">
                <a:solidFill>
                  <a:schemeClr val="tx1"/>
                </a:solidFill>
                <a:latin typeface="Arial"/>
              </a:defRPr>
            </a:lvl4pPr>
            <a:lvl5pPr algn="l" rtl="0" eaLnBrk="0" fontAlgn="base" hangingPunct="0">
              <a:lnSpc>
                <a:spcPct val="90000"/>
              </a:lnSpc>
              <a:spcBef>
                <a:spcPct val="0"/>
              </a:spcBef>
              <a:spcAft>
                <a:spcPct val="0"/>
              </a:spcAft>
              <a:defRPr sz="3600">
                <a:solidFill>
                  <a:schemeClr val="tx1"/>
                </a:solidFill>
                <a:latin typeface="Arial"/>
              </a:defRPr>
            </a:lvl5pPr>
            <a:lvl6pPr marL="457200" algn="l" rtl="0" fontAlgn="base">
              <a:lnSpc>
                <a:spcPct val="90000"/>
              </a:lnSpc>
              <a:spcBef>
                <a:spcPct val="0"/>
              </a:spcBef>
              <a:spcAft>
                <a:spcPct val="0"/>
              </a:spcAft>
              <a:defRPr sz="3400">
                <a:solidFill>
                  <a:schemeClr val="bg1"/>
                </a:solidFill>
                <a:latin typeface="Arial"/>
              </a:defRPr>
            </a:lvl6pPr>
            <a:lvl7pPr marL="914400" algn="l" rtl="0" fontAlgn="base">
              <a:lnSpc>
                <a:spcPct val="90000"/>
              </a:lnSpc>
              <a:spcBef>
                <a:spcPct val="0"/>
              </a:spcBef>
              <a:spcAft>
                <a:spcPct val="0"/>
              </a:spcAft>
              <a:defRPr sz="3400">
                <a:solidFill>
                  <a:schemeClr val="bg1"/>
                </a:solidFill>
                <a:latin typeface="Arial"/>
              </a:defRPr>
            </a:lvl7pPr>
            <a:lvl8pPr marL="1371600" algn="l" rtl="0" fontAlgn="base">
              <a:lnSpc>
                <a:spcPct val="90000"/>
              </a:lnSpc>
              <a:spcBef>
                <a:spcPct val="0"/>
              </a:spcBef>
              <a:spcAft>
                <a:spcPct val="0"/>
              </a:spcAft>
              <a:defRPr sz="3400">
                <a:solidFill>
                  <a:schemeClr val="bg1"/>
                </a:solidFill>
                <a:latin typeface="Arial"/>
              </a:defRPr>
            </a:lvl8pPr>
            <a:lvl9pPr marL="1828800" algn="l" rtl="0" fontAlgn="base">
              <a:lnSpc>
                <a:spcPct val="90000"/>
              </a:lnSpc>
              <a:spcBef>
                <a:spcPct val="0"/>
              </a:spcBef>
              <a:spcAft>
                <a:spcPct val="0"/>
              </a:spcAft>
              <a:defRPr sz="3400">
                <a:solidFill>
                  <a:schemeClr val="bg1"/>
                </a:solidFill>
                <a:latin typeface="Arial"/>
              </a:defRPr>
            </a:lvl9pPr>
          </a:lstStyle>
          <a:p>
            <a:r>
              <a:rPr lang="en-US" sz="3600" b="1" kern="0" smtClean="0"/>
              <a:t>Takeaways</a:t>
            </a:r>
            <a:endParaRPr lang="en-US" sz="3600" b="1" kern="0"/>
          </a:p>
        </p:txBody>
      </p:sp>
      <p:sp>
        <p:nvSpPr>
          <p:cNvPr id="3" name="Content Placeholder 2"/>
          <p:cNvSpPr txBox="1"/>
          <p:nvPr/>
        </p:nvSpPr>
        <p:spPr>
          <a:xfrm>
            <a:off x="1385889" y="848411"/>
            <a:ext cx="7758112" cy="4295090"/>
          </a:xfrm>
          <a:prstGeom prst="rect">
            <a:avLst/>
          </a:prstGeom>
        </p:spPr>
        <p:txBody>
          <a:bodyPr/>
          <a:lstStyle>
            <a:defPPr>
              <a:defRPr kern="1200" smtId="4294967295"/>
            </a:defPPr>
            <a:lvl1pPr marL="342900" indent="-342900" algn="l" rtl="0" eaLnBrk="0" fontAlgn="base" hangingPunct="0">
              <a:lnSpc>
                <a:spcPct val="100000"/>
              </a:lnSpc>
              <a:spcBef>
                <a:spcPts val="600"/>
              </a:spcBef>
              <a:spcAft>
                <a:spcPct val="0"/>
              </a:spcAft>
              <a:buSzPct val="120000"/>
              <a:buChar char="•"/>
              <a:defRPr sz="3200">
                <a:solidFill>
                  <a:schemeClr val="tx1"/>
                </a:solidFill>
                <a:latin typeface="Calibri" panose="020f0502020204030204" pitchFamily="34" charset="0"/>
                <a:ea typeface="+mn-ea"/>
                <a:cs typeface="+mn-cs"/>
              </a:defRPr>
            </a:lvl1pPr>
            <a:lvl2pPr marL="800100" indent="-342900" algn="l" rtl="0" eaLnBrk="0" fontAlgn="base" hangingPunct="0">
              <a:lnSpc>
                <a:spcPct val="100000"/>
              </a:lnSpc>
              <a:spcBef>
                <a:spcPts val="600"/>
              </a:spcBef>
              <a:spcAft>
                <a:spcPct val="0"/>
              </a:spcAft>
              <a:buChar char="–"/>
              <a:defRPr sz="2800">
                <a:solidFill>
                  <a:schemeClr val="tx1"/>
                </a:solidFill>
                <a:latin typeface="Calibri" panose="020f0502020204030204" pitchFamily="34" charset="0"/>
              </a:defRPr>
            </a:lvl2pPr>
            <a:lvl3pPr marL="1257300" indent="-342900" algn="l" rtl="0" eaLnBrk="0" fontAlgn="base" hangingPunct="0">
              <a:lnSpc>
                <a:spcPct val="100000"/>
              </a:lnSpc>
              <a:spcBef>
                <a:spcPts val="600"/>
              </a:spcBef>
              <a:spcAft>
                <a:spcPct val="0"/>
              </a:spcAft>
              <a:buFont typeface="Wingdings" pitchFamily="2" charset="2"/>
              <a:buChar char="§"/>
              <a:defRPr sz="2400">
                <a:solidFill>
                  <a:schemeClr val="tx1"/>
                </a:solidFill>
                <a:latin typeface="Calibri" panose="020f0502020204030204" pitchFamily="34" charset="0"/>
              </a:defRPr>
            </a:lvl3pPr>
            <a:lvl4pPr marL="16002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4pPr>
            <a:lvl5pPr marL="2057400" indent="-228600" algn="l" rtl="0" eaLnBrk="0" fontAlgn="base" hangingPunct="0">
              <a:lnSpc>
                <a:spcPct val="100000"/>
              </a:lnSpc>
              <a:spcBef>
                <a:spcPts val="600"/>
              </a:spcBef>
              <a:spcAft>
                <a:spcPct val="0"/>
              </a:spcAft>
              <a:buChar char="»"/>
              <a:defRPr sz="24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800" kern="0" smtClean="0">
                <a:solidFill>
                  <a:srgbClr val="FF0000"/>
                </a:solidFill>
              </a:rPr>
              <a:t>GAO Report is already driving change at OFCCP</a:t>
            </a:r>
          </a:p>
          <a:p>
            <a:pPr lvl="1"/>
            <a:r>
              <a:rPr lang="en-US" sz="1600" kern="0" smtClean="0"/>
              <a:t>Expect less flexibility from the agency on extensions of time, delayed AAP submission in audits, etc.</a:t>
            </a:r>
          </a:p>
          <a:p>
            <a:r>
              <a:rPr lang="en-US" sz="1800" kern="0" smtClean="0">
                <a:solidFill>
                  <a:srgbClr val="FF0000"/>
                </a:solidFill>
              </a:rPr>
              <a:t>Preparing annual AAPs, well … annually</a:t>
            </a:r>
          </a:p>
          <a:p>
            <a:pPr lvl="1"/>
            <a:r>
              <a:rPr lang="en-US" sz="1600" kern="0" smtClean="0"/>
              <a:t>Lots of ways to organize AAPs but every employee must be included in “an” AAP</a:t>
            </a:r>
          </a:p>
          <a:p>
            <a:pPr lvl="1"/>
            <a:r>
              <a:rPr lang="en-US" sz="1600" kern="0" smtClean="0"/>
              <a:t>Be careful of privilege concerns for compensation analyses and disparity analyses</a:t>
            </a:r>
          </a:p>
          <a:p>
            <a:r>
              <a:rPr lang="en-US" sz="1800" kern="0" smtClean="0">
                <a:solidFill>
                  <a:srgbClr val="FF0000"/>
                </a:solidFill>
              </a:rPr>
              <a:t>EEO-1s will drive audits for the immediate future; prepare them strategically!</a:t>
            </a:r>
          </a:p>
          <a:p>
            <a:r>
              <a:rPr lang="en-US" sz="1800" kern="0" smtClean="0">
                <a:solidFill>
                  <a:srgbClr val="FF0000"/>
                </a:solidFill>
              </a:rPr>
              <a:t>Fewer audits, but more thorough and time-consuming</a:t>
            </a:r>
          </a:p>
          <a:p>
            <a:pPr lvl="1"/>
            <a:r>
              <a:rPr lang="en-US" sz="1600" kern="0" smtClean="0"/>
              <a:t>Know what you are submitting to OFCCP and understand in advance what agency will find when it reviews data</a:t>
            </a:r>
          </a:p>
          <a:p>
            <a:r>
              <a:rPr lang="en-US" sz="1800" kern="0" smtClean="0">
                <a:solidFill>
                  <a:srgbClr val="FF0000"/>
                </a:solidFill>
              </a:rPr>
              <a:t>Executive Orders can be burdensome; review new contracts to understand obligations and exemptions</a:t>
            </a:r>
          </a:p>
          <a:p>
            <a:r>
              <a:rPr lang="en-US" sz="1800" kern="0" smtClean="0">
                <a:solidFill>
                  <a:srgbClr val="FF0000"/>
                </a:solidFill>
              </a:rPr>
              <a:t>Pay, pay, pay – both federal and state.  Be proactive here!</a:t>
            </a:r>
          </a:p>
          <a:p>
            <a:pPr marL="457200" lvl="1" indent="0">
              <a:buFontTx/>
              <a:buNone/>
            </a:pPr>
            <a:endParaRPr lang="en-US" kern="0"/>
          </a:p>
        </p:txBody>
      </p:sp>
    </p:spTree>
    <p:extLst>
      <p:ext uri="{BB962C8B-B14F-4D97-AF65-F5344CB8AC3E}">
        <p14:creationId xmlns:p14="http://schemas.microsoft.com/office/powerpoint/2010/main" val="2375254406"/>
      </p:ext>
    </p:extLst>
  </p:cSld>
  <p:clrMapOvr>
    <a:masterClrMapping/>
  </p:clrMapOvr>
  <p:transition advClick="0"/>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3" descr="timeforquestions.jpg"/>
          <p:cNvPicPr>
            <a:picLocks noChangeAspect="1"/>
          </p:cNvPicPr>
          <p:nvPr/>
        </p:nvPicPr>
        <p:blipFill>
          <a:blip r:embed="rId3">
            <a:extLst>
              <a:ext uri="{28A0092B-C50C-407E-A947-70E740481C1C}">
                <a14:useLocalDpi xmlns:a14="http://schemas.microsoft.com/office/drawing/2010/main" val="0"/>
              </a:ext>
            </a:extLst>
          </a:blip>
          <a:srcRect r="8318"/>
          <a:stretch>
            <a:fillRect/>
          </a:stretch>
        </p:blipFill>
        <p:spPr bwMode="auto">
          <a:xfrm>
            <a:off x="0" y="0"/>
            <a:ext cx="9144000"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903324"/>
      </p:ext>
    </p:extLst>
  </p:cSld>
  <p:clrMapOvr>
    <a:masterClrMapping/>
  </p:clrMapOvr>
  <p:transition advClick="0"/>
  <p:timing/>
</p:sld>
</file>

<file path=ppt/tags/tag1.xml><?xml version="1.0" encoding="utf-8"?>
<p:tagLst xmlns:p="http://schemas.openxmlformats.org/presentationml/2006/main">
  <p:tag name="AS_NET" val="4.0.30319.34209"/>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_rels/item2.xml.rels>&#65279;<?xml version="1.0" encoding="utf-8" standalone="yes"?><Relationships xmlns="http://schemas.openxmlformats.org/package/2006/relationships"><Relationship Id="rId1" Type="http://schemas.openxmlformats.org/officeDocument/2006/relationships/customXmlProps" Target="itemProps2.xml" /></Relationships>
</file>

<file path=customXml/_rels/item3.xml.rels>&#65279;<?xml version="1.0" encoding="utf-8" standalone="yes"?><Relationships xmlns="http://schemas.openxmlformats.org/package/2006/relationships"><Relationship Id="rId1" Type="http://schemas.openxmlformats.org/officeDocument/2006/relationships/customXmlProps" Target="itemProps3.xml" /></Relationships>
</file>

<file path=customXml/_rels/item4.xml.rels>&#65279;<?xml version="1.0" encoding="utf-8" standalone="yes"?><Relationships xmlns="http://schemas.openxmlformats.org/package/2006/relationships"><Relationship Id="rId1" Type="http://schemas.openxmlformats.org/officeDocument/2006/relationships/customXmlProps" Target="itemProps4.xml" /></Relationships>
</file>

<file path=customXml/_rels/item5.xml.rels>&#65279;<?xml version="1.0" encoding="utf-8" standalone="yes"?><Relationships xmlns="http://schemas.openxmlformats.org/package/2006/relationships"><Relationship Id="rId1" Type="http://schemas.openxmlformats.org/officeDocument/2006/relationships/customXmlProps" Target="itemProps5.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649FEA07A8944F912B2B842DFFD55D" ma:contentTypeVersion="2" ma:contentTypeDescription="Create a new document." ma:contentTypeScope="" ma:versionID="d0d9b4a9a4647a9e05b50549cbbfd0c0">
  <xsd:schema xmlns:xsd="http://www.w3.org/2001/XMLSchema" xmlns:xs="http://www.w3.org/2001/XMLSchema" xmlns:p="http://schemas.microsoft.com/office/2006/metadata/properties" xmlns:ns1="http://schemas.microsoft.com/sharepoint/v3" xmlns:ns2="5754e087-ab4c-4fc7-aa1c-3fa3a01c5445" xmlns:ns3="9d2a28cd-0840-45fb-a10a-82a43d6af7ee" targetNamespace="http://schemas.microsoft.com/office/2006/metadata/properties" ma:root="true" ma:fieldsID="296f9f187fa11fb808241b27bb1040fd" ns1:_="" ns2:_="" ns3:_="">
    <xsd:import namespace="http://schemas.microsoft.com/sharepoint/v3"/>
    <xsd:import namespace="5754e087-ab4c-4fc7-aa1c-3fa3a01c5445"/>
    <xsd:import namespace="9d2a28cd-0840-45fb-a10a-82a43d6af7e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3:Meeting_x0020_Yea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 ma:hidden="true" ma:internalName="PublishingStartDate">
      <xsd:simpleType>
        <xsd:restriction base="dms:Unknown"/>
      </xsd:simpleType>
    </xsd:element>
    <xsd:element name="PublishingExpirationDate" ma:index="12"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754e087-ab4c-4fc7-aa1c-3fa3a01c544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d2a28cd-0840-45fb-a10a-82a43d6af7ee" elementFormDefault="qualified">
    <xsd:import namespace="http://schemas.microsoft.com/office/2006/documentManagement/types"/>
    <xsd:import namespace="http://schemas.microsoft.com/office/infopath/2007/PartnerControls"/>
    <xsd:element name="Meeting_x0020_Year" ma:index="13" ma:displayName="Meeting Year" ma:indexed="true" ma:list="{cf241be6-b441-4839-b896-143e2ecbb192}" ma:internalName="Meeting_x0020_Year"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Meeting_x0020_Year xmlns="9d2a28cd-0840-45fb-a10a-82a43d6af7ee">1</Meeting_x0020_Year>
    <PublishingExpirationDate xmlns="http://schemas.microsoft.com/sharepoint/v3" xsi:nil="true"/>
    <PublishingStartDate xmlns="http://schemas.microsoft.com/sharepoint/v3" xsi:nil="true"/>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2704055-3A4D-4B7E-B8D2-66C7D530F44F}">
  <ds:schemaRefs>
    <ds:schemaRef ds:uri="http://schemas.microsoft.com/sharepoint/v3/contenttype/forms"/>
  </ds:schemaRefs>
</ds:datastoreItem>
</file>

<file path=customXml/itemProps2.xml><?xml version="1.0" encoding="utf-8"?>
<ds:datastoreItem xmlns:ds="http://schemas.openxmlformats.org/officeDocument/2006/customXml" ds:itemID="{3BBC034A-9A0C-4F3B-A8CD-8668417A4185}">
  <ds:schemaRefs>
    <ds:schemaRef ds:uri="http://schemas.microsoft.com/office/2006/metadata/longProperties"/>
  </ds:schemaRefs>
</ds:datastoreItem>
</file>

<file path=customXml/itemProps3.xml><?xml version="1.0" encoding="utf-8"?>
<ds:datastoreItem xmlns:ds="http://schemas.openxmlformats.org/officeDocument/2006/customXml" ds:itemID="{425DC31C-D130-4CDF-853E-D8ED5B52A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54e087-ab4c-4fc7-aa1c-3fa3a01c5445"/>
    <ds:schemaRef ds:uri="9d2a28cd-0840-45fb-a10a-82a43d6af7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9B7D797-8B2C-4EF0-B74F-A8B94B39CF97}">
  <ds:schemaRefs>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schemas.microsoft.com/sharepoint/v3"/>
    <ds:schemaRef ds:uri="5754e087-ab4c-4fc7-aa1c-3fa3a01c5445"/>
    <ds:schemaRef ds:uri="http://schemas.microsoft.com/office/2006/metadata/properties"/>
    <ds:schemaRef ds:uri="http://purl.org/dc/elements/1.1/"/>
    <ds:schemaRef ds:uri="9d2a28cd-0840-45fb-a10a-82a43d6af7ee"/>
  </ds:schemaRefs>
</ds:datastoreItem>
</file>

<file path=customXml/itemProps5.xml><?xml version="1.0" encoding="utf-8"?>
<ds:datastoreItem xmlns:ds="http://schemas.openxmlformats.org/officeDocument/2006/customXml" ds:itemID="{4879C69A-7428-4159-8029-CC356100BCDE}">
  <ds:schemaRefs>
    <ds:schemaRef ds:uri="http://schemas.microsoft.com/sharepoint/events"/>
  </ds:schemaRefs>
</ds:datastoreItem>
</file>

<file path=docProps/app.xml><?xml version="1.0" encoding="utf-8"?>
<Properties xmlns="http://schemas.openxmlformats.org/officeDocument/2006/extended-properties">
  <Template/>
  <Manager/>
  <Company/>
  <PresentationFormat>On-screen Show (16:9)</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1601-01-01T00:00:00.000</cp:lastPrinted>
  <dcterms:created xsi:type="dcterms:W3CDTF">1601-01-01T00:00:00Z</dcterms:created>
  <dcterms:modified xsi:type="dcterms:W3CDTF">1601-01-01T00:00:00Z</dcterms:modified>
</cp:coreProperties>
</file>