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1" r:id="rId2"/>
  </p:sldIdLst>
  <p:sldSz cx="9144000" cy="6858000" type="screen4x3"/>
  <p:notesSz cx="7010400" cy="92964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8641137-05A6-224A-AC2D-622E42432200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7E8C50-CE7B-364E-B303-82794D7FA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8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>
              <a:latin typeface="Arial" pitchFamily="34" charset="0"/>
              <a:ea typeface="Geneva"/>
              <a:cs typeface="Geneva"/>
            </a:endParaRPr>
          </a:p>
        </p:txBody>
      </p:sp>
      <p:sp>
        <p:nvSpPr>
          <p:cNvPr id="14340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5608" indent="-29049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63574" indent="-23176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30273" indent="-23176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95384" indent="-23176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52559" indent="-2317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9734" indent="-2317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908" indent="-2317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4083" indent="-2317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Open Compliance &amp; Ethics Group (www.oceg.org)</a:t>
            </a:r>
          </a:p>
        </p:txBody>
      </p:sp>
      <p:sp>
        <p:nvSpPr>
          <p:cNvPr id="1434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5608" indent="-29049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63574" indent="-23176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30273" indent="-23176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95384" indent="-23176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52559" indent="-2317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9734" indent="-2317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908" indent="-2317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4083" indent="-2317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BC0C7F-2942-4AAA-8D5F-DDD97642B4F8}" type="datetime1">
              <a:rPr lang="en-US" altLang="en-US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10/6/2015</a:t>
            </a:fld>
            <a:endParaRPr lang="en-US" altLang="en-US" dirty="0" smtClean="0">
              <a:solidFill>
                <a:srgbClr val="000000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4342" name="Footer Placeholder 5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5608" indent="-29049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63574" indent="-23176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30273" indent="-23176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95384" indent="-23176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52559" indent="-2317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9734" indent="-2317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908" indent="-2317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4083" indent="-2317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(c) 2007, OCEG</a:t>
            </a:r>
          </a:p>
        </p:txBody>
      </p:sp>
      <p:sp>
        <p:nvSpPr>
          <p:cNvPr id="14343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5608" indent="-29049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63574" indent="-23176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30273" indent="-23176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95384" indent="-23176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52559" indent="-2317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9734" indent="-2317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908" indent="-2317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4083" indent="-2317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304E944D-180B-4541-A469-ECB20FC1FB2A}" type="slidenum">
              <a:rPr lang="en-US" altLang="en-US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pPr>
                <a:spcBef>
                  <a:spcPct val="0"/>
                </a:spcBef>
              </a:pPr>
              <a:t>1</a:t>
            </a:fld>
            <a:endParaRPr lang="en-US" altLang="en-US" dirty="0">
              <a:solidFill>
                <a:srgbClr val="000000"/>
              </a:solidFill>
              <a:latin typeface="Arial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2517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1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1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14399"/>
            <a:ext cx="5111750" cy="52578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66937"/>
            <a:ext cx="3008313" cy="40052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676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3607993" y="964009"/>
            <a:ext cx="3429000" cy="683498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51037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Content Placeholder 5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1" y="2183644"/>
            <a:ext cx="2362200" cy="2497659"/>
          </a:xfrm>
          <a:prstGeom prst="rect">
            <a:avLst/>
          </a:prstGeom>
          <a:ln w="19050">
            <a:solidFill>
              <a:schemeClr val="tx1"/>
            </a:solidFill>
          </a:ln>
          <a:effectLst/>
        </p:spPr>
      </p:pic>
      <p:pic>
        <p:nvPicPr>
          <p:cNvPr id="13320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10" y="979543"/>
            <a:ext cx="8226425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5274187"/>
            <a:ext cx="8226425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81" y="4935172"/>
            <a:ext cx="73136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9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762000" y="1440423"/>
            <a:ext cx="7315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5562600" y="1905000"/>
            <a:ext cx="379412" cy="3307006"/>
          </a:xfrm>
          <a:prstGeom prst="rect">
            <a:avLst/>
          </a:prstGeom>
          <a:blipFill dpi="0" rotWithShape="1">
            <a:blip r:embed="rId7">
              <a:alphaModFix amt="83000"/>
            </a:blip>
            <a:srcRect/>
            <a:stretch>
              <a:fillRect/>
            </a:stretch>
          </a:blipFill>
          <a:ln w="28575" algn="ctr">
            <a:solidFill>
              <a:schemeClr val="tx1"/>
            </a:solidFill>
            <a:miter lim="800000"/>
            <a:headEnd/>
            <a:tailEnd/>
          </a:ln>
          <a:effectLst>
            <a:softEdge rad="12700"/>
          </a:effectLst>
        </p:spPr>
        <p:txBody>
          <a:bodyPr rot="10800000" vert="eaVert" wrap="none" anchor="ctr"/>
          <a:lstStyle/>
          <a:p>
            <a:pPr algn="ctr" eaLnBrk="1" hangingPunct="1">
              <a:defRPr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Arial" pitchFamily="34" charset="0"/>
              </a:rPr>
              <a:t>CHALLENGES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0"/>
              <a:cs typeface="Arial" pitchFamily="34" charset="0"/>
            </a:endParaRPr>
          </a:p>
        </p:txBody>
      </p:sp>
      <p:sp>
        <p:nvSpPr>
          <p:cNvPr id="22" name="Down Arrow 21"/>
          <p:cNvSpPr/>
          <p:nvPr/>
        </p:nvSpPr>
        <p:spPr>
          <a:xfrm rot="11970423">
            <a:off x="1209282" y="5355253"/>
            <a:ext cx="484188" cy="813524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3" name="Down Arrow 22"/>
          <p:cNvSpPr/>
          <p:nvPr/>
        </p:nvSpPr>
        <p:spPr>
          <a:xfrm>
            <a:off x="7987505" y="966507"/>
            <a:ext cx="485775" cy="352332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4" name="AutoShape 14"/>
          <p:cNvSpPr>
            <a:spLocks noChangeArrowheads="1"/>
          </p:cNvSpPr>
          <p:nvPr/>
        </p:nvSpPr>
        <p:spPr bwMode="auto">
          <a:xfrm>
            <a:off x="400566" y="6209838"/>
            <a:ext cx="5105400" cy="408623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19050" algn="ctr">
            <a:solidFill>
              <a:srgbClr val="385D8A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en-US" b="1" dirty="0" smtClean="0">
                <a:solidFill>
                  <a:srgbClr val="2F2B20"/>
                </a:solidFill>
                <a:latin typeface="+mn-lt"/>
                <a:ea typeface="ＭＳ Ｐゴシック" charset="0"/>
                <a:cs typeface="Arial" pitchFamily="34" charset="0"/>
              </a:rPr>
              <a:t>ACTING ETHICALLY = SELF-SELECTED BOUNDARIES</a:t>
            </a:r>
            <a:endParaRPr lang="en-US" b="1" dirty="0">
              <a:solidFill>
                <a:srgbClr val="2F2B20"/>
              </a:solidFill>
              <a:latin typeface="+mn-lt"/>
              <a:ea typeface="ＭＳ Ｐゴシック" charset="0"/>
              <a:cs typeface="Arial" pitchFamily="34" charset="0"/>
            </a:endParaRPr>
          </a:p>
        </p:txBody>
      </p:sp>
      <p:sp>
        <p:nvSpPr>
          <p:cNvPr id="25" name="AutoShape 13"/>
          <p:cNvSpPr>
            <a:spLocks noChangeArrowheads="1"/>
          </p:cNvSpPr>
          <p:nvPr/>
        </p:nvSpPr>
        <p:spPr bwMode="auto">
          <a:xfrm>
            <a:off x="4191000" y="533400"/>
            <a:ext cx="4724400" cy="408623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19050" algn="ctr">
            <a:solidFill>
              <a:srgbClr val="385D8A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2F2B20"/>
                </a:solidFill>
                <a:latin typeface="+mn-lt"/>
                <a:ea typeface="ＭＳ Ｐゴシック" charset="0"/>
                <a:cs typeface="Arial" pitchFamily="34" charset="0"/>
              </a:rPr>
              <a:t>ACTING LEGALLY = MANDATED BOUNDARIES</a:t>
            </a:r>
            <a:endParaRPr lang="en-US" b="1" dirty="0">
              <a:solidFill>
                <a:srgbClr val="2F2B20"/>
              </a:solidFill>
              <a:latin typeface="+mn-lt"/>
              <a:ea typeface="ＭＳ Ｐゴシック" charset="0"/>
              <a:cs typeface="Arial" pitchFamily="34" charset="0"/>
            </a:endParaRPr>
          </a:p>
        </p:txBody>
      </p:sp>
      <p:sp>
        <p:nvSpPr>
          <p:cNvPr id="2428932" name="AutoShape 4"/>
          <p:cNvSpPr>
            <a:spLocks noChangeArrowheads="1"/>
          </p:cNvSpPr>
          <p:nvPr/>
        </p:nvSpPr>
        <p:spPr bwMode="auto">
          <a:xfrm>
            <a:off x="360526" y="2961916"/>
            <a:ext cx="5119125" cy="841498"/>
          </a:xfrm>
          <a:prstGeom prst="rightArrow">
            <a:avLst>
              <a:gd name="adj1" fmla="val 83259"/>
              <a:gd name="adj2" fmla="val 41220"/>
            </a:avLst>
          </a:prstGeom>
          <a:solidFill>
            <a:srgbClr val="C6531F"/>
          </a:solidFill>
          <a:ln w="19050">
            <a:solidFill>
              <a:srgbClr val="C6531F"/>
            </a:solidFill>
          </a:ln>
          <a:effectLst>
            <a:outerShdw blurRad="152400" dist="127000" dir="5400000" sx="89999" sy="-19000" rotWithShape="0">
              <a:srgbClr val="808080">
                <a:alpha val="14998"/>
              </a:srgbClr>
            </a:outerShdw>
          </a:effectLst>
        </p:spPr>
        <p:txBody>
          <a:bodyPr wrap="square" anchor="ctr"/>
          <a:lstStyle/>
          <a:p>
            <a:pPr algn="ctr"/>
            <a:r>
              <a:rPr lang="en-US" altLang="en-US" sz="2000" b="1" dirty="0" smtClean="0">
                <a:latin typeface="+mn-lt"/>
              </a:rPr>
              <a:t>VISION, STRATEGY AND ACTION PLAN</a:t>
            </a:r>
            <a:endParaRPr lang="en-US" alt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16449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110&quot;&gt;&lt;object type=&quot;3&quot; unique_id=&quot;10111&quot;&gt;&lt;property id=&quot;20148&quot; value=&quot;5&quot;/&gt;&lt;property id=&quot;20300&quot; value=&quot;Slide 14&quot;/&gt;&lt;property id=&quot;20307&quot; value=&quot;261&quot;/&gt;&lt;/object&gt;&lt;object type=&quot;3&quot; unique_id=&quot;10141&quot;&gt;&lt;property id=&quot;20148&quot; value=&quot;5&quot;/&gt;&lt;property id=&quot;20300&quot; value=&quot;Slide 1&quot;/&gt;&lt;property id=&quot;20307&quot; value=&quot;262&quot;/&gt;&lt;/object&gt;&lt;object type=&quot;3&quot; unique_id=&quot;10142&quot;&gt;&lt;property id=&quot;20148&quot; value=&quot;5&quot;/&gt;&lt;property id=&quot;20300&quot; value=&quot;Slide 2&quot;/&gt;&lt;property id=&quot;20307&quot; value=&quot;286&quot;/&gt;&lt;/object&gt;&lt;object type=&quot;3&quot; unique_id=&quot;10143&quot;&gt;&lt;property id=&quot;20148&quot; value=&quot;5&quot;/&gt;&lt;property id=&quot;20300&quot; value=&quot;Slide 3&quot;/&gt;&lt;property id=&quot;20307&quot; value=&quot;295&quot;/&gt;&lt;/object&gt;&lt;object type=&quot;3&quot; unique_id=&quot;10144&quot;&gt;&lt;property id=&quot;20148&quot; value=&quot;5&quot;/&gt;&lt;property id=&quot;20300&quot; value=&quot;Slide 4&quot;/&gt;&lt;property id=&quot;20307&quot; value=&quot;279&quot;/&gt;&lt;/object&gt;&lt;object type=&quot;3&quot; unique_id=&quot;10145&quot;&gt;&lt;property id=&quot;20148&quot; value=&quot;5&quot;/&gt;&lt;property id=&quot;20300&quot; value=&quot;Slide 5&quot;/&gt;&lt;property id=&quot;20307&quot; value=&quot;296&quot;/&gt;&lt;/object&gt;&lt;object type=&quot;3&quot; unique_id=&quot;10146&quot;&gt;&lt;property id=&quot;20148&quot; value=&quot;5&quot;/&gt;&lt;property id=&quot;20300&quot; value=&quot;Slide 6&quot;/&gt;&lt;property id=&quot;20307&quot; value=&quot;281&quot;/&gt;&lt;/object&gt;&lt;object type=&quot;3&quot; unique_id=&quot;10147&quot;&gt;&lt;property id=&quot;20148&quot; value=&quot;5&quot;/&gt;&lt;property id=&quot;20300&quot; value=&quot;Slide 7&quot;/&gt;&lt;property id=&quot;20307&quot; value=&quot;285&quot;/&gt;&lt;/object&gt;&lt;object type=&quot;3&quot; unique_id=&quot;10148&quot;&gt;&lt;property id=&quot;20148&quot; value=&quot;5&quot;/&gt;&lt;property id=&quot;20300&quot; value=&quot;Slide 8&quot;/&gt;&lt;property id=&quot;20307&quot; value=&quot;299&quot;/&gt;&lt;/object&gt;&lt;object type=&quot;3&quot; unique_id=&quot;10149&quot;&gt;&lt;property id=&quot;20148&quot; value=&quot;5&quot;/&gt;&lt;property id=&quot;20300&quot; value=&quot;Slide 9 - &amp;quot;&amp;#x0D;&amp;#x0A;Acting illegally and unethically&amp;#x0D;&amp;#x0A;can have serious consequences&amp;quot;&quot;/&gt;&lt;property id=&quot;20307&quot; value=&quot;282&quot;/&gt;&lt;/object&gt;&lt;object type=&quot;3&quot; unique_id=&quot;10150&quot;&gt;&lt;property id=&quot;20148&quot; value=&quot;5&quot;/&gt;&lt;property id=&quot;20300&quot; value=&quot;Slide 10&quot;/&gt;&lt;property id=&quot;20307&quot; value=&quot;298&quot;/&gt;&lt;/object&gt;&lt;object type=&quot;3&quot; unique_id=&quot;10151&quot;&gt;&lt;property id=&quot;20148&quot; value=&quot;5&quot;/&gt;&lt;property id=&quot;20300&quot; value=&quot;Slide 11&quot;/&gt;&lt;property id=&quot;20307&quot; value=&quot;283&quot;/&gt;&lt;/object&gt;&lt;object type=&quot;3&quot; unique_id=&quot;10152&quot;&gt;&lt;property id=&quot;20148&quot; value=&quot;5&quot;/&gt;&lt;property id=&quot;20300&quot; value=&quot;Slide 12 - &amp;quot;Expectations for students, faculty and staff&amp;quot;&quot;/&gt;&lt;property id=&quot;20307&quot; value=&quot;274&quot;/&gt;&lt;/object&gt;&lt;object type=&quot;3&quot; unique_id=&quot;10153&quot;&gt;&lt;property id=&quot;20148&quot; value=&quot;5&quot;/&gt;&lt;property id=&quot;20300&quot; value=&quot;Slide 13&quot;/&gt;&lt;property id=&quot;20307&quot; value=&quot;284&quot;/&gt;&lt;/object&gt;&lt;object type=&quot;3&quot; unique_id=&quot;10154&quot;&gt;&lt;property id=&quot;20148&quot; value=&quot;5&quot;/&gt;&lt;property id=&quot;20300&quot; value=&quot;Slide 15&quot;/&gt;&lt;property id=&quot;20307&quot; value=&quot;300&quot;/&gt;&lt;/object&gt;&lt;object type=&quot;3&quot; unique_id=&quot;10155&quot;&gt;&lt;property id=&quot;20148&quot; value=&quot;5&quot;/&gt;&lt;property id=&quot;20300&quot; value=&quot;Slide 16 - &amp;quot;Want to report suspicious behavior? Have questions?&amp;quot;&quot;/&gt;&lt;property id=&quot;20307&quot; value=&quot;293&quot;/&gt;&lt;/object&gt;&lt;object type=&quot;3&quot; unique_id=&quot;10156&quot;&gt;&lt;property id=&quot;20148&quot; value=&quot;5&quot;/&gt;&lt;property id=&quot;20300&quot; value=&quot;Slide 17 - &amp;quot;Want to be anonymous?&amp;quot;&quot;/&gt;&lt;property id=&quot;20307&quot; value=&quot;294&quot;/&gt;&lt;/object&gt;&lt;object type=&quot;3&quot; unique_id=&quot;10157&quot;&gt;&lt;property id=&quot;20148&quot; value=&quot;5&quot;/&gt;&lt;property id=&quot;20300&quot; value=&quot;Slide 18&quot;/&gt;&lt;property id=&quot;20307&quot; value=&quot;292&quot;/&gt;&lt;/object&gt;&lt;object type=&quot;3&quot; unique_id=&quot;10158&quot;&gt;&lt;property id=&quot;20148&quot; value=&quot;5&quot;/&gt;&lt;property id=&quot;20300&quot; value=&quot;Slide 19&quot;/&gt;&lt;property id=&quot;20307&quot; value=&quot;277&quot;/&gt;&lt;/object&gt;&lt;/object&gt;&lt;object type=&quot;8&quot; unique_id=&quot;1012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Change the World">
  <a:themeElements>
    <a:clrScheme name="Custom 1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0403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Change the World.thmx</Template>
  <TotalTime>1041</TotalTime>
  <Words>33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ＭＳ Ｐゴシック</vt:lpstr>
      <vt:lpstr>ＭＳ Ｐゴシック</vt:lpstr>
      <vt:lpstr>Arial</vt:lpstr>
      <vt:lpstr>Calibri</vt:lpstr>
      <vt:lpstr>Geneva</vt:lpstr>
      <vt:lpstr>Change the World</vt:lpstr>
      <vt:lpstr>PowerPoint Presentation</vt:lpstr>
    </vt:vector>
  </TitlesOfParts>
  <Company>The University of Texas at Austin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Davis, Jaime K</dc:creator>
  <cp:lastModifiedBy>Liebman, Paul</cp:lastModifiedBy>
  <cp:revision>206</cp:revision>
  <cp:lastPrinted>2015-10-01T14:33:55Z</cp:lastPrinted>
  <dcterms:created xsi:type="dcterms:W3CDTF">2014-07-25T13:16:25Z</dcterms:created>
  <dcterms:modified xsi:type="dcterms:W3CDTF">2015-10-06T19:45:09Z</dcterms:modified>
</cp:coreProperties>
</file>