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0" r:id="rId1"/>
  </p:sldMasterIdLst>
  <p:notesMasterIdLst>
    <p:notesMasterId r:id="rId29"/>
  </p:notesMasterIdLst>
  <p:sldIdLst>
    <p:sldId id="257" r:id="rId2"/>
    <p:sldId id="258" r:id="rId3"/>
    <p:sldId id="283" r:id="rId4"/>
    <p:sldId id="303" r:id="rId5"/>
    <p:sldId id="302" r:id="rId6"/>
    <p:sldId id="284" r:id="rId7"/>
    <p:sldId id="295" r:id="rId8"/>
    <p:sldId id="286" r:id="rId9"/>
    <p:sldId id="287" r:id="rId10"/>
    <p:sldId id="288" r:id="rId11"/>
    <p:sldId id="289" r:id="rId12"/>
    <p:sldId id="290" r:id="rId13"/>
    <p:sldId id="314" r:id="rId14"/>
    <p:sldId id="291" r:id="rId15"/>
    <p:sldId id="298" r:id="rId16"/>
    <p:sldId id="307" r:id="rId17"/>
    <p:sldId id="262" r:id="rId18"/>
    <p:sldId id="308" r:id="rId19"/>
    <p:sldId id="271" r:id="rId20"/>
    <p:sldId id="313" r:id="rId21"/>
    <p:sldId id="304" r:id="rId22"/>
    <p:sldId id="312" r:id="rId23"/>
    <p:sldId id="293" r:id="rId24"/>
    <p:sldId id="294" r:id="rId25"/>
    <p:sldId id="311" r:id="rId26"/>
    <p:sldId id="296" r:id="rId27"/>
    <p:sldId id="259" r:id="rId2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varScale="1">
        <p:scale>
          <a:sx n="81" d="100"/>
          <a:sy n="81" d="100"/>
        </p:scale>
        <p:origin x="300" y="7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8DBE7B0-0A38-4447-96D6-B3450E05EBDD}" type="datetimeFigureOut">
              <a:rPr lang="en-US" smtClean="0"/>
              <a:t>4/26/2017</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9E6461D-DBEA-47B6-8BC0-E6488CBCCB88}" type="slidenum">
              <a:rPr lang="en-US" smtClean="0"/>
              <a:t>‹#›</a:t>
            </a:fld>
            <a:endParaRPr lang="en-US" dirty="0"/>
          </a:p>
        </p:txBody>
      </p:sp>
    </p:spTree>
    <p:extLst>
      <p:ext uri="{BB962C8B-B14F-4D97-AF65-F5344CB8AC3E}">
        <p14:creationId xmlns:p14="http://schemas.microsoft.com/office/powerpoint/2010/main" val="780538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2346182-0AE0-4A3A-98D6-27E485023A17}" type="slidenum">
              <a:rPr lang="en-US" smtClean="0">
                <a:solidFill>
                  <a:prstClr val="black"/>
                </a:solidFill>
              </a:rPr>
              <a:pPr/>
              <a:t>1</a:t>
            </a:fld>
            <a:endParaRPr lang="en-US" dirty="0">
              <a:solidFill>
                <a:prstClr val="black"/>
              </a:solidFill>
            </a:endParaRPr>
          </a:p>
        </p:txBody>
      </p:sp>
    </p:spTree>
    <p:extLst>
      <p:ext uri="{BB962C8B-B14F-4D97-AF65-F5344CB8AC3E}">
        <p14:creationId xmlns:p14="http://schemas.microsoft.com/office/powerpoint/2010/main" val="16219190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Bullet</a:t>
            </a:r>
            <a:r>
              <a:rPr lang="en-US" baseline="0" dirty="0" smtClean="0"/>
              <a:t> 1:  The amendments and regulation emphasize maintaining the victim’s confidentiality, which imposes restrictions on what a school is permitted to say about incidents of sexual misconduct.  </a:t>
            </a:r>
          </a:p>
          <a:p>
            <a:r>
              <a:rPr lang="en-US" baseline="0" dirty="0" smtClean="0"/>
              <a:t>Bullet 3:  </a:t>
            </a:r>
            <a:r>
              <a:rPr lang="en-US" i="1" baseline="0" dirty="0" smtClean="0"/>
              <a:t>See </a:t>
            </a:r>
            <a:r>
              <a:rPr lang="en-US" i="0" baseline="0" dirty="0" err="1" smtClean="0"/>
              <a:t>Tatro</a:t>
            </a:r>
            <a:r>
              <a:rPr lang="en-US" i="0" baseline="0" dirty="0" smtClean="0"/>
              <a:t> v. University of Minnesota (court rejected mortuary science student’s free speech claims after student posted statements on Facebook that were disrespectful to fellow students and donated cadaver and was disciplined); </a:t>
            </a:r>
            <a:r>
              <a:rPr lang="en-US" i="1" baseline="0" dirty="0" smtClean="0"/>
              <a:t>Snyder v. Millersville University</a:t>
            </a:r>
            <a:r>
              <a:rPr lang="en-US" i="0" baseline="0" dirty="0" smtClean="0"/>
              <a:t> (student was disciplined after she posted pictures of herself on </a:t>
            </a:r>
            <a:r>
              <a:rPr lang="en-US" i="0" baseline="0" dirty="0" err="1" smtClean="0"/>
              <a:t>MySpace</a:t>
            </a:r>
            <a:r>
              <a:rPr lang="en-US" i="0" baseline="0" dirty="0" smtClean="0"/>
              <a:t> drinking a beer; she was a student teacher at the time and had encouraged high school students to communicate through her </a:t>
            </a:r>
            <a:r>
              <a:rPr lang="en-US" i="0" baseline="0" dirty="0" err="1" smtClean="0"/>
              <a:t>MySpace</a:t>
            </a:r>
            <a:r>
              <a:rPr lang="en-US" i="0" baseline="0" dirty="0" smtClean="0"/>
              <a:t> account; court found that speech was not a matter of public concern and didn’t deserve 1</a:t>
            </a:r>
            <a:r>
              <a:rPr lang="en-US" i="0" baseline="30000" dirty="0" smtClean="0"/>
              <a:t>st</a:t>
            </a:r>
            <a:r>
              <a:rPr lang="en-US" i="0" baseline="0" dirty="0" smtClean="0"/>
              <a:t> amendment protection); </a:t>
            </a:r>
            <a:r>
              <a:rPr lang="en-US" i="1" baseline="0" dirty="0" smtClean="0"/>
              <a:t>Yoder v. Univ. of Louisville</a:t>
            </a:r>
            <a:r>
              <a:rPr lang="en-US" i="0" baseline="0" dirty="0" smtClean="0"/>
              <a:t> (student dismissed from nursing program after posting unprofessional comments about live birth she witnessed; court found that university had legal and ethical obligations to ensure confidentiality of patients and policies preventing students from “blogging” about confidential matters were not overbroad).</a:t>
            </a: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29E6461D-DBEA-47B6-8BC0-E6488CBCCB88}" type="slidenum">
              <a:rPr lang="en-US" smtClean="0"/>
              <a:t>22</a:t>
            </a:fld>
            <a:endParaRPr lang="en-US" dirty="0"/>
          </a:p>
        </p:txBody>
      </p:sp>
    </p:spTree>
    <p:extLst>
      <p:ext uri="{BB962C8B-B14F-4D97-AF65-F5344CB8AC3E}">
        <p14:creationId xmlns:p14="http://schemas.microsoft.com/office/powerpoint/2010/main" val="27745975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61872" y="758952"/>
            <a:ext cx="9418320" cy="4041648"/>
          </a:xfrm>
        </p:spPr>
        <p:txBody>
          <a:bodyPr anchor="b">
            <a:normAutofit/>
          </a:bodyPr>
          <a:lstStyle>
            <a:lvl1pPr algn="l">
              <a:lnSpc>
                <a:spcPct val="85000"/>
              </a:lnSpc>
              <a:defRPr sz="7200"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1261872" y="4800600"/>
            <a:ext cx="9418320" cy="1691640"/>
          </a:xfrm>
        </p:spPr>
        <p:txBody>
          <a:bodyPr>
            <a:normAutofit/>
          </a:bodyPr>
          <a:lstStyle>
            <a:lvl1pPr marL="0" indent="0" algn="l">
              <a:buNone/>
              <a:defRPr sz="2200" baseline="0">
                <a:solidFill>
                  <a:schemeClr val="tx1">
                    <a:lumMod val="75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chemeClr val="tx1">
                    <a:lumMod val="50000"/>
                  </a:schemeClr>
                </a:solidFill>
              </a:defRPr>
            </a:lvl1pPr>
          </a:lstStyle>
          <a:p>
            <a:fld id="{672CCE0D-DD0B-4AA0-A87B-7280D3D8F1C1}" type="datetime1">
              <a:rPr lang="en-US" smtClean="0"/>
              <a:t>4/26/2017</a:t>
            </a:fld>
            <a:endParaRPr lang="en-US" dirty="0"/>
          </a:p>
        </p:txBody>
      </p:sp>
      <p:sp>
        <p:nvSpPr>
          <p:cNvPr id="5" name="Footer Placeholder 4"/>
          <p:cNvSpPr>
            <a:spLocks noGrp="1"/>
          </p:cNvSpPr>
          <p:nvPr>
            <p:ph type="ftr" sz="quarter" idx="11"/>
          </p:nvPr>
        </p:nvSpPr>
        <p:spPr/>
        <p:txBody>
          <a:bodyPr/>
          <a:lstStyle>
            <a:lvl1pPr>
              <a:defRPr>
                <a:solidFill>
                  <a:schemeClr val="tx1">
                    <a:lumMod val="6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tx1">
                    <a:lumMod val="65000"/>
                  </a:schemeClr>
                </a:solidFill>
              </a:defRPr>
            </a:lvl1pPr>
          </a:lstStyle>
          <a:p>
            <a:fld id="{647CF585-595D-4428-8407-388C8197FDE4}" type="slidenum">
              <a:rPr lang="en-US" smtClean="0"/>
              <a:t>‹#›</a:t>
            </a:fld>
            <a:endParaRPr lang="en-US" dirty="0"/>
          </a:p>
        </p:txBody>
      </p:sp>
      <p:sp>
        <p:nvSpPr>
          <p:cNvPr id="7" name="Rectangle 6"/>
          <p:cNvSpPr/>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343054214"/>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1E957FC-B6A9-4ED6-BA0B-439143387E4A}" type="datetime1">
              <a:rPr lang="en-US" smtClean="0"/>
              <a:t>4/26/2017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47CF585-595D-4428-8407-388C8197FDE4}" type="slidenum">
              <a:rPr lang="en-US" smtClean="0"/>
              <a:t>‹#›</a:t>
            </a:fld>
            <a:endParaRPr lang="en-US" dirty="0"/>
          </a:p>
        </p:txBody>
      </p:sp>
    </p:spTree>
    <p:extLst>
      <p:ext uri="{BB962C8B-B14F-4D97-AF65-F5344CB8AC3E}">
        <p14:creationId xmlns:p14="http://schemas.microsoft.com/office/powerpoint/2010/main" val="34649833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61872" y="758952"/>
            <a:ext cx="9418320" cy="4041648"/>
          </a:xfrm>
        </p:spPr>
        <p:txBody>
          <a:bodyPr anchor="b">
            <a:normAutofit/>
          </a:bodyPr>
          <a:lstStyle>
            <a:lvl1pPr>
              <a:lnSpc>
                <a:spcPct val="85000"/>
              </a:lnSpc>
              <a:defRPr sz="7200" b="0"/>
            </a:lvl1pPr>
          </a:lstStyle>
          <a:p>
            <a:r>
              <a:rPr lang="en-US"/>
              <a:t>Click to edit Master title style</a:t>
            </a:r>
            <a:endParaRPr lang="en-US" dirty="0"/>
          </a:p>
        </p:txBody>
      </p:sp>
      <p:sp>
        <p:nvSpPr>
          <p:cNvPr id="3" name="Text Placeholder 2"/>
          <p:cNvSpPr>
            <a:spLocks noGrp="1"/>
          </p:cNvSpPr>
          <p:nvPr>
            <p:ph type="body" idx="1"/>
          </p:nvPr>
        </p:nvSpPr>
        <p:spPr>
          <a:xfrm>
            <a:off x="1261872" y="4800600"/>
            <a:ext cx="9418320" cy="1691640"/>
          </a:xfrm>
        </p:spPr>
        <p:txBody>
          <a:bodyPr anchor="t">
            <a:normAutofit/>
          </a:bodyPr>
          <a:lstStyle>
            <a:lvl1pPr marL="0" indent="0">
              <a:buNone/>
              <a:defRPr sz="22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B3BA5D6-5376-4889-A47A-BAAA9840D1A4}" type="datetime1">
              <a:rPr lang="en-US" smtClean="0"/>
              <a:t>4/26/2017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47CF585-595D-4428-8407-388C8197FDE4}" type="slidenum">
              <a:rPr lang="en-US" smtClean="0"/>
              <a:t>‹#›</a:t>
            </a:fld>
            <a:endParaRPr lang="en-US" dirty="0"/>
          </a:p>
        </p:txBody>
      </p:sp>
      <p:sp>
        <p:nvSpPr>
          <p:cNvPr id="7" name="Rectangle 6"/>
          <p:cNvSpPr/>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510046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61872" y="1828800"/>
            <a:ext cx="448056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26480" y="1828800"/>
            <a:ext cx="448056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996C095-3EB4-4107-96D5-20DBF4DA114E}" type="datetime1">
              <a:rPr lang="en-US" smtClean="0"/>
              <a:t>4/26/2017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47CF585-595D-4428-8407-388C8197FDE4}" type="slidenum">
              <a:rPr lang="en-US" smtClean="0"/>
              <a:t>‹#›</a:t>
            </a:fld>
            <a:endParaRPr lang="en-US" dirty="0"/>
          </a:p>
        </p:txBody>
      </p:sp>
    </p:spTree>
    <p:extLst>
      <p:ext uri="{BB962C8B-B14F-4D97-AF65-F5344CB8AC3E}">
        <p14:creationId xmlns:p14="http://schemas.microsoft.com/office/powerpoint/2010/main" val="29282955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261872" y="1713655"/>
            <a:ext cx="4480560" cy="731520"/>
          </a:xfrm>
        </p:spPr>
        <p:txBody>
          <a:bodyPr anchor="b">
            <a:normAutofit/>
          </a:bodyPr>
          <a:lstStyle>
            <a:lvl1pPr marL="0" indent="0">
              <a:spcBef>
                <a:spcPts val="0"/>
              </a:spcBef>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261872"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26480" y="1713655"/>
            <a:ext cx="4480560" cy="731520"/>
          </a:xfrm>
        </p:spPr>
        <p:txBody>
          <a:bodyPr anchor="b">
            <a:normAutofit/>
          </a:bodyPr>
          <a:lstStyle>
            <a:lvl1pPr marL="0" indent="0">
              <a:lnSpc>
                <a:spcPct val="95000"/>
              </a:lnSpc>
              <a:spcBef>
                <a:spcPts val="0"/>
              </a:spcBef>
              <a:buNone/>
              <a:defRPr lang="en-US" sz="2000" b="0"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2000"/>
              </a:spcBef>
              <a:buFontTx/>
              <a:buNone/>
            </a:pPr>
            <a:r>
              <a:rPr lang="en-US"/>
              <a:t>Edit Master text styles</a:t>
            </a:r>
          </a:p>
        </p:txBody>
      </p:sp>
      <p:sp>
        <p:nvSpPr>
          <p:cNvPr id="6" name="Content Placeholder 5"/>
          <p:cNvSpPr>
            <a:spLocks noGrp="1"/>
          </p:cNvSpPr>
          <p:nvPr>
            <p:ph sz="quarter" idx="4"/>
          </p:nvPr>
        </p:nvSpPr>
        <p:spPr>
          <a:xfrm>
            <a:off x="6126480"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6C8CD0D-4EEF-460C-8722-21DFDE0A5AB3}" type="datetime1">
              <a:rPr lang="en-US" smtClean="0"/>
              <a:t>4/26/2017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47CF585-595D-4428-8407-388C8197FDE4}" type="slidenum">
              <a:rPr lang="en-US" smtClean="0"/>
              <a:t>‹#›</a:t>
            </a:fld>
            <a:endParaRPr lang="en-US" dirty="0"/>
          </a:p>
        </p:txBody>
      </p:sp>
    </p:spTree>
    <p:extLst>
      <p:ext uri="{BB962C8B-B14F-4D97-AF65-F5344CB8AC3E}">
        <p14:creationId xmlns:p14="http://schemas.microsoft.com/office/powerpoint/2010/main" val="18649177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314B8C9-FD03-4D7D-99D5-8E6FBE1A1DA9}" type="datetime1">
              <a:rPr lang="en-US" smtClean="0"/>
              <a:t>4/26/2017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47CF585-595D-4428-8407-388C8197FDE4}" type="slidenum">
              <a:rPr lang="en-US" smtClean="0"/>
              <a:t>‹#›</a:t>
            </a:fld>
            <a:endParaRPr lang="en-US" dirty="0"/>
          </a:p>
        </p:txBody>
      </p:sp>
    </p:spTree>
    <p:extLst>
      <p:ext uri="{BB962C8B-B14F-4D97-AF65-F5344CB8AC3E}">
        <p14:creationId xmlns:p14="http://schemas.microsoft.com/office/powerpoint/2010/main" val="34493353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C622FE-4DE4-4693-A1F5-3704C06E1442}" type="datetime1">
              <a:rPr lang="en-US" smtClean="0"/>
              <a:t>4/26/2017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47CF585-595D-4428-8407-388C8197FDE4}" type="slidenum">
              <a:rPr lang="en-US" smtClean="0"/>
              <a:t>‹#›</a:t>
            </a:fld>
            <a:endParaRPr lang="en-US" dirty="0"/>
          </a:p>
        </p:txBody>
      </p:sp>
    </p:spTree>
    <p:extLst>
      <p:ext uri="{BB962C8B-B14F-4D97-AF65-F5344CB8AC3E}">
        <p14:creationId xmlns:p14="http://schemas.microsoft.com/office/powerpoint/2010/main" val="16901760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200400" cy="1600197"/>
          </a:xfrm>
        </p:spPr>
        <p:txBody>
          <a:bodyPr anchor="b">
            <a:normAutofit/>
          </a:bodyPr>
          <a:lstStyle>
            <a:lvl1pPr>
              <a:defRPr sz="3200" b="0" baseline="0"/>
            </a:lvl1pPr>
          </a:lstStyle>
          <a:p>
            <a:r>
              <a:rPr lang="en-US"/>
              <a:t>Click to edit Master title style</a:t>
            </a:r>
            <a:endParaRPr lang="en-US" dirty="0"/>
          </a:p>
        </p:txBody>
      </p:sp>
      <p:sp>
        <p:nvSpPr>
          <p:cNvPr id="3" name="Content Placeholder 2"/>
          <p:cNvSpPr>
            <a:spLocks noGrp="1"/>
          </p:cNvSpPr>
          <p:nvPr>
            <p:ph idx="1"/>
          </p:nvPr>
        </p:nvSpPr>
        <p:spPr>
          <a:xfrm>
            <a:off x="4504267" y="685800"/>
            <a:ext cx="6079066" cy="548640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1248" y="2099734"/>
            <a:ext cx="3200400" cy="3810001"/>
          </a:xfrm>
        </p:spPr>
        <p:txBody>
          <a:bodyPr>
            <a:normAutofit/>
          </a:bodyPr>
          <a:lstStyle>
            <a:lvl1pPr marL="0" indent="0">
              <a:lnSpc>
                <a:spcPct val="114000"/>
              </a:lnSpc>
              <a:spcBef>
                <a:spcPts val="800"/>
              </a:spcBef>
              <a:buNone/>
              <a:defRPr sz="13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F3FBDB48-D2D8-41C1-87EB-DEB6B4058836}" type="datetime1">
              <a:rPr lang="en-US" smtClean="0"/>
              <a:t>4/26/2017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47CF585-595D-4428-8407-388C8197FDE4}" type="slidenum">
              <a:rPr lang="en-US" smtClean="0"/>
              <a:t>‹#›</a:t>
            </a:fld>
            <a:endParaRPr lang="en-US" dirty="0"/>
          </a:p>
        </p:txBody>
      </p:sp>
    </p:spTree>
    <p:extLst>
      <p:ext uri="{BB962C8B-B14F-4D97-AF65-F5344CB8AC3E}">
        <p14:creationId xmlns:p14="http://schemas.microsoft.com/office/powerpoint/2010/main" val="6608040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5105400"/>
            <a:ext cx="11292840" cy="17526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14400" y="5257800"/>
            <a:ext cx="9982200" cy="914400"/>
          </a:xfrm>
        </p:spPr>
        <p:txBody>
          <a:bodyPr anchor="b">
            <a:normAutofit/>
          </a:bodyPr>
          <a:lstStyle>
            <a:lvl1pPr>
              <a:defRPr sz="2800" b="0">
                <a:solidFill>
                  <a:schemeClr val="bg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11292840" cy="5128923"/>
          </a:xfrm>
          <a:solidFill>
            <a:schemeClr val="accent1"/>
          </a:solidFill>
        </p:spPr>
        <p:txBody>
          <a:bodyPr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914400" y="6108589"/>
            <a:ext cx="9982200" cy="597011"/>
          </a:xfrm>
        </p:spPr>
        <p:txBody>
          <a:bodyPr>
            <a:normAutofit/>
          </a:bodyPr>
          <a:lstStyle>
            <a:lvl1pPr marL="0" indent="0">
              <a:lnSpc>
                <a:spcPct val="100000"/>
              </a:lnSpc>
              <a:spcBef>
                <a:spcPts val="800"/>
              </a:spcBef>
              <a:buNone/>
              <a:defRPr sz="1300">
                <a:solidFill>
                  <a:schemeClr val="bg1">
                    <a:lumMod val="8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38FE785A-B190-42CE-849C-0DD68F0404D5}" type="datetime1">
              <a:rPr lang="en-US" smtClean="0"/>
              <a:t>4/26/2017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47CF585-595D-4428-8407-388C8197FDE4}" type="slidenum">
              <a:rPr lang="en-US" smtClean="0"/>
              <a:t>‹#›</a:t>
            </a:fld>
            <a:endParaRPr lang="en-US" dirty="0"/>
          </a:p>
        </p:txBody>
      </p:sp>
    </p:spTree>
    <p:extLst>
      <p:ext uri="{BB962C8B-B14F-4D97-AF65-F5344CB8AC3E}">
        <p14:creationId xmlns:p14="http://schemas.microsoft.com/office/powerpoint/2010/main" val="30431404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32896C1-7A65-4629-A4AB-C3E1CF0F588D}" type="datetime1">
              <a:rPr lang="en-US" smtClean="0"/>
              <a:t>4/26/2017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47CF585-595D-4428-8407-388C8197FDE4}" type="slidenum">
              <a:rPr lang="en-US" smtClean="0"/>
              <a:t>‹#›</a:t>
            </a:fld>
            <a:endParaRPr lang="en-US" dirty="0"/>
          </a:p>
        </p:txBody>
      </p:sp>
    </p:spTree>
    <p:extLst>
      <p:ext uri="{BB962C8B-B14F-4D97-AF65-F5344CB8AC3E}">
        <p14:creationId xmlns:p14="http://schemas.microsoft.com/office/powerpoint/2010/main" val="21289559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48700" y="381000"/>
            <a:ext cx="2476500" cy="589756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62000" y="381000"/>
            <a:ext cx="7734300" cy="5897562"/>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BF6FAD2-5DB7-45DC-9621-0CFCC35AAC90}" type="datetime1">
              <a:rPr lang="en-US" smtClean="0"/>
              <a:t>4/26/2017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47CF585-595D-4428-8407-388C8197FDE4}" type="slidenum">
              <a:rPr lang="en-US" smtClean="0"/>
              <a:t>‹#›</a:t>
            </a:fld>
            <a:endParaRPr lang="en-US" dirty="0"/>
          </a:p>
        </p:txBody>
      </p:sp>
    </p:spTree>
    <p:extLst>
      <p:ext uri="{BB962C8B-B14F-4D97-AF65-F5344CB8AC3E}">
        <p14:creationId xmlns:p14="http://schemas.microsoft.com/office/powerpoint/2010/main" val="5165564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1292840" y="0"/>
            <a:ext cx="91440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261872" y="365760"/>
            <a:ext cx="9692640" cy="1325562"/>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261872" y="1828800"/>
            <a:ext cx="8595360" cy="4351337"/>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16200000">
            <a:off x="10797542" y="998537"/>
            <a:ext cx="1904999" cy="365125"/>
          </a:xfrm>
          <a:prstGeom prst="rect">
            <a:avLst/>
          </a:prstGeom>
        </p:spPr>
        <p:txBody>
          <a:bodyPr vert="horz" lIns="91440" tIns="45720" rIns="91440" bIns="45720" rtlCol="0" anchor="ctr"/>
          <a:lstStyle>
            <a:lvl1pPr algn="r">
              <a:defRPr sz="1050" b="0">
                <a:solidFill>
                  <a:schemeClr val="tx2">
                    <a:lumMod val="20000"/>
                    <a:lumOff val="80000"/>
                  </a:schemeClr>
                </a:solidFill>
              </a:defRPr>
            </a:lvl1pPr>
          </a:lstStyle>
          <a:p>
            <a:fld id="{12885703-DCC5-46AC-AB22-7ADD6C0DC3FB}" type="datetime1">
              <a:rPr lang="en-US" smtClean="0"/>
              <a:t>4/26/2017</a:t>
            </a:fld>
            <a:endParaRPr lang="en-US" dirty="0"/>
          </a:p>
        </p:txBody>
      </p:sp>
      <p:sp>
        <p:nvSpPr>
          <p:cNvPr id="5" name="Footer Placeholder 4"/>
          <p:cNvSpPr>
            <a:spLocks noGrp="1"/>
          </p:cNvSpPr>
          <p:nvPr>
            <p:ph type="ftr" sz="quarter" idx="3"/>
          </p:nvPr>
        </p:nvSpPr>
        <p:spPr>
          <a:xfrm rot="16200000">
            <a:off x="9959341" y="4046537"/>
            <a:ext cx="3581400" cy="365125"/>
          </a:xfrm>
          <a:prstGeom prst="rect">
            <a:avLst/>
          </a:prstGeom>
        </p:spPr>
        <p:txBody>
          <a:bodyPr vert="horz" lIns="91440" tIns="45720" rIns="91440" bIns="45720" rtlCol="0" anchor="ctr"/>
          <a:lstStyle>
            <a:lvl1pPr algn="l">
              <a:defRPr sz="1050">
                <a:solidFill>
                  <a:schemeClr val="tx2">
                    <a:lumMod val="20000"/>
                    <a:lumOff val="80000"/>
                  </a:schemeClr>
                </a:solidFill>
              </a:defRPr>
            </a:lvl1pPr>
          </a:lstStyle>
          <a:p>
            <a:endParaRPr lang="en-US" dirty="0"/>
          </a:p>
        </p:txBody>
      </p:sp>
      <p:sp>
        <p:nvSpPr>
          <p:cNvPr id="6" name="Slide Number Placeholder 5"/>
          <p:cNvSpPr>
            <a:spLocks noGrp="1"/>
          </p:cNvSpPr>
          <p:nvPr>
            <p:ph type="sldNum" sz="quarter" idx="4"/>
          </p:nvPr>
        </p:nvSpPr>
        <p:spPr>
          <a:xfrm>
            <a:off x="11292840" y="6172200"/>
            <a:ext cx="914400" cy="593725"/>
          </a:xfrm>
          <a:prstGeom prst="rect">
            <a:avLst/>
          </a:prstGeom>
        </p:spPr>
        <p:txBody>
          <a:bodyPr vert="horz" lIns="45720" tIns="45720" rIns="45720" bIns="45720" rtlCol="0" anchor="ctr">
            <a:normAutofit/>
          </a:bodyPr>
          <a:lstStyle>
            <a:lvl1pPr algn="ctr">
              <a:defRPr sz="3600">
                <a:solidFill>
                  <a:schemeClr val="tx2">
                    <a:lumMod val="60000"/>
                    <a:lumOff val="40000"/>
                  </a:schemeClr>
                </a:solidFill>
              </a:defRPr>
            </a:lvl1pPr>
          </a:lstStyle>
          <a:p>
            <a:fld id="{647CF585-595D-4428-8407-388C8197FDE4}" type="slidenum">
              <a:rPr lang="en-US" smtClean="0"/>
              <a:t>‹#›</a:t>
            </a:fld>
            <a:endParaRPr lang="en-US" dirty="0"/>
          </a:p>
        </p:txBody>
      </p:sp>
    </p:spTree>
    <p:extLst>
      <p:ext uri="{BB962C8B-B14F-4D97-AF65-F5344CB8AC3E}">
        <p14:creationId xmlns:p14="http://schemas.microsoft.com/office/powerpoint/2010/main" val="4230012732"/>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Lst>
  <p:hf hdr="0" ftr="0" dt="0"/>
  <p:txStyles>
    <p:titleStyle>
      <a:lvl1pPr algn="l" defTabSz="914400" rtl="0" eaLnBrk="1" latinLnBrk="0" hangingPunct="1">
        <a:lnSpc>
          <a:spcPct val="90000"/>
        </a:lnSpc>
        <a:spcBef>
          <a:spcPct val="0"/>
        </a:spcBef>
        <a:buNone/>
        <a:defRPr sz="4400" kern="1200" spc="-50" baseline="0">
          <a:solidFill>
            <a:schemeClr val="tx1"/>
          </a:solidFill>
          <a:latin typeface="+mj-lt"/>
          <a:ea typeface="+mj-ea"/>
          <a:cs typeface="+mj-cs"/>
        </a:defRPr>
      </a:lvl1pPr>
    </p:titleStyle>
    <p:bodyStyle>
      <a:lvl1pPr marL="182880" indent="-182880" algn="l" defTabSz="914400" rtl="0" eaLnBrk="1" latinLnBrk="0" hangingPunct="1">
        <a:lnSpc>
          <a:spcPct val="95000"/>
        </a:lnSpc>
        <a:spcBef>
          <a:spcPts val="1400"/>
        </a:spcBef>
        <a:spcAft>
          <a:spcPts val="200"/>
        </a:spcAft>
        <a:buClr>
          <a:schemeClr val="accent1"/>
        </a:buClr>
        <a:buSzPct val="80000"/>
        <a:buFont typeface="Arial" pitchFamily="34" charset="0"/>
        <a:buChar char="•"/>
        <a:defRPr sz="1800" kern="1200" spc="10" baseline="0">
          <a:solidFill>
            <a:schemeClr val="tx1"/>
          </a:solidFill>
          <a:latin typeface="+mn-lt"/>
          <a:ea typeface="+mn-ea"/>
          <a:cs typeface="+mn-cs"/>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85000"/>
              <a:lumOff val="15000"/>
            </a:schemeClr>
          </a:solidFill>
          <a:latin typeface="+mn-lt"/>
          <a:ea typeface="+mn-ea"/>
          <a:cs typeface="+mn-cs"/>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3.jp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9.jpg"/></Relationships>
</file>

<file path=ppt/slides/_rels/slide1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5.xml"/><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571587" y="6334780"/>
            <a:ext cx="5360861" cy="523220"/>
          </a:xfrm>
          <a:prstGeom prst="rect">
            <a:avLst/>
          </a:prstGeom>
          <a:noFill/>
        </p:spPr>
        <p:txBody>
          <a:bodyPr wrap="square" rtlCol="0">
            <a:spAutoFit/>
          </a:bodyPr>
          <a:lstStyle/>
          <a:p>
            <a:r>
              <a:rPr lang="en-US" sz="1400" b="1" dirty="0" smtClean="0">
                <a:solidFill>
                  <a:schemeClr val="accent1"/>
                </a:solidFill>
                <a:latin typeface="Arial" pitchFamily="34" charset="0"/>
                <a:cs typeface="Arial" pitchFamily="34" charset="0"/>
              </a:rPr>
              <a:t>The Consortium of Title IX and Equity Officers in Higher Ed</a:t>
            </a:r>
          </a:p>
          <a:p>
            <a:r>
              <a:rPr lang="en-US" sz="1400" b="1" dirty="0" smtClean="0">
                <a:solidFill>
                  <a:schemeClr val="accent1"/>
                </a:solidFill>
                <a:latin typeface="Arial" pitchFamily="34" charset="0"/>
                <a:cs typeface="Arial" pitchFamily="34" charset="0"/>
              </a:rPr>
              <a:t>May </a:t>
            </a:r>
            <a:r>
              <a:rPr lang="en-US" sz="1400" b="1" dirty="0">
                <a:solidFill>
                  <a:schemeClr val="accent1"/>
                </a:solidFill>
                <a:latin typeface="Arial" pitchFamily="34" charset="0"/>
                <a:cs typeface="Arial" pitchFamily="34" charset="0"/>
              </a:rPr>
              <a:t>2017</a:t>
            </a:r>
          </a:p>
        </p:txBody>
      </p:sp>
      <p:sp>
        <p:nvSpPr>
          <p:cNvPr id="4" name="Title 1"/>
          <p:cNvSpPr txBox="1">
            <a:spLocks/>
          </p:cNvSpPr>
          <p:nvPr/>
        </p:nvSpPr>
        <p:spPr>
          <a:xfrm>
            <a:off x="993228" y="441434"/>
            <a:ext cx="10633841" cy="3578773"/>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sz="4000" b="1" dirty="0" smtClean="0">
              <a:solidFill>
                <a:srgbClr val="FFC000"/>
              </a:solidFill>
              <a:latin typeface="Arial" pitchFamily="34" charset="0"/>
              <a:cs typeface="Arial" pitchFamily="34" charset="0"/>
            </a:endParaRPr>
          </a:p>
          <a:p>
            <a:r>
              <a:rPr lang="en-US" sz="4000" b="1" dirty="0" smtClean="0">
                <a:solidFill>
                  <a:srgbClr val="FFC000"/>
                </a:solidFill>
                <a:latin typeface="Arial" pitchFamily="34" charset="0"/>
                <a:cs typeface="Arial" pitchFamily="34" charset="0"/>
              </a:rPr>
              <a:t>When Two Laws Collide:</a:t>
            </a:r>
          </a:p>
          <a:p>
            <a:endParaRPr lang="en-US" sz="4000" b="1" dirty="0">
              <a:solidFill>
                <a:srgbClr val="FFC000"/>
              </a:solidFill>
              <a:latin typeface="Arial" pitchFamily="34" charset="0"/>
              <a:cs typeface="Arial" pitchFamily="34" charset="0"/>
            </a:endParaRPr>
          </a:p>
          <a:p>
            <a:r>
              <a:rPr lang="en-US" sz="4000" b="1" dirty="0" smtClean="0">
                <a:solidFill>
                  <a:srgbClr val="FFC000"/>
                </a:solidFill>
                <a:latin typeface="Arial" pitchFamily="34" charset="0"/>
                <a:cs typeface="Arial" pitchFamily="34" charset="0"/>
              </a:rPr>
              <a:t>Considerations in the Modern Political Age</a:t>
            </a:r>
            <a:endParaRPr lang="en-US" sz="4000" b="1" dirty="0">
              <a:solidFill>
                <a:srgbClr val="FFC000"/>
              </a:solidFill>
              <a:latin typeface="Arial" pitchFamily="34" charset="0"/>
              <a:cs typeface="Arial" pitchFamily="34" charset="0"/>
            </a:endParaRPr>
          </a:p>
          <a:p>
            <a:endParaRPr lang="en-US" sz="4000" b="1" dirty="0" smtClean="0">
              <a:solidFill>
                <a:srgbClr val="FFC000"/>
              </a:solidFill>
              <a:latin typeface="Arial" pitchFamily="34" charset="0"/>
              <a:cs typeface="Arial" pitchFamily="34" charset="0"/>
            </a:endParaRPr>
          </a:p>
        </p:txBody>
      </p:sp>
      <p:sp>
        <p:nvSpPr>
          <p:cNvPr id="5" name="Rectangle 4"/>
          <p:cNvSpPr/>
          <p:nvPr/>
        </p:nvSpPr>
        <p:spPr>
          <a:xfrm>
            <a:off x="1754435" y="3500307"/>
            <a:ext cx="8689727" cy="1908215"/>
          </a:xfrm>
          <a:prstGeom prst="rect">
            <a:avLst/>
          </a:prstGeom>
        </p:spPr>
        <p:txBody>
          <a:bodyPr wrap="square">
            <a:spAutoFit/>
          </a:bodyPr>
          <a:lstStyle/>
          <a:p>
            <a:pPr algn="ctr"/>
            <a:endParaRPr lang="en-US" sz="2000" b="1" i="1" dirty="0" smtClean="0">
              <a:solidFill>
                <a:srgbClr val="7DB2BA"/>
              </a:solidFill>
              <a:latin typeface="Arial" pitchFamily="34" charset="0"/>
              <a:cs typeface="Arial" pitchFamily="34" charset="0"/>
            </a:endParaRPr>
          </a:p>
          <a:p>
            <a:pPr algn="ctr"/>
            <a:endParaRPr lang="en-US" sz="2000" b="1" i="1" dirty="0">
              <a:solidFill>
                <a:srgbClr val="7DB2BA"/>
              </a:solidFill>
              <a:latin typeface="Arial" pitchFamily="34" charset="0"/>
              <a:cs typeface="Arial" pitchFamily="34" charset="0"/>
            </a:endParaRPr>
          </a:p>
          <a:p>
            <a:pPr algn="ctr"/>
            <a:r>
              <a:rPr lang="en-US" sz="2000" b="1" i="1" dirty="0" smtClean="0">
                <a:solidFill>
                  <a:srgbClr val="7DB2BA"/>
                </a:solidFill>
                <a:latin typeface="Arial" pitchFamily="34" charset="0"/>
                <a:cs typeface="Arial" pitchFamily="34" charset="0"/>
              </a:rPr>
              <a:t>Presented by:</a:t>
            </a:r>
            <a:endParaRPr lang="en-US" sz="1600" b="1" i="1" dirty="0">
              <a:solidFill>
                <a:srgbClr val="7DB2BA"/>
              </a:solidFill>
              <a:latin typeface="Arial" pitchFamily="34" charset="0"/>
              <a:cs typeface="Arial" pitchFamily="34" charset="0"/>
            </a:endParaRPr>
          </a:p>
          <a:p>
            <a:pPr algn="ctr"/>
            <a:endParaRPr lang="en-US" sz="1600" b="1" i="1" dirty="0">
              <a:solidFill>
                <a:srgbClr val="7DB2BA"/>
              </a:solidFill>
              <a:latin typeface="Arial" pitchFamily="34" charset="0"/>
              <a:cs typeface="Arial" pitchFamily="34" charset="0"/>
            </a:endParaRPr>
          </a:p>
          <a:p>
            <a:pPr algn="ctr"/>
            <a:r>
              <a:rPr lang="en-US" sz="1400" b="1" i="1" dirty="0">
                <a:solidFill>
                  <a:srgbClr val="7DB2BA"/>
                </a:solidFill>
                <a:latin typeface="Arial" pitchFamily="34" charset="0"/>
                <a:cs typeface="Arial" pitchFamily="34" charset="0"/>
              </a:rPr>
              <a:t>Jeffrey Graves, </a:t>
            </a:r>
            <a:r>
              <a:rPr lang="en-US" sz="1400" b="1" i="1" dirty="0" smtClean="0">
                <a:solidFill>
                  <a:srgbClr val="7DB2BA"/>
                </a:solidFill>
                <a:latin typeface="Arial" pitchFamily="34" charset="0"/>
                <a:cs typeface="Arial" pitchFamily="34" charset="0"/>
              </a:rPr>
              <a:t>Associate </a:t>
            </a:r>
            <a:r>
              <a:rPr lang="en-US" sz="1400" b="1" i="1" dirty="0">
                <a:solidFill>
                  <a:srgbClr val="7DB2BA"/>
                </a:solidFill>
                <a:latin typeface="Arial" pitchFamily="34" charset="0"/>
                <a:cs typeface="Arial" pitchFamily="34" charset="0"/>
              </a:rPr>
              <a:t>Vice President for Legal </a:t>
            </a:r>
            <a:r>
              <a:rPr lang="en-US" sz="1400" b="1" i="1" dirty="0" smtClean="0">
                <a:solidFill>
                  <a:srgbClr val="7DB2BA"/>
                </a:solidFill>
                <a:latin typeface="Arial" pitchFamily="34" charset="0"/>
                <a:cs typeface="Arial" pitchFamily="34" charset="0"/>
              </a:rPr>
              <a:t>Affairs, Univ. of </a:t>
            </a:r>
            <a:r>
              <a:rPr lang="en-US" sz="1400" b="1" i="1" smtClean="0">
                <a:solidFill>
                  <a:srgbClr val="7DB2BA"/>
                </a:solidFill>
                <a:latin typeface="Arial" pitchFamily="34" charset="0"/>
                <a:cs typeface="Arial" pitchFamily="34" charset="0"/>
              </a:rPr>
              <a:t>Texas </a:t>
            </a:r>
            <a:r>
              <a:rPr lang="en-US" sz="1400" b="1" i="1" smtClean="0">
                <a:solidFill>
                  <a:srgbClr val="7DB2BA"/>
                </a:solidFill>
                <a:latin typeface="Arial" pitchFamily="34" charset="0"/>
                <a:cs typeface="Arial" pitchFamily="34" charset="0"/>
              </a:rPr>
              <a:t>at Austin </a:t>
            </a:r>
            <a:endParaRPr lang="en-US" sz="1400" b="1" i="1" dirty="0" smtClean="0">
              <a:solidFill>
                <a:srgbClr val="7DB2BA"/>
              </a:solidFill>
              <a:latin typeface="Arial" pitchFamily="34" charset="0"/>
              <a:cs typeface="Arial" pitchFamily="34" charset="0"/>
            </a:endParaRPr>
          </a:p>
          <a:p>
            <a:pPr algn="ctr"/>
            <a:r>
              <a:rPr lang="en-US" sz="1400" b="1" i="1" dirty="0" smtClean="0">
                <a:solidFill>
                  <a:srgbClr val="7DB2BA"/>
                </a:solidFill>
                <a:latin typeface="Arial" pitchFamily="34" charset="0"/>
                <a:cs typeface="Arial" pitchFamily="34" charset="0"/>
              </a:rPr>
              <a:t>Tamra </a:t>
            </a:r>
            <a:r>
              <a:rPr lang="en-US" sz="1400" b="1" i="1" dirty="0">
                <a:solidFill>
                  <a:srgbClr val="7DB2BA"/>
                </a:solidFill>
                <a:latin typeface="Arial" pitchFamily="34" charset="0"/>
                <a:cs typeface="Arial" pitchFamily="34" charset="0"/>
              </a:rPr>
              <a:t>English, Senior Associate General Counsel and Managing Attorney, </a:t>
            </a:r>
            <a:r>
              <a:rPr lang="en-US" sz="1400" b="1" i="1" dirty="0" smtClean="0">
                <a:solidFill>
                  <a:srgbClr val="7DB2BA"/>
                </a:solidFill>
                <a:latin typeface="Arial" pitchFamily="34" charset="0"/>
                <a:cs typeface="Arial" pitchFamily="34" charset="0"/>
              </a:rPr>
              <a:t>Univ. of Texas </a:t>
            </a:r>
            <a:r>
              <a:rPr lang="en-US" sz="1400" b="1" i="1" dirty="0">
                <a:solidFill>
                  <a:srgbClr val="7DB2BA"/>
                </a:solidFill>
                <a:latin typeface="Arial" pitchFamily="34" charset="0"/>
                <a:cs typeface="Arial" pitchFamily="34" charset="0"/>
              </a:rPr>
              <a:t>System</a:t>
            </a:r>
            <a:br>
              <a:rPr lang="en-US" sz="1400" b="1" i="1" dirty="0">
                <a:solidFill>
                  <a:srgbClr val="7DB2BA"/>
                </a:solidFill>
                <a:latin typeface="Arial" pitchFamily="34" charset="0"/>
                <a:cs typeface="Arial" pitchFamily="34" charset="0"/>
              </a:rPr>
            </a:br>
            <a:endParaRPr lang="en-US" sz="1400" b="1" i="1" dirty="0">
              <a:solidFill>
                <a:srgbClr val="7DB2BA"/>
              </a:solidFill>
              <a:latin typeface="Arial" pitchFamily="34" charset="0"/>
              <a:cs typeface="Arial" pitchFamily="34" charset="0"/>
            </a:endParaRPr>
          </a:p>
        </p:txBody>
      </p:sp>
      <p:sp>
        <p:nvSpPr>
          <p:cNvPr id="2" name="Slide Number Placeholder 1"/>
          <p:cNvSpPr>
            <a:spLocks noGrp="1"/>
          </p:cNvSpPr>
          <p:nvPr>
            <p:ph type="sldNum" sz="quarter" idx="12"/>
          </p:nvPr>
        </p:nvSpPr>
        <p:spPr/>
        <p:txBody>
          <a:bodyPr>
            <a:normAutofit lnSpcReduction="10000"/>
          </a:bodyPr>
          <a:lstStyle/>
          <a:p>
            <a:fld id="{647CF585-595D-4428-8407-388C8197FDE4}" type="slidenum">
              <a:rPr lang="en-US" smtClean="0"/>
              <a:t>1</a:t>
            </a:fld>
            <a:endParaRPr lang="en-US" dirty="0"/>
          </a:p>
        </p:txBody>
      </p:sp>
    </p:spTree>
    <p:extLst>
      <p:ext uri="{BB962C8B-B14F-4D97-AF65-F5344CB8AC3E}">
        <p14:creationId xmlns:p14="http://schemas.microsoft.com/office/powerpoint/2010/main" val="24483429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2528" y="365760"/>
            <a:ext cx="9511990" cy="1092550"/>
          </a:xfrm>
        </p:spPr>
        <p:txBody>
          <a:bodyPr>
            <a:normAutofit fontScale="90000"/>
          </a:bodyPr>
          <a:lstStyle/>
          <a:p>
            <a:pPr algn="ctr"/>
            <a:r>
              <a:rPr lang="en-US" dirty="0" smtClean="0"/>
              <a:t/>
            </a:r>
            <a:br>
              <a:rPr lang="en-US" dirty="0" smtClean="0"/>
            </a:br>
            <a:r>
              <a:rPr lang="en-US" sz="4900" dirty="0" smtClean="0"/>
              <a:t>Overview </a:t>
            </a:r>
            <a:endParaRPr lang="en-US" sz="4900" dirty="0"/>
          </a:p>
        </p:txBody>
      </p:sp>
      <p:sp>
        <p:nvSpPr>
          <p:cNvPr id="4" name="Content Placeholder 3"/>
          <p:cNvSpPr>
            <a:spLocks noGrp="1"/>
          </p:cNvSpPr>
          <p:nvPr>
            <p:ph idx="1"/>
          </p:nvPr>
        </p:nvSpPr>
        <p:spPr/>
        <p:txBody>
          <a:bodyPr>
            <a:normAutofit/>
          </a:bodyPr>
          <a:lstStyle/>
          <a:p>
            <a:r>
              <a:rPr lang="en-US" dirty="0" smtClean="0"/>
              <a:t>Recent Incidents on Campus</a:t>
            </a:r>
            <a:endParaRPr lang="en-US" dirty="0"/>
          </a:p>
          <a:p>
            <a:r>
              <a:rPr lang="en-US" dirty="0" smtClean="0"/>
              <a:t>Legal </a:t>
            </a:r>
            <a:r>
              <a:rPr lang="en-US" dirty="0"/>
              <a:t>Considerations</a:t>
            </a:r>
          </a:p>
          <a:p>
            <a:pPr lvl="1"/>
            <a:r>
              <a:rPr lang="en-US" dirty="0" smtClean="0"/>
              <a:t>The First </a:t>
            </a:r>
            <a:r>
              <a:rPr lang="en-US" dirty="0"/>
              <a:t>Amendment </a:t>
            </a:r>
            <a:endParaRPr lang="en-US" dirty="0" smtClean="0"/>
          </a:p>
          <a:p>
            <a:pPr lvl="1"/>
            <a:r>
              <a:rPr lang="en-US" dirty="0"/>
              <a:t>Free Speech v. Hate </a:t>
            </a:r>
            <a:r>
              <a:rPr lang="en-US" dirty="0" smtClean="0"/>
              <a:t>Speech</a:t>
            </a:r>
            <a:endParaRPr lang="en-US" dirty="0"/>
          </a:p>
          <a:p>
            <a:r>
              <a:rPr lang="en-US" dirty="0" smtClean="0"/>
              <a:t>When Two Laws Collide- Federal &amp; State Laws v. The First Amendment </a:t>
            </a:r>
          </a:p>
          <a:p>
            <a:pPr lvl="1"/>
            <a:r>
              <a:rPr lang="en-US" dirty="0" smtClean="0"/>
              <a:t>Discrimination &amp; Harassment</a:t>
            </a:r>
          </a:p>
          <a:p>
            <a:pPr lvl="1"/>
            <a:r>
              <a:rPr lang="en-US" dirty="0" smtClean="0"/>
              <a:t>Harassment and Academic Freedom</a:t>
            </a:r>
          </a:p>
          <a:p>
            <a:pPr lvl="1"/>
            <a:r>
              <a:rPr lang="en-US" dirty="0" smtClean="0"/>
              <a:t>Balancing Title IX and The First Amendment</a:t>
            </a:r>
          </a:p>
          <a:p>
            <a:pPr lvl="1"/>
            <a:r>
              <a:rPr lang="en-US" dirty="0" smtClean="0"/>
              <a:t>When Title IX and The First Amendment Collide</a:t>
            </a:r>
            <a:endParaRPr lang="en-US" dirty="0"/>
          </a:p>
          <a:p>
            <a:r>
              <a:rPr lang="en-US" dirty="0"/>
              <a:t>Practical Considerations</a:t>
            </a:r>
          </a:p>
          <a:p>
            <a:r>
              <a:rPr lang="en-US" dirty="0"/>
              <a:t>Discussion</a:t>
            </a:r>
          </a:p>
          <a:p>
            <a:endParaRPr lang="en-US" dirty="0"/>
          </a:p>
        </p:txBody>
      </p:sp>
      <p:sp>
        <p:nvSpPr>
          <p:cNvPr id="3" name="Slide Number Placeholder 2"/>
          <p:cNvSpPr>
            <a:spLocks noGrp="1"/>
          </p:cNvSpPr>
          <p:nvPr>
            <p:ph type="sldNum" sz="quarter" idx="12"/>
          </p:nvPr>
        </p:nvSpPr>
        <p:spPr/>
        <p:txBody>
          <a:bodyPr>
            <a:normAutofit lnSpcReduction="10000"/>
          </a:bodyPr>
          <a:lstStyle/>
          <a:p>
            <a:fld id="{CBDBAD75-DAAC-419F-A031-95EBAE8E8967}" type="slidenum">
              <a:rPr lang="en-US" smtClean="0">
                <a:solidFill>
                  <a:srgbClr val="1C1C1C">
                    <a:tint val="75000"/>
                  </a:srgbClr>
                </a:solidFill>
              </a:rPr>
              <a:pPr/>
              <a:t>2</a:t>
            </a:fld>
            <a:endParaRPr lang="en-US" dirty="0">
              <a:solidFill>
                <a:srgbClr val="1C1C1C">
                  <a:tint val="75000"/>
                </a:srgbClr>
              </a:solidFill>
            </a:endParaRPr>
          </a:p>
        </p:txBody>
      </p:sp>
    </p:spTree>
    <p:extLst>
      <p:ext uri="{BB962C8B-B14F-4D97-AF65-F5344CB8AC3E}">
        <p14:creationId xmlns:p14="http://schemas.microsoft.com/office/powerpoint/2010/main" val="315517244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Recent Incidents </a:t>
            </a:r>
            <a:br>
              <a:rPr lang="en-US" dirty="0" smtClean="0"/>
            </a:br>
            <a:r>
              <a:rPr lang="en-US" dirty="0" smtClean="0"/>
              <a:t>on Campus</a:t>
            </a:r>
            <a:r>
              <a:rPr lang="en-US" dirty="0"/>
              <a:t/>
            </a:r>
            <a:br>
              <a:rPr lang="en-US" dirty="0"/>
            </a:br>
            <a:endParaRPr lang="en-US" dirty="0"/>
          </a:p>
        </p:txBody>
      </p:sp>
      <p:sp>
        <p:nvSpPr>
          <p:cNvPr id="3" name="Text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2"/>
          </p:nvPr>
        </p:nvSpPr>
        <p:spPr/>
        <p:txBody>
          <a:bodyPr>
            <a:normAutofit lnSpcReduction="10000"/>
          </a:bodyPr>
          <a:lstStyle/>
          <a:p>
            <a:fld id="{647CF585-595D-4428-8407-388C8197FDE4}" type="slidenum">
              <a:rPr lang="en-US" smtClean="0"/>
              <a:t>3</a:t>
            </a:fld>
            <a:endParaRPr lang="en-US" dirty="0"/>
          </a:p>
        </p:txBody>
      </p:sp>
    </p:spTree>
    <p:extLst>
      <p:ext uri="{BB962C8B-B14F-4D97-AF65-F5344CB8AC3E}">
        <p14:creationId xmlns:p14="http://schemas.microsoft.com/office/powerpoint/2010/main" val="246885174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2335" y="365760"/>
            <a:ext cx="9715499" cy="1325562"/>
          </a:xfrm>
        </p:spPr>
        <p:txBody>
          <a:bodyPr/>
          <a:lstStyle/>
          <a:p>
            <a:pPr algn="ctr"/>
            <a:r>
              <a:rPr lang="en-US" dirty="0" smtClean="0">
                <a:solidFill>
                  <a:srgbClr val="FFC000"/>
                </a:solidFill>
              </a:rPr>
              <a:t>UT Austin</a:t>
            </a:r>
            <a:endParaRPr lang="en-US" dirty="0">
              <a:solidFill>
                <a:srgbClr val="FFC000"/>
              </a:solidFill>
            </a:endParaRPr>
          </a:p>
        </p:txBody>
      </p:sp>
      <p:pic>
        <p:nvPicPr>
          <p:cNvPr id="7" name="Content Placeholder 6"/>
          <p:cNvPicPr>
            <a:picLocks noGrp="1" noChangeAspect="1"/>
          </p:cNvPicPr>
          <p:nvPr>
            <p:ph sz="half" idx="1"/>
          </p:nvPr>
        </p:nvPicPr>
        <p:blipFill>
          <a:blip r:embed="rId2"/>
          <a:stretch>
            <a:fillRect/>
          </a:stretch>
        </p:blipFill>
        <p:spPr>
          <a:xfrm>
            <a:off x="606972" y="689582"/>
            <a:ext cx="2932386" cy="2799506"/>
          </a:xfrm>
          <a:prstGeom prst="rect">
            <a:avLst/>
          </a:prstGeom>
        </p:spPr>
      </p:pic>
      <p:sp>
        <p:nvSpPr>
          <p:cNvPr id="5" name="Text Placeholder 4"/>
          <p:cNvSpPr>
            <a:spLocks noGrp="1"/>
          </p:cNvSpPr>
          <p:nvPr>
            <p:ph sz="half" idx="2"/>
          </p:nvPr>
        </p:nvSpPr>
        <p:spPr>
          <a:xfrm>
            <a:off x="5831895" y="1935113"/>
            <a:ext cx="4741499" cy="4354174"/>
          </a:xfrm>
        </p:spPr>
        <p:txBody>
          <a:bodyPr/>
          <a:lstStyle/>
          <a:p>
            <a:pPr marL="0" indent="0">
              <a:buNone/>
            </a:pPr>
            <a:r>
              <a:rPr lang="en-US" dirty="0" smtClean="0"/>
              <a:t>Campus Reaction:</a:t>
            </a:r>
          </a:p>
          <a:p>
            <a:pPr lvl="1">
              <a:buFont typeface="Wingdings" panose="05000000000000000000" pitchFamily="2" charset="2"/>
              <a:buChar char="Ø"/>
            </a:pPr>
            <a:r>
              <a:rPr lang="en-US" dirty="0" smtClean="0"/>
              <a:t>Anger</a:t>
            </a:r>
          </a:p>
          <a:p>
            <a:pPr lvl="1">
              <a:buFont typeface="Wingdings" panose="05000000000000000000" pitchFamily="2" charset="2"/>
              <a:buChar char="Ø"/>
            </a:pPr>
            <a:r>
              <a:rPr lang="en-US" dirty="0" smtClean="0"/>
              <a:t>Fear</a:t>
            </a:r>
          </a:p>
          <a:p>
            <a:pPr lvl="1">
              <a:buFont typeface="Wingdings" panose="05000000000000000000" pitchFamily="2" charset="2"/>
              <a:buChar char="Ø"/>
            </a:pPr>
            <a:r>
              <a:rPr lang="en-US" dirty="0" smtClean="0"/>
              <a:t>Outrage</a:t>
            </a:r>
          </a:p>
          <a:p>
            <a:pPr lvl="1">
              <a:buFont typeface="Wingdings" panose="05000000000000000000" pitchFamily="2" charset="2"/>
              <a:buChar char="Ø"/>
            </a:pPr>
            <a:r>
              <a:rPr lang="en-US" dirty="0" smtClean="0"/>
              <a:t>Voiced concerns at town hall forum</a:t>
            </a:r>
          </a:p>
          <a:p>
            <a:pPr marL="0" indent="0">
              <a:buNone/>
            </a:pPr>
            <a:endParaRPr lang="en-US" dirty="0"/>
          </a:p>
          <a:p>
            <a:pPr marL="0" indent="0">
              <a:buNone/>
            </a:pPr>
            <a:r>
              <a:rPr lang="en-US" dirty="0" smtClean="0"/>
              <a:t>Administration Response:	</a:t>
            </a:r>
          </a:p>
          <a:p>
            <a:pPr lvl="1">
              <a:buFont typeface="Wingdings" panose="05000000000000000000" pitchFamily="2" charset="2"/>
              <a:buChar char="Ø"/>
            </a:pPr>
            <a:r>
              <a:rPr lang="en-US" dirty="0" smtClean="0"/>
              <a:t>Town hall style forum	</a:t>
            </a:r>
          </a:p>
          <a:p>
            <a:pPr lvl="1">
              <a:buFont typeface="Wingdings" panose="05000000000000000000" pitchFamily="2" charset="2"/>
              <a:buChar char="Ø"/>
            </a:pPr>
            <a:r>
              <a:rPr lang="en-US" dirty="0" smtClean="0"/>
              <a:t>Removal of posters</a:t>
            </a:r>
          </a:p>
          <a:p>
            <a:pPr lvl="1">
              <a:buFont typeface="Wingdings" panose="05000000000000000000" pitchFamily="2" charset="2"/>
              <a:buChar char="Ø"/>
            </a:pPr>
            <a:r>
              <a:rPr lang="en-US" dirty="0" smtClean="0"/>
              <a:t>Statement by University and comments on social media by UT Austin President 	</a:t>
            </a:r>
            <a:endParaRPr lang="en-US" dirty="0"/>
          </a:p>
        </p:txBody>
      </p:sp>
      <p:sp>
        <p:nvSpPr>
          <p:cNvPr id="8" name="Slide Number Placeholder 7"/>
          <p:cNvSpPr>
            <a:spLocks noGrp="1"/>
          </p:cNvSpPr>
          <p:nvPr>
            <p:ph type="sldNum" sz="quarter" idx="12"/>
          </p:nvPr>
        </p:nvSpPr>
        <p:spPr/>
        <p:txBody>
          <a:bodyPr>
            <a:normAutofit lnSpcReduction="10000"/>
          </a:bodyPr>
          <a:lstStyle/>
          <a:p>
            <a:fld id="{647CF585-595D-4428-8407-388C8197FDE4}" type="slidenum">
              <a:rPr lang="en-US" smtClean="0"/>
              <a:t>4</a:t>
            </a:fld>
            <a:endParaRPr lang="en-US" dirty="0"/>
          </a:p>
        </p:txBody>
      </p:sp>
      <p:pic>
        <p:nvPicPr>
          <p:cNvPr id="4" name="Picture 3"/>
          <p:cNvPicPr>
            <a:picLocks noChangeAspect="1"/>
          </p:cNvPicPr>
          <p:nvPr/>
        </p:nvPicPr>
        <p:blipFill>
          <a:blip r:embed="rId3"/>
          <a:stretch>
            <a:fillRect/>
          </a:stretch>
        </p:blipFill>
        <p:spPr>
          <a:xfrm>
            <a:off x="425670" y="3826248"/>
            <a:ext cx="4564116" cy="2463039"/>
          </a:xfrm>
          <a:prstGeom prst="rect">
            <a:avLst/>
          </a:prstGeom>
        </p:spPr>
      </p:pic>
    </p:spTree>
    <p:extLst>
      <p:ext uri="{BB962C8B-B14F-4D97-AF65-F5344CB8AC3E}">
        <p14:creationId xmlns:p14="http://schemas.microsoft.com/office/powerpoint/2010/main" val="261266155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918" y="365760"/>
            <a:ext cx="10172220" cy="1251167"/>
          </a:xfrm>
        </p:spPr>
        <p:txBody>
          <a:bodyPr/>
          <a:lstStyle/>
          <a:p>
            <a:pPr algn="ctr"/>
            <a:r>
              <a:rPr lang="en-US" dirty="0" smtClean="0">
                <a:solidFill>
                  <a:srgbClr val="FFC000"/>
                </a:solidFill>
              </a:rPr>
              <a:t>Auburn University</a:t>
            </a:r>
            <a:endParaRPr lang="en-US" dirty="0">
              <a:solidFill>
                <a:srgbClr val="FFC000"/>
              </a:solidFill>
            </a:endParaRPr>
          </a:p>
        </p:txBody>
      </p:sp>
      <p:pic>
        <p:nvPicPr>
          <p:cNvPr id="4" name="Content Placeholder 3"/>
          <p:cNvPicPr>
            <a:picLocks noGrp="1" noChangeAspect="1"/>
          </p:cNvPicPr>
          <p:nvPr>
            <p:ph sz="half" idx="1"/>
          </p:nvPr>
        </p:nvPicPr>
        <p:blipFill>
          <a:blip r:embed="rId2"/>
          <a:stretch>
            <a:fillRect/>
          </a:stretch>
        </p:blipFill>
        <p:spPr>
          <a:xfrm>
            <a:off x="335466" y="1820863"/>
            <a:ext cx="3456141" cy="2364882"/>
          </a:xfrm>
          <a:prstGeom prst="rect">
            <a:avLst/>
          </a:prstGeom>
        </p:spPr>
      </p:pic>
      <p:sp>
        <p:nvSpPr>
          <p:cNvPr id="5" name="Text Placeholder 4"/>
          <p:cNvSpPr>
            <a:spLocks noGrp="1"/>
          </p:cNvSpPr>
          <p:nvPr>
            <p:ph sz="half" idx="2"/>
          </p:nvPr>
        </p:nvSpPr>
        <p:spPr>
          <a:xfrm>
            <a:off x="5932450" y="1820863"/>
            <a:ext cx="4674590" cy="4351337"/>
          </a:xfrm>
        </p:spPr>
        <p:txBody>
          <a:bodyPr/>
          <a:lstStyle/>
          <a:p>
            <a:pPr marL="0" indent="0">
              <a:buNone/>
            </a:pPr>
            <a:r>
              <a:rPr lang="en-US" dirty="0" smtClean="0"/>
              <a:t>Campus Reaction:</a:t>
            </a:r>
          </a:p>
          <a:p>
            <a:pPr lvl="1">
              <a:buFont typeface="Wingdings" panose="05000000000000000000" pitchFamily="2" charset="2"/>
              <a:buChar char="Ø"/>
            </a:pPr>
            <a:r>
              <a:rPr lang="en-US" dirty="0" smtClean="0"/>
              <a:t>Protests</a:t>
            </a:r>
          </a:p>
          <a:p>
            <a:pPr lvl="1">
              <a:buFont typeface="Wingdings" panose="05000000000000000000" pitchFamily="2" charset="2"/>
              <a:buChar char="Ø"/>
            </a:pPr>
            <a:r>
              <a:rPr lang="en-US" dirty="0" smtClean="0"/>
              <a:t>Arrests</a:t>
            </a:r>
          </a:p>
          <a:p>
            <a:pPr lvl="1">
              <a:buFont typeface="Wingdings" panose="05000000000000000000" pitchFamily="2" charset="2"/>
              <a:buChar char="Ø"/>
            </a:pPr>
            <a:r>
              <a:rPr lang="en-US" dirty="0" smtClean="0"/>
              <a:t>Shouting down during the speech</a:t>
            </a:r>
          </a:p>
          <a:p>
            <a:pPr lvl="1">
              <a:buFont typeface="Wingdings" panose="05000000000000000000" pitchFamily="2" charset="2"/>
              <a:buChar char="Ø"/>
            </a:pPr>
            <a:r>
              <a:rPr lang="en-US" dirty="0" smtClean="0"/>
              <a:t>Organized concert before speech to counter Spencer’s hate speech</a:t>
            </a:r>
          </a:p>
          <a:p>
            <a:pPr lvl="1">
              <a:buFont typeface="Wingdings" panose="05000000000000000000" pitchFamily="2" charset="2"/>
              <a:buChar char="Ø"/>
            </a:pPr>
            <a:endParaRPr lang="en-US" dirty="0" smtClean="0"/>
          </a:p>
          <a:p>
            <a:pPr marL="0" indent="0">
              <a:buNone/>
            </a:pPr>
            <a:r>
              <a:rPr lang="en-US" dirty="0" smtClean="0"/>
              <a:t>Administration Response:</a:t>
            </a:r>
            <a:r>
              <a:rPr lang="en-US" dirty="0"/>
              <a:t>	</a:t>
            </a:r>
            <a:endParaRPr lang="en-US" dirty="0" smtClean="0"/>
          </a:p>
          <a:p>
            <a:pPr lvl="1">
              <a:buFont typeface="Wingdings" panose="05000000000000000000" pitchFamily="2" charset="2"/>
              <a:buChar char="Ø"/>
            </a:pPr>
            <a:r>
              <a:rPr lang="en-US" dirty="0" smtClean="0"/>
              <a:t>Canceled speech</a:t>
            </a:r>
          </a:p>
          <a:p>
            <a:pPr lvl="1">
              <a:buFont typeface="Wingdings" panose="05000000000000000000" pitchFamily="2" charset="2"/>
              <a:buChar char="Ø"/>
            </a:pPr>
            <a:r>
              <a:rPr lang="en-US" dirty="0" smtClean="0"/>
              <a:t>Forced to allow Spencer to speak by Court order</a:t>
            </a:r>
          </a:p>
          <a:p>
            <a:pPr lvl="1">
              <a:buFont typeface="Wingdings" panose="05000000000000000000" pitchFamily="2" charset="2"/>
              <a:buChar char="Ø"/>
            </a:pPr>
            <a:r>
              <a:rPr lang="en-US" dirty="0" smtClean="0"/>
              <a:t>Issued statement condoning Spencer’s views</a:t>
            </a:r>
            <a:r>
              <a:rPr lang="en-US" dirty="0"/>
              <a:t>		</a:t>
            </a:r>
          </a:p>
        </p:txBody>
      </p:sp>
      <p:sp>
        <p:nvSpPr>
          <p:cNvPr id="8" name="Slide Number Placeholder 7"/>
          <p:cNvSpPr>
            <a:spLocks noGrp="1"/>
          </p:cNvSpPr>
          <p:nvPr>
            <p:ph type="sldNum" sz="quarter" idx="12"/>
          </p:nvPr>
        </p:nvSpPr>
        <p:spPr/>
        <p:txBody>
          <a:bodyPr>
            <a:normAutofit lnSpcReduction="10000"/>
          </a:bodyPr>
          <a:lstStyle/>
          <a:p>
            <a:fld id="{647CF585-595D-4428-8407-388C8197FDE4}" type="slidenum">
              <a:rPr lang="en-US" smtClean="0"/>
              <a:t>5</a:t>
            </a:fld>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51955" y="4012324"/>
            <a:ext cx="3437594" cy="2286000"/>
          </a:xfrm>
          <a:prstGeom prst="rect">
            <a:avLst/>
          </a:prstGeom>
        </p:spPr>
      </p:pic>
    </p:spTree>
    <p:extLst>
      <p:ext uri="{BB962C8B-B14F-4D97-AF65-F5344CB8AC3E}">
        <p14:creationId xmlns:p14="http://schemas.microsoft.com/office/powerpoint/2010/main" val="136658120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7493" y="365760"/>
            <a:ext cx="9891131" cy="1128503"/>
          </a:xfrm>
        </p:spPr>
        <p:txBody>
          <a:bodyPr/>
          <a:lstStyle/>
          <a:p>
            <a:pPr algn="ctr"/>
            <a:r>
              <a:rPr lang="en-US" dirty="0" smtClean="0">
                <a:solidFill>
                  <a:srgbClr val="FFC000"/>
                </a:solidFill>
              </a:rPr>
              <a:t>UC Berkeley </a:t>
            </a:r>
            <a:endParaRPr lang="en-US" dirty="0">
              <a:solidFill>
                <a:srgbClr val="FFC000"/>
              </a:solidFill>
            </a:endParaRPr>
          </a:p>
        </p:txBody>
      </p:sp>
      <p:pic>
        <p:nvPicPr>
          <p:cNvPr id="11" name="Content Placeholder 10"/>
          <p:cNvPicPr>
            <a:picLocks noGrp="1" noChangeAspect="1"/>
          </p:cNvPicPr>
          <p:nvPr>
            <p:ph sz="half" idx="1"/>
          </p:nvPr>
        </p:nvPicPr>
        <p:blipFill>
          <a:blip r:embed="rId2"/>
          <a:stretch>
            <a:fillRect/>
          </a:stretch>
        </p:blipFill>
        <p:spPr>
          <a:xfrm>
            <a:off x="323194" y="1052089"/>
            <a:ext cx="3428999" cy="2802580"/>
          </a:xfrm>
          <a:prstGeom prst="rect">
            <a:avLst/>
          </a:prstGeom>
        </p:spPr>
      </p:pic>
      <p:sp>
        <p:nvSpPr>
          <p:cNvPr id="5" name="Text Placeholder 4"/>
          <p:cNvSpPr>
            <a:spLocks noGrp="1"/>
          </p:cNvSpPr>
          <p:nvPr>
            <p:ph sz="half" idx="2"/>
          </p:nvPr>
        </p:nvSpPr>
        <p:spPr>
          <a:xfrm>
            <a:off x="5965902" y="1828800"/>
            <a:ext cx="4641138" cy="4351337"/>
          </a:xfrm>
        </p:spPr>
        <p:txBody>
          <a:bodyPr/>
          <a:lstStyle/>
          <a:p>
            <a:pPr marL="0" indent="0">
              <a:buNone/>
            </a:pPr>
            <a:r>
              <a:rPr lang="en-US" dirty="0" smtClean="0"/>
              <a:t>Campus Reaction:</a:t>
            </a:r>
          </a:p>
          <a:p>
            <a:pPr lvl="1">
              <a:buFont typeface="Wingdings" panose="05000000000000000000" pitchFamily="2" charset="2"/>
              <a:buChar char="Ø"/>
            </a:pPr>
            <a:r>
              <a:rPr lang="en-US" dirty="0" smtClean="0"/>
              <a:t>Riots</a:t>
            </a:r>
          </a:p>
          <a:p>
            <a:pPr lvl="1">
              <a:buFont typeface="Wingdings" panose="05000000000000000000" pitchFamily="2" charset="2"/>
              <a:buChar char="Ø"/>
            </a:pPr>
            <a:r>
              <a:rPr lang="en-US" dirty="0" smtClean="0"/>
              <a:t>Lighting Fires</a:t>
            </a:r>
          </a:p>
          <a:p>
            <a:pPr lvl="1">
              <a:buFont typeface="Wingdings" panose="05000000000000000000" pitchFamily="2" charset="2"/>
              <a:buChar char="Ø"/>
            </a:pPr>
            <a:r>
              <a:rPr lang="en-US" dirty="0" smtClean="0"/>
              <a:t>Hurling Rocks at Police</a:t>
            </a:r>
            <a:endParaRPr lang="en-US" dirty="0"/>
          </a:p>
          <a:p>
            <a:pPr marL="0" indent="0">
              <a:buNone/>
            </a:pPr>
            <a:endParaRPr lang="en-US" dirty="0" smtClean="0"/>
          </a:p>
          <a:p>
            <a:pPr marL="0" indent="0">
              <a:buNone/>
            </a:pPr>
            <a:r>
              <a:rPr lang="en-US" dirty="0" smtClean="0"/>
              <a:t>Administration Response:</a:t>
            </a:r>
            <a:r>
              <a:rPr lang="en-US" dirty="0"/>
              <a:t>	</a:t>
            </a:r>
            <a:endParaRPr lang="en-US" dirty="0" smtClean="0"/>
          </a:p>
          <a:p>
            <a:pPr lvl="1">
              <a:buFont typeface="Wingdings" panose="05000000000000000000" pitchFamily="2" charset="2"/>
              <a:buChar char="Ø"/>
            </a:pPr>
            <a:r>
              <a:rPr lang="en-US" dirty="0" smtClean="0"/>
              <a:t>Condemned violence and unlawful behavior</a:t>
            </a:r>
          </a:p>
          <a:p>
            <a:pPr lvl="1">
              <a:buFont typeface="Wingdings" panose="05000000000000000000" pitchFamily="2" charset="2"/>
              <a:buChar char="Ø"/>
            </a:pPr>
            <a:r>
              <a:rPr lang="en-US" dirty="0" smtClean="0"/>
              <a:t>Prepared security measures </a:t>
            </a:r>
          </a:p>
          <a:p>
            <a:pPr lvl="1">
              <a:buFont typeface="Wingdings" panose="05000000000000000000" pitchFamily="2" charset="2"/>
              <a:buChar char="Ø"/>
            </a:pPr>
            <a:r>
              <a:rPr lang="en-US" dirty="0" smtClean="0"/>
              <a:t>Canceled appearance by Milo </a:t>
            </a:r>
            <a:endParaRPr lang="en-US" dirty="0"/>
          </a:p>
          <a:p>
            <a:pPr lvl="1">
              <a:buFont typeface="Wingdings" panose="05000000000000000000" pitchFamily="2" charset="2"/>
              <a:buChar char="Ø"/>
            </a:pPr>
            <a:r>
              <a:rPr lang="en-US" dirty="0" smtClean="0"/>
              <a:t>Statement by Chancellor </a:t>
            </a:r>
            <a:r>
              <a:rPr lang="en-US" dirty="0"/>
              <a:t>	</a:t>
            </a:r>
          </a:p>
        </p:txBody>
      </p:sp>
      <p:sp>
        <p:nvSpPr>
          <p:cNvPr id="8" name="Slide Number Placeholder 7"/>
          <p:cNvSpPr>
            <a:spLocks noGrp="1"/>
          </p:cNvSpPr>
          <p:nvPr>
            <p:ph type="sldNum" sz="quarter" idx="12"/>
          </p:nvPr>
        </p:nvSpPr>
        <p:spPr/>
        <p:txBody>
          <a:bodyPr>
            <a:normAutofit lnSpcReduction="10000"/>
          </a:bodyPr>
          <a:lstStyle/>
          <a:p>
            <a:fld id="{647CF585-595D-4428-8407-388C8197FDE4}" type="slidenum">
              <a:rPr lang="en-US" smtClean="0"/>
              <a:t>6</a:t>
            </a:fld>
            <a:endParaRPr lang="en-US" dirty="0"/>
          </a:p>
        </p:txBody>
      </p:sp>
      <p:pic>
        <p:nvPicPr>
          <p:cNvPr id="3" name="Picture 2"/>
          <p:cNvPicPr>
            <a:picLocks noChangeAspect="1"/>
          </p:cNvPicPr>
          <p:nvPr/>
        </p:nvPicPr>
        <p:blipFill>
          <a:blip r:embed="rId3"/>
          <a:stretch>
            <a:fillRect/>
          </a:stretch>
        </p:blipFill>
        <p:spPr>
          <a:xfrm>
            <a:off x="393870" y="5194324"/>
            <a:ext cx="4169203" cy="1411014"/>
          </a:xfrm>
          <a:prstGeom prst="rect">
            <a:avLst/>
          </a:prstGeom>
        </p:spPr>
      </p:pic>
      <p:pic>
        <p:nvPicPr>
          <p:cNvPr id="4" name="Picture 3"/>
          <p:cNvPicPr>
            <a:picLocks noChangeAspect="1"/>
          </p:cNvPicPr>
          <p:nvPr/>
        </p:nvPicPr>
        <p:blipFill>
          <a:blip r:embed="rId4"/>
          <a:stretch>
            <a:fillRect/>
          </a:stretch>
        </p:blipFill>
        <p:spPr>
          <a:xfrm>
            <a:off x="2478471" y="4004468"/>
            <a:ext cx="2857500" cy="1600200"/>
          </a:xfrm>
          <a:prstGeom prst="rect">
            <a:avLst/>
          </a:prstGeom>
        </p:spPr>
      </p:pic>
    </p:spTree>
    <p:extLst>
      <p:ext uri="{BB962C8B-B14F-4D97-AF65-F5344CB8AC3E}">
        <p14:creationId xmlns:p14="http://schemas.microsoft.com/office/powerpoint/2010/main" val="149964207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61872" y="758952"/>
            <a:ext cx="9418320" cy="3143975"/>
          </a:xfrm>
        </p:spPr>
        <p:txBody>
          <a:bodyPr/>
          <a:lstStyle/>
          <a:p>
            <a:r>
              <a:rPr lang="en-US" dirty="0"/>
              <a:t>Legal Considerations</a:t>
            </a:r>
          </a:p>
        </p:txBody>
      </p:sp>
      <p:sp>
        <p:nvSpPr>
          <p:cNvPr id="3" name="Text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2"/>
          </p:nvPr>
        </p:nvSpPr>
        <p:spPr/>
        <p:txBody>
          <a:bodyPr>
            <a:normAutofit lnSpcReduction="10000"/>
          </a:bodyPr>
          <a:lstStyle/>
          <a:p>
            <a:fld id="{647CF585-595D-4428-8407-388C8197FDE4}" type="slidenum">
              <a:rPr lang="en-US" smtClean="0"/>
              <a:t>7</a:t>
            </a:fld>
            <a:endParaRPr lang="en-US" dirty="0"/>
          </a:p>
        </p:txBody>
      </p:sp>
    </p:spTree>
    <p:extLst>
      <p:ext uri="{BB962C8B-B14F-4D97-AF65-F5344CB8AC3E}">
        <p14:creationId xmlns:p14="http://schemas.microsoft.com/office/powerpoint/2010/main" val="376746342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The First Amendment</a:t>
            </a:r>
          </a:p>
        </p:txBody>
      </p:sp>
      <p:sp>
        <p:nvSpPr>
          <p:cNvPr id="3" name="Content Placeholder 2"/>
          <p:cNvSpPr>
            <a:spLocks noGrp="1"/>
          </p:cNvSpPr>
          <p:nvPr>
            <p:ph sz="half" idx="1"/>
          </p:nvPr>
        </p:nvSpPr>
        <p:spPr>
          <a:xfrm>
            <a:off x="1092820" y="2062977"/>
            <a:ext cx="4649612" cy="4117160"/>
          </a:xfrm>
        </p:spPr>
        <p:txBody>
          <a:bodyPr>
            <a:normAutofit/>
          </a:bodyPr>
          <a:lstStyle/>
          <a:p>
            <a:pPr marL="0" indent="0">
              <a:buNone/>
            </a:pPr>
            <a:endParaRPr lang="en-US" sz="3200" dirty="0"/>
          </a:p>
          <a:p>
            <a:pPr marL="0" indent="0">
              <a:buNone/>
            </a:pPr>
            <a:r>
              <a:rPr lang="en-US" sz="3200" dirty="0"/>
              <a:t>“Congress shall make no law…abridging the freedom of speech.”</a:t>
            </a:r>
          </a:p>
        </p:txBody>
      </p:sp>
      <p:pic>
        <p:nvPicPr>
          <p:cNvPr id="5" name="Content Placeholder 4"/>
          <p:cNvPicPr>
            <a:picLocks noGrp="1" noChangeAspect="1"/>
          </p:cNvPicPr>
          <p:nvPr>
            <p:ph sz="half" idx="2"/>
          </p:nvPr>
        </p:nvPicPr>
        <p:blipFill>
          <a:blip r:embed="rId2"/>
          <a:stretch>
            <a:fillRect/>
          </a:stretch>
        </p:blipFill>
        <p:spPr>
          <a:xfrm>
            <a:off x="5910146" y="2230244"/>
            <a:ext cx="4007105" cy="4081346"/>
          </a:xfrm>
          <a:prstGeom prst="rect">
            <a:avLst/>
          </a:prstGeom>
        </p:spPr>
      </p:pic>
      <p:sp>
        <p:nvSpPr>
          <p:cNvPr id="4" name="Slide Number Placeholder 3"/>
          <p:cNvSpPr>
            <a:spLocks noGrp="1"/>
          </p:cNvSpPr>
          <p:nvPr>
            <p:ph type="sldNum" sz="quarter" idx="12"/>
          </p:nvPr>
        </p:nvSpPr>
        <p:spPr/>
        <p:txBody>
          <a:bodyPr>
            <a:normAutofit lnSpcReduction="10000"/>
          </a:bodyPr>
          <a:lstStyle/>
          <a:p>
            <a:fld id="{647CF585-595D-4428-8407-388C8197FDE4}" type="slidenum">
              <a:rPr lang="en-US" smtClean="0"/>
              <a:t>8</a:t>
            </a:fld>
            <a:endParaRPr lang="en-US" dirty="0"/>
          </a:p>
        </p:txBody>
      </p:sp>
    </p:spTree>
    <p:extLst>
      <p:ext uri="{BB962C8B-B14F-4D97-AF65-F5344CB8AC3E}">
        <p14:creationId xmlns:p14="http://schemas.microsoft.com/office/powerpoint/2010/main" val="301820018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53990" y="365760"/>
            <a:ext cx="7203242" cy="1325562"/>
          </a:xfrm>
        </p:spPr>
        <p:txBody>
          <a:bodyPr/>
          <a:lstStyle/>
          <a:p>
            <a:pPr algn="ctr"/>
            <a:r>
              <a:rPr lang="en-US" dirty="0"/>
              <a:t>What Is Protected?</a:t>
            </a:r>
          </a:p>
        </p:txBody>
      </p:sp>
      <p:sp>
        <p:nvSpPr>
          <p:cNvPr id="3" name="Content Placeholder 2"/>
          <p:cNvSpPr>
            <a:spLocks noGrp="1"/>
          </p:cNvSpPr>
          <p:nvPr>
            <p:ph idx="1"/>
          </p:nvPr>
        </p:nvSpPr>
        <p:spPr>
          <a:xfrm>
            <a:off x="3334214" y="2163338"/>
            <a:ext cx="6523017" cy="4016800"/>
          </a:xfrm>
        </p:spPr>
        <p:txBody>
          <a:bodyPr>
            <a:normAutofit lnSpcReduction="10000"/>
          </a:bodyPr>
          <a:lstStyle/>
          <a:p>
            <a:r>
              <a:rPr lang="en-US" sz="2400" dirty="0"/>
              <a:t>The First Amendment limits the </a:t>
            </a:r>
            <a:r>
              <a:rPr lang="en-US" sz="2400" dirty="0" smtClean="0"/>
              <a:t>government’s </a:t>
            </a:r>
            <a:r>
              <a:rPr lang="en-US" sz="2400" dirty="0"/>
              <a:t>ability to restrict speech</a:t>
            </a:r>
          </a:p>
          <a:p>
            <a:r>
              <a:rPr lang="en-US" sz="2400" dirty="0"/>
              <a:t>Speech on a public campus is generally protected by the First Amendment. </a:t>
            </a:r>
          </a:p>
          <a:p>
            <a:r>
              <a:rPr lang="en-US" sz="2400" dirty="0"/>
              <a:t>Generally, speeches at a political protest rally on a campus are protected from discipline by public universities  </a:t>
            </a:r>
          </a:p>
          <a:p>
            <a:r>
              <a:rPr lang="en-US" sz="2400" dirty="0"/>
              <a:t>For the most part, extremist groups may stand in public areas speaking hateful messages</a:t>
            </a:r>
          </a:p>
          <a:p>
            <a:endParaRPr lang="en-US" sz="2400" dirty="0"/>
          </a:p>
          <a:p>
            <a:endParaRPr lang="en-US" dirty="0"/>
          </a:p>
          <a:p>
            <a:endParaRPr lang="en-US" dirty="0"/>
          </a:p>
          <a:p>
            <a:endParaRPr lang="en-US" dirty="0"/>
          </a:p>
        </p:txBody>
      </p:sp>
      <p:pic>
        <p:nvPicPr>
          <p:cNvPr id="6" name="Picture 5"/>
          <p:cNvPicPr>
            <a:picLocks noChangeAspect="1"/>
          </p:cNvPicPr>
          <p:nvPr/>
        </p:nvPicPr>
        <p:blipFill>
          <a:blip r:embed="rId2"/>
          <a:stretch>
            <a:fillRect/>
          </a:stretch>
        </p:blipFill>
        <p:spPr>
          <a:xfrm>
            <a:off x="591015" y="780585"/>
            <a:ext cx="2286000" cy="5586761"/>
          </a:xfrm>
          <a:prstGeom prst="rect">
            <a:avLst/>
          </a:prstGeom>
          <a:noFill/>
        </p:spPr>
      </p:pic>
      <p:sp>
        <p:nvSpPr>
          <p:cNvPr id="4" name="Slide Number Placeholder 3"/>
          <p:cNvSpPr>
            <a:spLocks noGrp="1"/>
          </p:cNvSpPr>
          <p:nvPr>
            <p:ph type="sldNum" sz="quarter" idx="12"/>
          </p:nvPr>
        </p:nvSpPr>
        <p:spPr/>
        <p:txBody>
          <a:bodyPr>
            <a:normAutofit lnSpcReduction="10000"/>
          </a:bodyPr>
          <a:lstStyle/>
          <a:p>
            <a:fld id="{647CF585-595D-4428-8407-388C8197FDE4}" type="slidenum">
              <a:rPr lang="en-US" smtClean="0"/>
              <a:t>9</a:t>
            </a:fld>
            <a:endParaRPr lang="en-US" dirty="0"/>
          </a:p>
        </p:txBody>
      </p:sp>
    </p:spTree>
    <p:extLst>
      <p:ext uri="{BB962C8B-B14F-4D97-AF65-F5344CB8AC3E}">
        <p14:creationId xmlns:p14="http://schemas.microsoft.com/office/powerpoint/2010/main" val="7536328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34537" y="2152185"/>
            <a:ext cx="9522695" cy="4027952"/>
          </a:xfrm>
        </p:spPr>
        <p:txBody>
          <a:bodyPr/>
          <a:lstStyle/>
          <a:p>
            <a:pPr lvl="0">
              <a:buClr>
                <a:srgbClr val="6F6F74"/>
              </a:buClr>
            </a:pPr>
            <a:r>
              <a:rPr lang="en-US" sz="2000" dirty="0">
                <a:solidFill>
                  <a:srgbClr val="000000"/>
                </a:solidFill>
              </a:rPr>
              <a:t>True threats</a:t>
            </a:r>
          </a:p>
          <a:p>
            <a:pPr lvl="0">
              <a:buClr>
                <a:srgbClr val="6F6F74"/>
              </a:buClr>
            </a:pPr>
            <a:r>
              <a:rPr lang="en-US" sz="2000" dirty="0">
                <a:solidFill>
                  <a:srgbClr val="000000"/>
                </a:solidFill>
              </a:rPr>
              <a:t>Inciting or Producing an Imminent Lawless Action</a:t>
            </a:r>
          </a:p>
          <a:p>
            <a:pPr lvl="0">
              <a:buClr>
                <a:srgbClr val="6F6F74"/>
              </a:buClr>
            </a:pPr>
            <a:r>
              <a:rPr lang="en-US" sz="2000" dirty="0">
                <a:solidFill>
                  <a:srgbClr val="000000"/>
                </a:solidFill>
              </a:rPr>
              <a:t>Fighting Words</a:t>
            </a:r>
          </a:p>
          <a:p>
            <a:pPr lvl="0">
              <a:buClr>
                <a:srgbClr val="6F6F74"/>
              </a:buClr>
            </a:pPr>
            <a:r>
              <a:rPr lang="en-US" sz="2000" dirty="0">
                <a:solidFill>
                  <a:srgbClr val="000000"/>
                </a:solidFill>
              </a:rPr>
              <a:t>Obscenity</a:t>
            </a:r>
          </a:p>
          <a:p>
            <a:pPr lvl="0">
              <a:buClr>
                <a:srgbClr val="6F6F74"/>
              </a:buClr>
            </a:pPr>
            <a:r>
              <a:rPr lang="en-US" sz="2000" dirty="0">
                <a:solidFill>
                  <a:srgbClr val="000000"/>
                </a:solidFill>
              </a:rPr>
              <a:t>Libel &amp; Defamation</a:t>
            </a:r>
          </a:p>
          <a:p>
            <a:pPr lvl="0">
              <a:buClr>
                <a:srgbClr val="6F6F74"/>
              </a:buClr>
            </a:pPr>
            <a:r>
              <a:rPr lang="en-US" sz="2000" dirty="0">
                <a:solidFill>
                  <a:srgbClr val="000000"/>
                </a:solidFill>
              </a:rPr>
              <a:t>Discrimination/Harassment</a:t>
            </a:r>
          </a:p>
          <a:p>
            <a:pPr lvl="0">
              <a:buClr>
                <a:srgbClr val="6F6F74"/>
              </a:buClr>
            </a:pPr>
            <a:r>
              <a:rPr lang="en-US" sz="2000" dirty="0">
                <a:solidFill>
                  <a:srgbClr val="000000"/>
                </a:solidFill>
              </a:rPr>
              <a:t>Disruption</a:t>
            </a:r>
          </a:p>
          <a:p>
            <a:endParaRPr lang="en-US" dirty="0"/>
          </a:p>
        </p:txBody>
      </p:sp>
      <p:pic>
        <p:nvPicPr>
          <p:cNvPr id="4" name="Picture 3"/>
          <p:cNvPicPr>
            <a:picLocks noChangeAspect="1"/>
          </p:cNvPicPr>
          <p:nvPr/>
        </p:nvPicPr>
        <p:blipFill>
          <a:blip r:embed="rId2"/>
          <a:stretch>
            <a:fillRect/>
          </a:stretch>
        </p:blipFill>
        <p:spPr>
          <a:xfrm>
            <a:off x="4153329" y="3418467"/>
            <a:ext cx="2133600" cy="2143125"/>
          </a:xfrm>
          <a:prstGeom prst="rect">
            <a:avLst/>
          </a:prstGeom>
        </p:spPr>
      </p:pic>
      <p:sp>
        <p:nvSpPr>
          <p:cNvPr id="2" name="Title 1"/>
          <p:cNvSpPr>
            <a:spLocks noGrp="1"/>
          </p:cNvSpPr>
          <p:nvPr>
            <p:ph type="title"/>
          </p:nvPr>
        </p:nvSpPr>
        <p:spPr/>
        <p:txBody>
          <a:bodyPr/>
          <a:lstStyle/>
          <a:p>
            <a:pPr algn="ctr"/>
            <a:r>
              <a:rPr lang="en-US" dirty="0"/>
              <a:t>Speech That Is </a:t>
            </a:r>
            <a:r>
              <a:rPr lang="en-US" dirty="0">
                <a:solidFill>
                  <a:srgbClr val="FF0000"/>
                </a:solidFill>
              </a:rPr>
              <a:t>Not</a:t>
            </a:r>
            <a:r>
              <a:rPr lang="en-US" dirty="0"/>
              <a:t> Protected</a:t>
            </a:r>
          </a:p>
        </p:txBody>
      </p:sp>
      <p:pic>
        <p:nvPicPr>
          <p:cNvPr id="5" name="Picture 4"/>
          <p:cNvPicPr>
            <a:picLocks noChangeAspect="1"/>
          </p:cNvPicPr>
          <p:nvPr/>
        </p:nvPicPr>
        <p:blipFill>
          <a:blip r:embed="rId3"/>
          <a:stretch>
            <a:fillRect/>
          </a:stretch>
        </p:blipFill>
        <p:spPr>
          <a:xfrm>
            <a:off x="6581627" y="4669160"/>
            <a:ext cx="2980907" cy="1743075"/>
          </a:xfrm>
          <a:prstGeom prst="rect">
            <a:avLst/>
          </a:prstGeom>
        </p:spPr>
      </p:pic>
      <p:pic>
        <p:nvPicPr>
          <p:cNvPr id="6" name="Picture 5"/>
          <p:cNvPicPr>
            <a:picLocks noChangeAspect="1"/>
          </p:cNvPicPr>
          <p:nvPr/>
        </p:nvPicPr>
        <p:blipFill>
          <a:blip r:embed="rId4"/>
          <a:stretch>
            <a:fillRect/>
          </a:stretch>
        </p:blipFill>
        <p:spPr>
          <a:xfrm>
            <a:off x="215145" y="279530"/>
            <a:ext cx="1828800" cy="1411792"/>
          </a:xfrm>
          <a:prstGeom prst="rect">
            <a:avLst/>
          </a:prstGeom>
        </p:spPr>
      </p:pic>
      <p:pic>
        <p:nvPicPr>
          <p:cNvPr id="7" name="Picture 6" descr="... assume any sentence using the &lt;strong&gt;word&lt;/strong&gt; &quot;&lt;strong&gt;fight&lt;/strong&gt;&quot; would be &quot;&lt;strong&gt;fighting words&lt;/strong&gt;"/>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80632" y="1920087"/>
            <a:ext cx="3167413" cy="2171003"/>
          </a:xfrm>
          <a:prstGeom prst="rect">
            <a:avLst/>
          </a:prstGeom>
        </p:spPr>
      </p:pic>
      <p:sp>
        <p:nvSpPr>
          <p:cNvPr id="8" name="Slide Number Placeholder 7"/>
          <p:cNvSpPr>
            <a:spLocks noGrp="1"/>
          </p:cNvSpPr>
          <p:nvPr>
            <p:ph type="sldNum" sz="quarter" idx="12"/>
          </p:nvPr>
        </p:nvSpPr>
        <p:spPr/>
        <p:txBody>
          <a:bodyPr>
            <a:normAutofit lnSpcReduction="10000"/>
          </a:bodyPr>
          <a:lstStyle/>
          <a:p>
            <a:fld id="{647CF585-595D-4428-8407-388C8197FDE4}" type="slidenum">
              <a:rPr lang="en-US" smtClean="0"/>
              <a:t>10</a:t>
            </a:fld>
            <a:endParaRPr lang="en-US" dirty="0"/>
          </a:p>
        </p:txBody>
      </p:sp>
    </p:spTree>
    <p:extLst>
      <p:ext uri="{BB962C8B-B14F-4D97-AF65-F5344CB8AC3E}">
        <p14:creationId xmlns:p14="http://schemas.microsoft.com/office/powerpoint/2010/main" val="19709504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Recent Photos The Commons Galleries World Map App Garden Camera Finder ..."/>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1052305">
            <a:off x="8236824" y="4246140"/>
            <a:ext cx="2627002" cy="1874968"/>
          </a:xfrm>
          <a:prstGeom prst="rect">
            <a:avLst/>
          </a:prstGeom>
        </p:spPr>
      </p:pic>
      <p:sp>
        <p:nvSpPr>
          <p:cNvPr id="2" name="Title 1"/>
          <p:cNvSpPr>
            <a:spLocks noGrp="1"/>
          </p:cNvSpPr>
          <p:nvPr>
            <p:ph type="title"/>
          </p:nvPr>
        </p:nvSpPr>
        <p:spPr>
          <a:xfrm>
            <a:off x="512956" y="365760"/>
            <a:ext cx="10236820" cy="1325562"/>
          </a:xfrm>
        </p:spPr>
        <p:txBody>
          <a:bodyPr/>
          <a:lstStyle/>
          <a:p>
            <a:pPr algn="ctr"/>
            <a:r>
              <a:rPr lang="en-US" dirty="0"/>
              <a:t>Time, Place and Manner</a:t>
            </a:r>
          </a:p>
        </p:txBody>
      </p:sp>
      <p:sp>
        <p:nvSpPr>
          <p:cNvPr id="3" name="Content Placeholder 2"/>
          <p:cNvSpPr>
            <a:spLocks noGrp="1"/>
          </p:cNvSpPr>
          <p:nvPr>
            <p:ph idx="1"/>
          </p:nvPr>
        </p:nvSpPr>
        <p:spPr/>
        <p:txBody>
          <a:bodyPr/>
          <a:lstStyle/>
          <a:p>
            <a:r>
              <a:rPr lang="en-US" sz="2800" dirty="0"/>
              <a:t>A public university is constitutionally permitted to place certain time, place and manner restrictions on speech</a:t>
            </a:r>
          </a:p>
          <a:p>
            <a:pPr marL="274320" lvl="1" indent="0">
              <a:buNone/>
            </a:pPr>
            <a:endParaRPr lang="en-US" sz="2800" dirty="0"/>
          </a:p>
          <a:p>
            <a:pPr lvl="1">
              <a:buFont typeface="Wingdings" panose="05000000000000000000" pitchFamily="2" charset="2"/>
              <a:buChar char="Ø"/>
            </a:pPr>
            <a:r>
              <a:rPr lang="en-US" sz="2000" dirty="0"/>
              <a:t>Content neutral</a:t>
            </a:r>
          </a:p>
          <a:p>
            <a:pPr>
              <a:buFont typeface="Wingdings" panose="05000000000000000000" pitchFamily="2" charset="2"/>
              <a:buChar char="Ø"/>
            </a:pPr>
            <a:endParaRPr lang="en-US" sz="2000" dirty="0"/>
          </a:p>
          <a:p>
            <a:pPr lvl="1">
              <a:buFont typeface="Wingdings" panose="05000000000000000000" pitchFamily="2" charset="2"/>
              <a:buChar char="Ø"/>
            </a:pPr>
            <a:r>
              <a:rPr lang="en-US" sz="2000" dirty="0"/>
              <a:t>Narrowly tailored/government interest</a:t>
            </a:r>
          </a:p>
          <a:p>
            <a:pPr>
              <a:buFont typeface="Wingdings" panose="05000000000000000000" pitchFamily="2" charset="2"/>
              <a:buChar char="Ø"/>
            </a:pPr>
            <a:endParaRPr lang="en-US" sz="2000" dirty="0"/>
          </a:p>
          <a:p>
            <a:pPr lvl="1">
              <a:buFont typeface="Wingdings" panose="05000000000000000000" pitchFamily="2" charset="2"/>
              <a:buChar char="Ø"/>
            </a:pPr>
            <a:r>
              <a:rPr lang="en-US" sz="2000" dirty="0"/>
              <a:t>Ample alternative means of expression</a:t>
            </a:r>
          </a:p>
          <a:p>
            <a:pPr marL="0" indent="0">
              <a:buNone/>
            </a:pPr>
            <a:endParaRPr lang="en-US" sz="2000" dirty="0"/>
          </a:p>
        </p:txBody>
      </p:sp>
      <p:pic>
        <p:nvPicPr>
          <p:cNvPr id="5" name="Picture 4"/>
          <p:cNvPicPr>
            <a:picLocks noChangeAspect="1"/>
          </p:cNvPicPr>
          <p:nvPr/>
        </p:nvPicPr>
        <p:blipFill>
          <a:blip r:embed="rId3"/>
          <a:stretch>
            <a:fillRect/>
          </a:stretch>
        </p:blipFill>
        <p:spPr>
          <a:xfrm rot="1192192">
            <a:off x="6314213" y="3058920"/>
            <a:ext cx="2793413" cy="1815856"/>
          </a:xfrm>
          <a:prstGeom prst="rect">
            <a:avLst/>
          </a:prstGeom>
          <a:noFill/>
        </p:spPr>
      </p:pic>
      <p:pic>
        <p:nvPicPr>
          <p:cNvPr id="4" name="Picture 3"/>
          <p:cNvPicPr>
            <a:picLocks noChangeAspect="1"/>
          </p:cNvPicPr>
          <p:nvPr/>
        </p:nvPicPr>
        <p:blipFill>
          <a:blip r:embed="rId4"/>
          <a:stretch>
            <a:fillRect/>
          </a:stretch>
        </p:blipFill>
        <p:spPr>
          <a:xfrm rot="20054938">
            <a:off x="8149091" y="2521290"/>
            <a:ext cx="2030144" cy="1524132"/>
          </a:xfrm>
          <a:prstGeom prst="rect">
            <a:avLst/>
          </a:prstGeom>
        </p:spPr>
      </p:pic>
      <p:sp>
        <p:nvSpPr>
          <p:cNvPr id="7" name="Slide Number Placeholder 6"/>
          <p:cNvSpPr>
            <a:spLocks noGrp="1"/>
          </p:cNvSpPr>
          <p:nvPr>
            <p:ph type="sldNum" sz="quarter" idx="12"/>
          </p:nvPr>
        </p:nvSpPr>
        <p:spPr/>
        <p:txBody>
          <a:bodyPr>
            <a:normAutofit lnSpcReduction="10000"/>
          </a:bodyPr>
          <a:lstStyle/>
          <a:p>
            <a:fld id="{647CF585-595D-4428-8407-388C8197FDE4}" type="slidenum">
              <a:rPr lang="en-US" smtClean="0"/>
              <a:t>11</a:t>
            </a:fld>
            <a:endParaRPr lang="en-US" dirty="0"/>
          </a:p>
        </p:txBody>
      </p:sp>
    </p:spTree>
    <p:extLst>
      <p:ext uri="{BB962C8B-B14F-4D97-AF65-F5344CB8AC3E}">
        <p14:creationId xmlns:p14="http://schemas.microsoft.com/office/powerpoint/2010/main" val="301860682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261872" y="365760"/>
            <a:ext cx="9019552" cy="1325562"/>
          </a:xfrm>
        </p:spPr>
        <p:txBody>
          <a:bodyPr/>
          <a:lstStyle/>
          <a:p>
            <a:pPr algn="ctr"/>
            <a:r>
              <a:rPr lang="en-US" dirty="0"/>
              <a:t>Free Speech v. </a:t>
            </a:r>
            <a:r>
              <a:rPr lang="en-US" dirty="0" smtClean="0"/>
              <a:t>Hate Speech</a:t>
            </a:r>
            <a:endParaRPr lang="en-US" dirty="0"/>
          </a:p>
        </p:txBody>
      </p:sp>
      <p:pic>
        <p:nvPicPr>
          <p:cNvPr id="17" name="Content Placeholder 16"/>
          <p:cNvPicPr>
            <a:picLocks noGrp="1" noChangeAspect="1"/>
          </p:cNvPicPr>
          <p:nvPr>
            <p:ph idx="1"/>
          </p:nvPr>
        </p:nvPicPr>
        <p:blipFill>
          <a:blip r:embed="rId2"/>
          <a:stretch>
            <a:fillRect/>
          </a:stretch>
        </p:blipFill>
        <p:spPr>
          <a:xfrm>
            <a:off x="3367668" y="2513993"/>
            <a:ext cx="4661209" cy="2980952"/>
          </a:xfrm>
          <a:prstGeom prst="rect">
            <a:avLst/>
          </a:prstGeom>
        </p:spPr>
      </p:pic>
      <p:pic>
        <p:nvPicPr>
          <p:cNvPr id="18" name="Picture 17" descr="WARNING , BAN, CENSORED !What Has Happened To &lt;strong&gt;Free Speech&lt;/strong&gt;?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18731" y="3193430"/>
            <a:ext cx="1739591" cy="1791165"/>
          </a:xfrm>
          <a:prstGeom prst="rect">
            <a:avLst/>
          </a:prstGeom>
        </p:spPr>
      </p:pic>
      <p:pic>
        <p:nvPicPr>
          <p:cNvPr id="19" name="Picture 18" descr="&lt;strong&gt;Hate Speech&lt;/strong&gt; Must STOP"/>
          <p:cNvPicPr>
            <a:picLocks noChangeAspect="1"/>
          </p:cNvPicPr>
          <p:nvPr/>
        </p:nvPicPr>
        <p:blipFill rotWithShape="1">
          <a:blip r:embed="rId4">
            <a:extLst>
              <a:ext uri="{28A0092B-C50C-407E-A947-70E740481C1C}">
                <a14:useLocalDpi xmlns:a14="http://schemas.microsoft.com/office/drawing/2010/main" val="0"/>
              </a:ext>
            </a:extLst>
          </a:blip>
          <a:srcRect l="1962" t="34792" r="4728"/>
          <a:stretch/>
        </p:blipFill>
        <p:spPr>
          <a:xfrm>
            <a:off x="7538224" y="2977376"/>
            <a:ext cx="1739590" cy="1371600"/>
          </a:xfrm>
          <a:prstGeom prst="rect">
            <a:avLst/>
          </a:prstGeom>
        </p:spPr>
      </p:pic>
      <p:sp>
        <p:nvSpPr>
          <p:cNvPr id="2" name="Slide Number Placeholder 1"/>
          <p:cNvSpPr>
            <a:spLocks noGrp="1"/>
          </p:cNvSpPr>
          <p:nvPr>
            <p:ph type="sldNum" sz="quarter" idx="12"/>
          </p:nvPr>
        </p:nvSpPr>
        <p:spPr/>
        <p:txBody>
          <a:bodyPr>
            <a:normAutofit lnSpcReduction="10000"/>
          </a:bodyPr>
          <a:lstStyle/>
          <a:p>
            <a:fld id="{647CF585-595D-4428-8407-388C8197FDE4}" type="slidenum">
              <a:rPr lang="en-US" smtClean="0"/>
              <a:t>12</a:t>
            </a:fld>
            <a:endParaRPr lang="en-US" dirty="0"/>
          </a:p>
        </p:txBody>
      </p:sp>
    </p:spTree>
    <p:extLst>
      <p:ext uri="{BB962C8B-B14F-4D97-AF65-F5344CB8AC3E}">
        <p14:creationId xmlns:p14="http://schemas.microsoft.com/office/powerpoint/2010/main" val="235004365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lgn="ctr"/>
            <a:r>
              <a:rPr lang="en-US" dirty="0" smtClean="0">
                <a:solidFill>
                  <a:srgbClr val="000000"/>
                </a:solidFill>
              </a:rPr>
              <a:t> </a:t>
            </a:r>
            <a:endParaRPr lang="en-US" dirty="0"/>
          </a:p>
        </p:txBody>
      </p:sp>
      <p:sp>
        <p:nvSpPr>
          <p:cNvPr id="10" name="Text Placeholder 9"/>
          <p:cNvSpPr>
            <a:spLocks noGrp="1"/>
          </p:cNvSpPr>
          <p:nvPr>
            <p:ph type="body" idx="1"/>
          </p:nvPr>
        </p:nvSpPr>
        <p:spPr>
          <a:xfrm>
            <a:off x="551794" y="945931"/>
            <a:ext cx="5005552" cy="745391"/>
          </a:xfrm>
        </p:spPr>
        <p:txBody>
          <a:bodyPr>
            <a:normAutofit/>
          </a:bodyPr>
          <a:lstStyle/>
          <a:p>
            <a:endParaRPr lang="en-US" dirty="0"/>
          </a:p>
        </p:txBody>
      </p:sp>
      <p:sp>
        <p:nvSpPr>
          <p:cNvPr id="6" name="Text Placeholder 5"/>
          <p:cNvSpPr>
            <a:spLocks noGrp="1"/>
          </p:cNvSpPr>
          <p:nvPr>
            <p:ph sz="half" idx="2"/>
          </p:nvPr>
        </p:nvSpPr>
        <p:spPr>
          <a:xfrm>
            <a:off x="788276" y="2924503"/>
            <a:ext cx="4106917" cy="3240647"/>
          </a:xfrm>
        </p:spPr>
        <p:txBody>
          <a:bodyPr/>
          <a:lstStyle/>
          <a:p>
            <a:r>
              <a:rPr lang="en-US" dirty="0"/>
              <a:t>Freedom of speech is the right to articulate one's opinions and ideas without fear of government retaliation or censorship, or societal </a:t>
            </a:r>
            <a:r>
              <a:rPr lang="en-US" dirty="0" smtClean="0"/>
              <a:t>sanction. </a:t>
            </a:r>
          </a:p>
          <a:p>
            <a:endParaRPr lang="en-US" dirty="0"/>
          </a:p>
          <a:p>
            <a:pPr marL="0" indent="0">
              <a:buNone/>
            </a:pPr>
            <a:r>
              <a:rPr lang="en-US" dirty="0" smtClean="0"/>
              <a:t> </a:t>
            </a:r>
            <a:endParaRPr lang="en-US" dirty="0"/>
          </a:p>
        </p:txBody>
      </p:sp>
      <p:sp>
        <p:nvSpPr>
          <p:cNvPr id="11" name="Text Placeholder 10"/>
          <p:cNvSpPr>
            <a:spLocks noGrp="1"/>
          </p:cNvSpPr>
          <p:nvPr>
            <p:ph type="body" sz="quarter" idx="3"/>
          </p:nvPr>
        </p:nvSpPr>
        <p:spPr>
          <a:xfrm>
            <a:off x="5738648" y="945931"/>
            <a:ext cx="5076497" cy="745391"/>
          </a:xfrm>
        </p:spPr>
        <p:txBody>
          <a:bodyPr/>
          <a:lstStyle/>
          <a:p>
            <a:endParaRPr lang="en-US" dirty="0"/>
          </a:p>
        </p:txBody>
      </p:sp>
      <p:sp>
        <p:nvSpPr>
          <p:cNvPr id="8" name="Text Placeholder 7"/>
          <p:cNvSpPr>
            <a:spLocks noGrp="1"/>
          </p:cNvSpPr>
          <p:nvPr>
            <p:ph sz="quarter" idx="4"/>
          </p:nvPr>
        </p:nvSpPr>
        <p:spPr>
          <a:xfrm>
            <a:off x="6136780" y="2924504"/>
            <a:ext cx="4470260" cy="3247696"/>
          </a:xfrm>
        </p:spPr>
        <p:txBody>
          <a:bodyPr/>
          <a:lstStyle/>
          <a:p>
            <a:r>
              <a:rPr lang="en-US" dirty="0"/>
              <a:t>Hate speech is speech which attacks a person or group on the basis of attributes such as gender, ethnic origin, religion, race, disability, or sexual </a:t>
            </a:r>
            <a:r>
              <a:rPr lang="en-US" dirty="0" smtClean="0"/>
              <a:t>orientation.</a:t>
            </a:r>
          </a:p>
          <a:p>
            <a:endParaRPr lang="en-US" dirty="0"/>
          </a:p>
          <a:p>
            <a:pPr marL="0" indent="0">
              <a:buNone/>
            </a:pPr>
            <a:endParaRPr lang="en-US" dirty="0"/>
          </a:p>
        </p:txBody>
      </p:sp>
      <p:sp>
        <p:nvSpPr>
          <p:cNvPr id="4" name="Slide Number Placeholder 3"/>
          <p:cNvSpPr>
            <a:spLocks noGrp="1"/>
          </p:cNvSpPr>
          <p:nvPr>
            <p:ph type="sldNum" sz="quarter" idx="12"/>
          </p:nvPr>
        </p:nvSpPr>
        <p:spPr/>
        <p:txBody>
          <a:bodyPr>
            <a:normAutofit lnSpcReduction="10000"/>
          </a:bodyPr>
          <a:lstStyle/>
          <a:p>
            <a:fld id="{647CF585-595D-4428-8407-388C8197FDE4}" type="slidenum">
              <a:rPr lang="en-US" smtClean="0"/>
              <a:t>13</a:t>
            </a:fld>
            <a:endParaRPr lang="en-US" dirty="0"/>
          </a:p>
        </p:txBody>
      </p:sp>
      <p:pic>
        <p:nvPicPr>
          <p:cNvPr id="15" name="Picture 14" descr="&lt;strong&gt;Free Speech&lt;/strong&gt; graphic"/>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1794" y="1082804"/>
            <a:ext cx="4185744" cy="1326509"/>
          </a:xfrm>
          <a:prstGeom prst="rect">
            <a:avLst/>
          </a:prstGeom>
        </p:spPr>
      </p:pic>
      <p:pic>
        <p:nvPicPr>
          <p:cNvPr id="16" name="Picture 15" descr="&lt;strong&gt;HATE SPEECH&lt;/strong&gt;: WE NEED NEW LAWS | MindTravels- Deoye Falade's blo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14145" y="5005552"/>
            <a:ext cx="4698124" cy="1597824"/>
          </a:xfrm>
          <a:prstGeom prst="rect">
            <a:avLst/>
          </a:prstGeom>
        </p:spPr>
      </p:pic>
      <p:pic>
        <p:nvPicPr>
          <p:cNvPr id="17" name="Picture 16" descr="&lt;strong&gt;Hate Speech&lt;/strong&gt; Laws and Freedom of Expression in Kenya"/>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36780" y="945931"/>
            <a:ext cx="4308610" cy="1615965"/>
          </a:xfrm>
          <a:prstGeom prst="rect">
            <a:avLst/>
          </a:prstGeom>
        </p:spPr>
      </p:pic>
    </p:spTree>
    <p:extLst>
      <p:ext uri="{BB962C8B-B14F-4D97-AF65-F5344CB8AC3E}">
        <p14:creationId xmlns:p14="http://schemas.microsoft.com/office/powerpoint/2010/main" val="374396331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duotone>
              <a:schemeClr val="bg2">
                <a:shade val="45000"/>
                <a:satMod val="135000"/>
              </a:schemeClr>
              <a:prstClr val="white"/>
            </a:duotone>
          </a:blip>
          <a:stretch>
            <a:fillRect/>
          </a:stretch>
        </p:blipFill>
        <p:spPr>
          <a:xfrm>
            <a:off x="0" y="2144111"/>
            <a:ext cx="5723389" cy="4713890"/>
          </a:xfrm>
          <a:prstGeom prst="rect">
            <a:avLst/>
          </a:prstGeom>
        </p:spPr>
      </p:pic>
      <p:sp>
        <p:nvSpPr>
          <p:cNvPr id="4" name="Title 3"/>
          <p:cNvSpPr>
            <a:spLocks noGrp="1"/>
          </p:cNvSpPr>
          <p:nvPr>
            <p:ph type="title"/>
          </p:nvPr>
        </p:nvSpPr>
        <p:spPr>
          <a:xfrm>
            <a:off x="791737" y="365760"/>
            <a:ext cx="10162775" cy="891540"/>
          </a:xfrm>
        </p:spPr>
        <p:txBody>
          <a:bodyPr/>
          <a:lstStyle/>
          <a:p>
            <a:pPr algn="ctr"/>
            <a:r>
              <a:rPr lang="en-US" dirty="0"/>
              <a:t>Campus Speech Codes</a:t>
            </a:r>
          </a:p>
        </p:txBody>
      </p:sp>
      <p:sp>
        <p:nvSpPr>
          <p:cNvPr id="5" name="Content Placeholder 4"/>
          <p:cNvSpPr>
            <a:spLocks noGrp="1"/>
          </p:cNvSpPr>
          <p:nvPr>
            <p:ph idx="1"/>
          </p:nvPr>
        </p:nvSpPr>
        <p:spPr>
          <a:xfrm>
            <a:off x="5723389" y="2028825"/>
            <a:ext cx="5231123" cy="4829175"/>
          </a:xfrm>
        </p:spPr>
        <p:txBody>
          <a:bodyPr/>
          <a:lstStyle/>
          <a:p>
            <a:r>
              <a:rPr lang="en-US" sz="2400" dirty="0"/>
              <a:t>Balance between free speech, civility, respect &amp; human dignity</a:t>
            </a:r>
          </a:p>
          <a:p>
            <a:r>
              <a:rPr lang="en-US" sz="2400" dirty="0"/>
              <a:t>Created to deal with hate speech</a:t>
            </a:r>
          </a:p>
          <a:p>
            <a:r>
              <a:rPr lang="en-US" sz="2400" dirty="0"/>
              <a:t>Based on “Fighting Words” Doctrine</a:t>
            </a:r>
          </a:p>
          <a:p>
            <a:r>
              <a:rPr lang="en-US" sz="2400" dirty="0"/>
              <a:t>Many held unconstitutional </a:t>
            </a:r>
          </a:p>
          <a:p>
            <a:pPr lvl="1"/>
            <a:r>
              <a:rPr lang="en-US" sz="2000" dirty="0"/>
              <a:t>Overly broad and vague</a:t>
            </a:r>
          </a:p>
          <a:p>
            <a:pPr lvl="1"/>
            <a:r>
              <a:rPr lang="en-US" sz="2000" dirty="0"/>
              <a:t>Regulation of content or viewpoint and not time, place and manner</a:t>
            </a:r>
          </a:p>
          <a:p>
            <a:r>
              <a:rPr lang="en-US" sz="2400" dirty="0"/>
              <a:t>Careful consideration in drafting </a:t>
            </a:r>
          </a:p>
          <a:p>
            <a:endParaRPr lang="en-US" dirty="0"/>
          </a:p>
        </p:txBody>
      </p:sp>
      <p:sp>
        <p:nvSpPr>
          <p:cNvPr id="2" name="Slide Number Placeholder 1"/>
          <p:cNvSpPr>
            <a:spLocks noGrp="1"/>
          </p:cNvSpPr>
          <p:nvPr>
            <p:ph type="sldNum" sz="quarter" idx="12"/>
          </p:nvPr>
        </p:nvSpPr>
        <p:spPr/>
        <p:txBody>
          <a:bodyPr>
            <a:normAutofit lnSpcReduction="10000"/>
          </a:bodyPr>
          <a:lstStyle/>
          <a:p>
            <a:fld id="{647CF585-595D-4428-8407-388C8197FDE4}" type="slidenum">
              <a:rPr lang="en-US" smtClean="0"/>
              <a:t>14</a:t>
            </a:fld>
            <a:endParaRPr lang="en-US" dirty="0"/>
          </a:p>
        </p:txBody>
      </p:sp>
    </p:spTree>
    <p:extLst>
      <p:ext uri="{BB962C8B-B14F-4D97-AF65-F5344CB8AC3E}">
        <p14:creationId xmlns:p14="http://schemas.microsoft.com/office/powerpoint/2010/main" val="352868063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61872" y="365760"/>
            <a:ext cx="8742740" cy="1325562"/>
          </a:xfrm>
        </p:spPr>
        <p:txBody>
          <a:bodyPr/>
          <a:lstStyle/>
          <a:p>
            <a:pPr algn="ctr"/>
            <a:r>
              <a:rPr lang="en-US" dirty="0"/>
              <a:t>“MILO BILLS”</a:t>
            </a:r>
          </a:p>
        </p:txBody>
      </p:sp>
      <p:sp>
        <p:nvSpPr>
          <p:cNvPr id="3" name="Content Placeholder 2"/>
          <p:cNvSpPr>
            <a:spLocks noGrp="1"/>
          </p:cNvSpPr>
          <p:nvPr>
            <p:ph sz="half" idx="1"/>
          </p:nvPr>
        </p:nvSpPr>
        <p:spPr>
          <a:xfrm>
            <a:off x="1261872" y="1691322"/>
            <a:ext cx="4011694" cy="4788306"/>
          </a:xfrm>
        </p:spPr>
        <p:txBody>
          <a:bodyPr>
            <a:normAutofit fontScale="92500"/>
          </a:bodyPr>
          <a:lstStyle/>
          <a:p>
            <a:r>
              <a:rPr lang="en-US" sz="2000" dirty="0"/>
              <a:t>Legislation introduced in several states would restrict the ability of campuses to designate specific free speech zones or limit disciplinary action against students who engage in lawful expression no matter how offensive or immoral.</a:t>
            </a:r>
          </a:p>
          <a:p>
            <a:r>
              <a:rPr lang="en-US" sz="2000" dirty="0"/>
              <a:t>Would potentially extend responsibility to campuses to prevent students or members of the public from restricting free speech rights of other parties</a:t>
            </a:r>
            <a:r>
              <a:rPr lang="en-US" sz="2000" dirty="0" smtClean="0"/>
              <a:t>.</a:t>
            </a:r>
          </a:p>
          <a:p>
            <a:r>
              <a:rPr lang="en-US" sz="2000" dirty="0" smtClean="0"/>
              <a:t>Texas Legislature – HB 2527&amp; HB 1151</a:t>
            </a:r>
          </a:p>
          <a:p>
            <a:endParaRPr lang="en-US" dirty="0"/>
          </a:p>
        </p:txBody>
      </p:sp>
      <p:pic>
        <p:nvPicPr>
          <p:cNvPr id="7" name="Content Placeholder 6" descr="Schoolhouse Rock : I'm Just a &lt;strong&gt;Bill&lt;/strong&gt; on Vimeo"/>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886450" y="1828800"/>
            <a:ext cx="4721225" cy="4514850"/>
          </a:xfrm>
        </p:spPr>
      </p:pic>
      <p:sp>
        <p:nvSpPr>
          <p:cNvPr id="4" name="Slide Number Placeholder 3"/>
          <p:cNvSpPr>
            <a:spLocks noGrp="1"/>
          </p:cNvSpPr>
          <p:nvPr>
            <p:ph type="sldNum" sz="quarter" idx="12"/>
          </p:nvPr>
        </p:nvSpPr>
        <p:spPr/>
        <p:txBody>
          <a:bodyPr>
            <a:normAutofit lnSpcReduction="10000"/>
          </a:bodyPr>
          <a:lstStyle/>
          <a:p>
            <a:fld id="{647CF585-595D-4428-8407-388C8197FDE4}" type="slidenum">
              <a:rPr lang="en-US" smtClean="0"/>
              <a:t>15</a:t>
            </a:fld>
            <a:endParaRPr lang="en-US" dirty="0"/>
          </a:p>
        </p:txBody>
      </p:sp>
    </p:spTree>
    <p:extLst>
      <p:ext uri="{BB962C8B-B14F-4D97-AF65-F5344CB8AC3E}">
        <p14:creationId xmlns:p14="http://schemas.microsoft.com/office/powerpoint/2010/main" val="113547081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0585" y="365760"/>
            <a:ext cx="9701561" cy="1325562"/>
          </a:xfrm>
        </p:spPr>
        <p:txBody>
          <a:bodyPr/>
          <a:lstStyle/>
          <a:p>
            <a:pPr algn="ctr"/>
            <a:r>
              <a:rPr lang="en-US" dirty="0" smtClean="0"/>
              <a:t>When Two Laws Collide</a:t>
            </a:r>
            <a:endParaRPr lang="en-US" dirty="0"/>
          </a:p>
        </p:txBody>
      </p:sp>
      <p:pic>
        <p:nvPicPr>
          <p:cNvPr id="5" name="Content Placeholder 4"/>
          <p:cNvPicPr>
            <a:picLocks noGrp="1" noChangeAspect="1"/>
          </p:cNvPicPr>
          <p:nvPr>
            <p:ph idx="1"/>
          </p:nvPr>
        </p:nvPicPr>
        <p:blipFill>
          <a:blip r:embed="rId2"/>
          <a:stretch>
            <a:fillRect/>
          </a:stretch>
        </p:blipFill>
        <p:spPr>
          <a:xfrm>
            <a:off x="2141034" y="2129883"/>
            <a:ext cx="6746487" cy="3836019"/>
          </a:xfrm>
          <a:prstGeom prst="rect">
            <a:avLst/>
          </a:prstGeom>
        </p:spPr>
      </p:pic>
      <p:sp>
        <p:nvSpPr>
          <p:cNvPr id="4" name="Slide Number Placeholder 3"/>
          <p:cNvSpPr>
            <a:spLocks noGrp="1"/>
          </p:cNvSpPr>
          <p:nvPr>
            <p:ph type="sldNum" sz="quarter" idx="12"/>
          </p:nvPr>
        </p:nvSpPr>
        <p:spPr/>
        <p:txBody>
          <a:bodyPr>
            <a:normAutofit lnSpcReduction="10000"/>
          </a:bodyPr>
          <a:lstStyle/>
          <a:p>
            <a:fld id="{647CF585-595D-4428-8407-388C8197FDE4}" type="slidenum">
              <a:rPr lang="en-US" smtClean="0"/>
              <a:t>16</a:t>
            </a:fld>
            <a:endParaRPr lang="en-US" dirty="0"/>
          </a:p>
        </p:txBody>
      </p:sp>
    </p:spTree>
    <p:extLst>
      <p:ext uri="{BB962C8B-B14F-4D97-AF65-F5344CB8AC3E}">
        <p14:creationId xmlns:p14="http://schemas.microsoft.com/office/powerpoint/2010/main" val="2967115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757836" y="466120"/>
            <a:ext cx="9692640" cy="1909090"/>
          </a:xfrm>
        </p:spPr>
        <p:txBody>
          <a:bodyPr>
            <a:normAutofit/>
          </a:bodyPr>
          <a:lstStyle/>
          <a:p>
            <a:pPr algn="ctr"/>
            <a:r>
              <a:rPr lang="en-US" dirty="0" smtClean="0"/>
              <a:t>Federal &amp; State Laws </a:t>
            </a:r>
            <a:br>
              <a:rPr lang="en-US" dirty="0" smtClean="0"/>
            </a:br>
            <a:r>
              <a:rPr lang="en-US" dirty="0" smtClean="0"/>
              <a:t>vs. </a:t>
            </a:r>
            <a:br>
              <a:rPr lang="en-US" dirty="0" smtClean="0"/>
            </a:br>
            <a:r>
              <a:rPr lang="en-US" dirty="0" smtClean="0"/>
              <a:t>The First Amendment</a:t>
            </a:r>
            <a:endParaRPr lang="en-US" dirty="0"/>
          </a:p>
        </p:txBody>
      </p:sp>
      <p:sp>
        <p:nvSpPr>
          <p:cNvPr id="4" name="Content Placeholder 3"/>
          <p:cNvSpPr>
            <a:spLocks noGrp="1"/>
          </p:cNvSpPr>
          <p:nvPr>
            <p:ph sz="half" idx="1"/>
          </p:nvPr>
        </p:nvSpPr>
        <p:spPr>
          <a:xfrm>
            <a:off x="858644" y="2497873"/>
            <a:ext cx="4861932" cy="3682264"/>
          </a:xfrm>
        </p:spPr>
        <p:txBody>
          <a:bodyPr>
            <a:normAutofit/>
          </a:bodyPr>
          <a:lstStyle/>
          <a:p>
            <a:r>
              <a:rPr lang="en-US" dirty="0" smtClean="0"/>
              <a:t>Federal  </a:t>
            </a:r>
          </a:p>
          <a:p>
            <a:pPr lvl="1"/>
            <a:r>
              <a:rPr lang="en-US" dirty="0" smtClean="0"/>
              <a:t>Title </a:t>
            </a:r>
            <a:r>
              <a:rPr lang="en-US" dirty="0"/>
              <a:t>VI—race, color, national origin</a:t>
            </a:r>
          </a:p>
          <a:p>
            <a:pPr lvl="1"/>
            <a:r>
              <a:rPr lang="en-US" dirty="0"/>
              <a:t>Title VII—race, color, national origin, religion, sex</a:t>
            </a:r>
          </a:p>
          <a:p>
            <a:pPr lvl="1"/>
            <a:r>
              <a:rPr lang="en-US" dirty="0"/>
              <a:t>Title IX—sex (sexual orientation, gender identity, gender expression)</a:t>
            </a:r>
          </a:p>
          <a:p>
            <a:pPr lvl="1"/>
            <a:r>
              <a:rPr lang="en-US" dirty="0"/>
              <a:t>ADA/Section 504—disability </a:t>
            </a:r>
          </a:p>
          <a:p>
            <a:pPr lvl="1"/>
            <a:r>
              <a:rPr lang="en-US" dirty="0"/>
              <a:t>ADEA—age (over 40)</a:t>
            </a:r>
          </a:p>
          <a:p>
            <a:pPr marL="0" lvl="1" indent="0">
              <a:buNone/>
              <a:tabLst>
                <a:tab pos="177800" algn="l"/>
              </a:tabLst>
            </a:pPr>
            <a:endParaRPr lang="en-US" sz="1800" dirty="0"/>
          </a:p>
          <a:p>
            <a:pPr marL="228600" lvl="1" indent="-228600">
              <a:tabLst>
                <a:tab pos="177800" algn="l"/>
              </a:tabLst>
            </a:pPr>
            <a:r>
              <a:rPr lang="en-US" sz="1800" dirty="0"/>
              <a:t>State and Local Laws</a:t>
            </a:r>
          </a:p>
          <a:p>
            <a:pPr lvl="1"/>
            <a:endParaRPr lang="en-US" dirty="0"/>
          </a:p>
          <a:p>
            <a:endParaRPr lang="en-US" dirty="0"/>
          </a:p>
          <a:p>
            <a:endParaRPr lang="en-US" dirty="0"/>
          </a:p>
        </p:txBody>
      </p:sp>
      <p:sp>
        <p:nvSpPr>
          <p:cNvPr id="8" name="Content Placeholder 7"/>
          <p:cNvSpPr>
            <a:spLocks noGrp="1"/>
          </p:cNvSpPr>
          <p:nvPr>
            <p:ph sz="half" idx="2"/>
          </p:nvPr>
        </p:nvSpPr>
        <p:spPr>
          <a:xfrm>
            <a:off x="6634977" y="2787804"/>
            <a:ext cx="3189247" cy="3392333"/>
          </a:xfrm>
        </p:spPr>
        <p:txBody>
          <a:bodyPr>
            <a:normAutofit/>
          </a:bodyPr>
          <a:lstStyle/>
          <a:p>
            <a:endParaRPr lang="en-US" dirty="0" smtClean="0"/>
          </a:p>
          <a:p>
            <a:pPr marL="0" indent="0">
              <a:buNone/>
            </a:pPr>
            <a:endParaRPr lang="en-US" dirty="0" smtClean="0"/>
          </a:p>
          <a:p>
            <a:pPr marL="0" indent="0" algn="ctr">
              <a:buNone/>
            </a:pPr>
            <a:endParaRPr lang="en-US" sz="2600" dirty="0" smtClean="0"/>
          </a:p>
          <a:p>
            <a:pPr marL="0" indent="0" algn="ctr">
              <a:buNone/>
            </a:pPr>
            <a:endParaRPr lang="en-US" sz="2600" dirty="0"/>
          </a:p>
        </p:txBody>
      </p:sp>
      <p:sp>
        <p:nvSpPr>
          <p:cNvPr id="3" name="Slide Number Placeholder 2"/>
          <p:cNvSpPr>
            <a:spLocks noGrp="1"/>
          </p:cNvSpPr>
          <p:nvPr>
            <p:ph type="sldNum" sz="quarter" idx="12"/>
          </p:nvPr>
        </p:nvSpPr>
        <p:spPr/>
        <p:txBody>
          <a:bodyPr>
            <a:normAutofit lnSpcReduction="10000"/>
          </a:bodyPr>
          <a:lstStyle/>
          <a:p>
            <a:fld id="{CBDBAD75-DAAC-419F-A031-95EBAE8E8967}" type="slidenum">
              <a:rPr lang="en-US" smtClean="0">
                <a:solidFill>
                  <a:srgbClr val="1C1C1C">
                    <a:tint val="75000"/>
                  </a:srgbClr>
                </a:solidFill>
              </a:rPr>
              <a:pPr/>
              <a:t>17</a:t>
            </a:fld>
            <a:endParaRPr lang="en-US" dirty="0">
              <a:solidFill>
                <a:srgbClr val="1C1C1C">
                  <a:tint val="75000"/>
                </a:srgbClr>
              </a:solidFill>
            </a:endParaRPr>
          </a:p>
        </p:txBody>
      </p:sp>
      <p:pic>
        <p:nvPicPr>
          <p:cNvPr id="16" name="Picture 15" descr="Ciberdelicuentes y el lavado de dinero online - Mclanfranconi.com"/>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97912" y="2497873"/>
            <a:ext cx="4716966" cy="3813717"/>
          </a:xfrm>
          <a:prstGeom prst="rect">
            <a:avLst/>
          </a:prstGeom>
        </p:spPr>
      </p:pic>
    </p:spTree>
    <p:extLst>
      <p:ext uri="{BB962C8B-B14F-4D97-AF65-F5344CB8AC3E}">
        <p14:creationId xmlns:p14="http://schemas.microsoft.com/office/powerpoint/2010/main" val="301529551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lstStyle/>
          <a:p>
            <a:pPr algn="ctr"/>
            <a:r>
              <a:rPr lang="en-US" dirty="0" smtClean="0"/>
              <a:t>Discrimination &amp; Harassment</a:t>
            </a:r>
            <a:endParaRPr lang="en-US" dirty="0"/>
          </a:p>
        </p:txBody>
      </p:sp>
      <p:sp>
        <p:nvSpPr>
          <p:cNvPr id="12" name="Content Placeholder 11"/>
          <p:cNvSpPr>
            <a:spLocks noGrp="1"/>
          </p:cNvSpPr>
          <p:nvPr>
            <p:ph sz="half" idx="1"/>
          </p:nvPr>
        </p:nvSpPr>
        <p:spPr/>
        <p:txBody>
          <a:bodyPr>
            <a:normAutofit/>
          </a:bodyPr>
          <a:lstStyle/>
          <a:p>
            <a:r>
              <a:rPr lang="en-US" sz="3200" dirty="0" smtClean="0"/>
              <a:t>OCR recognizes that “some conduct alleged to be harassment may implicate the First Amendment rights to free speech or expression.”</a:t>
            </a:r>
          </a:p>
        </p:txBody>
      </p:sp>
      <p:pic>
        <p:nvPicPr>
          <p:cNvPr id="14" name="Content Placeholder 13"/>
          <p:cNvPicPr>
            <a:picLocks noGrp="1" noChangeAspect="1"/>
          </p:cNvPicPr>
          <p:nvPr>
            <p:ph sz="half" idx="2"/>
          </p:nvPr>
        </p:nvPicPr>
        <p:blipFill>
          <a:blip r:embed="rId2"/>
          <a:stretch>
            <a:fillRect/>
          </a:stretch>
        </p:blipFill>
        <p:spPr>
          <a:xfrm>
            <a:off x="5977054" y="1918010"/>
            <a:ext cx="4413928" cy="4262127"/>
          </a:xfrm>
          <a:prstGeom prst="rect">
            <a:avLst/>
          </a:prstGeom>
        </p:spPr>
      </p:pic>
      <p:sp>
        <p:nvSpPr>
          <p:cNvPr id="5" name="Slide Number Placeholder 4"/>
          <p:cNvSpPr>
            <a:spLocks noGrp="1"/>
          </p:cNvSpPr>
          <p:nvPr>
            <p:ph type="sldNum" sz="quarter" idx="12"/>
          </p:nvPr>
        </p:nvSpPr>
        <p:spPr/>
        <p:txBody>
          <a:bodyPr>
            <a:normAutofit lnSpcReduction="10000"/>
          </a:bodyPr>
          <a:lstStyle/>
          <a:p>
            <a:fld id="{647CF585-595D-4428-8407-388C8197FDE4}" type="slidenum">
              <a:rPr lang="en-US" smtClean="0"/>
              <a:t>18</a:t>
            </a:fld>
            <a:endParaRPr lang="en-US" dirty="0"/>
          </a:p>
        </p:txBody>
      </p:sp>
    </p:spTree>
    <p:extLst>
      <p:ext uri="{BB962C8B-B14F-4D97-AF65-F5344CB8AC3E}">
        <p14:creationId xmlns:p14="http://schemas.microsoft.com/office/powerpoint/2010/main" val="169395754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6700" y="215900"/>
            <a:ext cx="10802112" cy="789622"/>
          </a:xfrm>
        </p:spPr>
        <p:txBody>
          <a:bodyPr>
            <a:normAutofit/>
          </a:bodyPr>
          <a:lstStyle/>
          <a:p>
            <a:pPr algn="ctr"/>
            <a:r>
              <a:rPr lang="en-US" sz="3600" dirty="0"/>
              <a:t>Possible Protected </a:t>
            </a:r>
            <a:r>
              <a:rPr lang="en-US" sz="3600" dirty="0" smtClean="0"/>
              <a:t>Categories </a:t>
            </a:r>
            <a:endParaRPr lang="en-US" sz="3600" dirty="0"/>
          </a:p>
        </p:txBody>
      </p:sp>
      <p:sp>
        <p:nvSpPr>
          <p:cNvPr id="11" name="Content Placeholder 10"/>
          <p:cNvSpPr>
            <a:spLocks noGrp="1"/>
          </p:cNvSpPr>
          <p:nvPr>
            <p:ph sz="half" idx="2"/>
          </p:nvPr>
        </p:nvSpPr>
        <p:spPr>
          <a:xfrm>
            <a:off x="266700" y="1463675"/>
            <a:ext cx="10414000" cy="5114925"/>
          </a:xfrm>
        </p:spPr>
        <p:txBody>
          <a:bodyPr numCol="3">
            <a:normAutofit lnSpcReduction="10000"/>
          </a:bodyPr>
          <a:lstStyle/>
          <a:p>
            <a:r>
              <a:rPr lang="en-US" dirty="0"/>
              <a:t>Race</a:t>
            </a:r>
          </a:p>
          <a:p>
            <a:r>
              <a:rPr lang="en-US" dirty="0"/>
              <a:t>Color</a:t>
            </a:r>
          </a:p>
          <a:p>
            <a:r>
              <a:rPr lang="en-US" dirty="0"/>
              <a:t>Ethnicity (Ethnic Origin)</a:t>
            </a:r>
          </a:p>
          <a:p>
            <a:r>
              <a:rPr lang="en-US" dirty="0"/>
              <a:t>National Origin (Ancestry)</a:t>
            </a:r>
          </a:p>
          <a:p>
            <a:r>
              <a:rPr lang="en-US" dirty="0"/>
              <a:t>Citizenship (Immigration Status)</a:t>
            </a:r>
          </a:p>
          <a:p>
            <a:r>
              <a:rPr lang="en-US" dirty="0"/>
              <a:t>Culture</a:t>
            </a:r>
          </a:p>
          <a:p>
            <a:r>
              <a:rPr lang="en-US" dirty="0"/>
              <a:t>Sex</a:t>
            </a:r>
          </a:p>
          <a:p>
            <a:r>
              <a:rPr lang="en-US" dirty="0"/>
              <a:t>Sexual Orientation</a:t>
            </a:r>
          </a:p>
          <a:p>
            <a:r>
              <a:rPr lang="en-US" dirty="0"/>
              <a:t>Gender</a:t>
            </a:r>
          </a:p>
          <a:p>
            <a:r>
              <a:rPr lang="en-US" dirty="0"/>
              <a:t>Gender Identity</a:t>
            </a:r>
          </a:p>
          <a:p>
            <a:r>
              <a:rPr lang="en-US" dirty="0"/>
              <a:t>Gender Expression</a:t>
            </a:r>
          </a:p>
          <a:p>
            <a:r>
              <a:rPr lang="en-US" dirty="0"/>
              <a:t>Pregnancy</a:t>
            </a:r>
          </a:p>
          <a:p>
            <a:r>
              <a:rPr lang="en-US" dirty="0"/>
              <a:t>Religion (Spiritual Beliefs)</a:t>
            </a:r>
          </a:p>
          <a:p>
            <a:r>
              <a:rPr lang="en-US" dirty="0"/>
              <a:t>Creed</a:t>
            </a:r>
          </a:p>
          <a:p>
            <a:r>
              <a:rPr lang="en-US" dirty="0"/>
              <a:t>Age (over 40)</a:t>
            </a:r>
          </a:p>
          <a:p>
            <a:r>
              <a:rPr lang="en-US" dirty="0"/>
              <a:t>Disability (Ability)</a:t>
            </a:r>
          </a:p>
          <a:p>
            <a:r>
              <a:rPr lang="en-US" dirty="0"/>
              <a:t>Marital Status</a:t>
            </a:r>
          </a:p>
          <a:p>
            <a:r>
              <a:rPr lang="en-US" dirty="0"/>
              <a:t>Family Relationship</a:t>
            </a:r>
          </a:p>
          <a:p>
            <a:r>
              <a:rPr lang="en-US" dirty="0"/>
              <a:t>Genetic Information</a:t>
            </a:r>
          </a:p>
          <a:p>
            <a:r>
              <a:rPr lang="en-US" dirty="0"/>
              <a:t>HIV Status</a:t>
            </a:r>
          </a:p>
          <a:p>
            <a:r>
              <a:rPr lang="en-US" dirty="0"/>
              <a:t>Socioeconomic Background</a:t>
            </a:r>
          </a:p>
          <a:p>
            <a:r>
              <a:rPr lang="en-US" dirty="0"/>
              <a:t>Public Assistance Status</a:t>
            </a:r>
          </a:p>
          <a:p>
            <a:r>
              <a:rPr lang="en-US" dirty="0"/>
              <a:t>Parental Status</a:t>
            </a:r>
          </a:p>
          <a:p>
            <a:r>
              <a:rPr lang="en-US" dirty="0"/>
              <a:t>Veteran (Military Status)</a:t>
            </a:r>
          </a:p>
          <a:p>
            <a:r>
              <a:rPr lang="en-US" dirty="0"/>
              <a:t>Smoker </a:t>
            </a:r>
          </a:p>
          <a:p>
            <a:r>
              <a:rPr lang="en-US" dirty="0"/>
              <a:t>Political Affiliation (Beliefs)</a:t>
            </a:r>
          </a:p>
          <a:p>
            <a:r>
              <a:rPr lang="en-US" dirty="0"/>
              <a:t>Social Affiliation</a:t>
            </a:r>
          </a:p>
          <a:p>
            <a:r>
              <a:rPr lang="en-US" dirty="0"/>
              <a:t>Shape/Size</a:t>
            </a:r>
          </a:p>
          <a:p>
            <a:r>
              <a:rPr lang="en-US" dirty="0"/>
              <a:t>Intellectual Perspective</a:t>
            </a:r>
          </a:p>
          <a:p>
            <a:r>
              <a:rPr lang="en-US" dirty="0"/>
              <a:t>Criminal Background</a:t>
            </a:r>
          </a:p>
          <a:p>
            <a:r>
              <a:rPr lang="en-US" dirty="0"/>
              <a:t>“Other Factors Irrelevant to Participation” </a:t>
            </a:r>
          </a:p>
          <a:p>
            <a:endParaRPr lang="en-US" dirty="0"/>
          </a:p>
          <a:p>
            <a:endParaRPr lang="en-US" dirty="0"/>
          </a:p>
        </p:txBody>
      </p:sp>
      <p:sp>
        <p:nvSpPr>
          <p:cNvPr id="3" name="Slide Number Placeholder 2"/>
          <p:cNvSpPr>
            <a:spLocks noGrp="1"/>
          </p:cNvSpPr>
          <p:nvPr>
            <p:ph type="sldNum" sz="quarter" idx="12"/>
          </p:nvPr>
        </p:nvSpPr>
        <p:spPr/>
        <p:txBody>
          <a:bodyPr>
            <a:normAutofit lnSpcReduction="10000"/>
          </a:bodyPr>
          <a:lstStyle/>
          <a:p>
            <a:fld id="{CBDBAD75-DAAC-419F-A031-95EBAE8E8967}" type="slidenum">
              <a:rPr lang="en-US" smtClean="0">
                <a:solidFill>
                  <a:srgbClr val="1C1C1C">
                    <a:tint val="75000"/>
                  </a:srgbClr>
                </a:solidFill>
              </a:rPr>
              <a:pPr/>
              <a:t>19</a:t>
            </a:fld>
            <a:endParaRPr lang="en-US" dirty="0">
              <a:solidFill>
                <a:srgbClr val="1C1C1C">
                  <a:tint val="75000"/>
                </a:srgbClr>
              </a:solidFill>
            </a:endParaRPr>
          </a:p>
        </p:txBody>
      </p:sp>
    </p:spTree>
    <p:extLst>
      <p:ext uri="{BB962C8B-B14F-4D97-AF65-F5344CB8AC3E}">
        <p14:creationId xmlns:p14="http://schemas.microsoft.com/office/powerpoint/2010/main" val="320499174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Harassment and Academic Freedom</a:t>
            </a:r>
            <a:endParaRPr lang="en-US" b="1" dirty="0"/>
          </a:p>
        </p:txBody>
      </p:sp>
      <p:sp>
        <p:nvSpPr>
          <p:cNvPr id="3" name="Content Placeholder 2"/>
          <p:cNvSpPr>
            <a:spLocks noGrp="1"/>
          </p:cNvSpPr>
          <p:nvPr>
            <p:ph idx="1"/>
          </p:nvPr>
        </p:nvSpPr>
        <p:spPr/>
        <p:txBody>
          <a:bodyPr>
            <a:normAutofit lnSpcReduction="10000"/>
          </a:bodyPr>
          <a:lstStyle/>
          <a:p>
            <a:r>
              <a:rPr lang="en-US" dirty="0" smtClean="0"/>
              <a:t>Harassment in the Classroom by Faculty Members:</a:t>
            </a:r>
          </a:p>
          <a:p>
            <a:pPr lvl="1"/>
            <a:r>
              <a:rPr lang="en-US" dirty="0" smtClean="0"/>
              <a:t>In several instances, courts have struck down the use of anti-harassment policies to punish professors for classroom speech because the policies in question were impermissibly vague.</a:t>
            </a:r>
          </a:p>
          <a:p>
            <a:pPr marL="274320" lvl="1" indent="0">
              <a:buNone/>
            </a:pPr>
            <a:endParaRPr lang="en-US" dirty="0" smtClean="0"/>
          </a:p>
          <a:p>
            <a:pPr marL="274320" lvl="1" indent="0">
              <a:buNone/>
            </a:pPr>
            <a:r>
              <a:rPr lang="en-US" sz="1800" spc="10" dirty="0" smtClean="0">
                <a:solidFill>
                  <a:schemeClr val="tx1"/>
                </a:solidFill>
              </a:rPr>
              <a:t>Peer Harassment</a:t>
            </a:r>
          </a:p>
          <a:p>
            <a:pPr lvl="1"/>
            <a:r>
              <a:rPr lang="en-US" sz="1800" spc="10" dirty="0" smtClean="0">
                <a:solidFill>
                  <a:schemeClr val="tx1"/>
                </a:solidFill>
              </a:rPr>
              <a:t>OCR has not carved out speech from its interpretation of Title IX and includes prohibitions on “verbal conduct.”  This sets the stage for potential free speech conflicts.</a:t>
            </a:r>
          </a:p>
          <a:p>
            <a:pPr lvl="2"/>
            <a:r>
              <a:rPr lang="en-US" sz="1600" spc="10" dirty="0" smtClean="0">
                <a:solidFill>
                  <a:schemeClr val="tx1"/>
                </a:solidFill>
              </a:rPr>
              <a:t>Faculty-to-faculty harassment:  Some courts have held that faculty from public universities and colleges lack First Amendment Rights when speaking in their official capacities.  Under that reading of </a:t>
            </a:r>
            <a:r>
              <a:rPr lang="en-US" sz="1600" i="1" spc="10" dirty="0" err="1" smtClean="0">
                <a:solidFill>
                  <a:schemeClr val="tx1"/>
                </a:solidFill>
              </a:rPr>
              <a:t>Garcetti</a:t>
            </a:r>
            <a:r>
              <a:rPr lang="en-US" sz="1600" spc="10" dirty="0" smtClean="0">
                <a:solidFill>
                  <a:schemeClr val="tx1"/>
                </a:solidFill>
              </a:rPr>
              <a:t>, if a faculty member engaged in verbal harassing conduct in his/her official capacity, the speech elements of that harassment would garner no First Amendment protections, and Title VI and IX would apply with full force.</a:t>
            </a:r>
          </a:p>
          <a:p>
            <a:pPr lvl="2"/>
            <a:r>
              <a:rPr lang="en-US" sz="1600" spc="10" dirty="0" smtClean="0">
                <a:solidFill>
                  <a:schemeClr val="tx1"/>
                </a:solidFill>
              </a:rPr>
              <a:t>Student harassment:  must consider additional factors such as Title IX requirements to take immediate action even when the student doesn’t want to report; compiling and reporting </a:t>
            </a:r>
            <a:r>
              <a:rPr lang="en-US" sz="1600" spc="10" dirty="0" err="1" smtClean="0">
                <a:solidFill>
                  <a:schemeClr val="tx1"/>
                </a:solidFill>
              </a:rPr>
              <a:t>Clery</a:t>
            </a:r>
            <a:r>
              <a:rPr lang="en-US" sz="1600" spc="10" dirty="0" smtClean="0">
                <a:solidFill>
                  <a:schemeClr val="tx1"/>
                </a:solidFill>
              </a:rPr>
              <a:t> statistics, etc.</a:t>
            </a:r>
            <a:endParaRPr lang="en-US" sz="1600" spc="10" dirty="0">
              <a:solidFill>
                <a:schemeClr val="tx1"/>
              </a:solidFill>
            </a:endParaRPr>
          </a:p>
        </p:txBody>
      </p:sp>
      <p:sp>
        <p:nvSpPr>
          <p:cNvPr id="4" name="Slide Number Placeholder 3"/>
          <p:cNvSpPr>
            <a:spLocks noGrp="1"/>
          </p:cNvSpPr>
          <p:nvPr>
            <p:ph type="sldNum" sz="quarter" idx="12"/>
          </p:nvPr>
        </p:nvSpPr>
        <p:spPr/>
        <p:txBody>
          <a:bodyPr>
            <a:normAutofit lnSpcReduction="10000"/>
          </a:bodyPr>
          <a:lstStyle/>
          <a:p>
            <a:fld id="{647CF585-595D-4428-8407-388C8197FDE4}" type="slidenum">
              <a:rPr lang="en-US" smtClean="0"/>
              <a:t>20</a:t>
            </a:fld>
            <a:endParaRPr lang="en-US" dirty="0"/>
          </a:p>
        </p:txBody>
      </p:sp>
    </p:spTree>
    <p:extLst>
      <p:ext uri="{BB962C8B-B14F-4D97-AF65-F5344CB8AC3E}">
        <p14:creationId xmlns:p14="http://schemas.microsoft.com/office/powerpoint/2010/main" val="46452821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a:xfrm>
            <a:off x="1070517" y="388062"/>
            <a:ext cx="4204010" cy="2544708"/>
          </a:xfrm>
        </p:spPr>
        <p:txBody>
          <a:bodyPr>
            <a:normAutofit fontScale="90000"/>
          </a:bodyPr>
          <a:lstStyle/>
          <a:p>
            <a:r>
              <a:rPr lang="en-US" dirty="0"/>
              <a:t>Balancing Title IX and The First Amendment</a:t>
            </a:r>
            <a:br>
              <a:rPr lang="en-US" dirty="0"/>
            </a:br>
            <a:endParaRPr lang="en-US" dirty="0"/>
          </a:p>
        </p:txBody>
      </p:sp>
      <p:pic>
        <p:nvPicPr>
          <p:cNvPr id="13" name="Content Placeholder 12" descr="&lt;strong&gt;Title IX&lt;/strong&gt; Supplemental Attachment"/>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1070517" y="3088889"/>
            <a:ext cx="3239361" cy="3091248"/>
          </a:xfrm>
        </p:spPr>
      </p:pic>
      <p:sp>
        <p:nvSpPr>
          <p:cNvPr id="14" name="Text Placeholder 13"/>
          <p:cNvSpPr>
            <a:spLocks noGrp="1"/>
          </p:cNvSpPr>
          <p:nvPr>
            <p:ph sz="half" idx="2"/>
          </p:nvPr>
        </p:nvSpPr>
        <p:spPr>
          <a:xfrm>
            <a:off x="6126480" y="646772"/>
            <a:ext cx="4480560" cy="5533366"/>
          </a:xfrm>
        </p:spPr>
        <p:txBody>
          <a:bodyPr>
            <a:normAutofit fontScale="92500"/>
          </a:bodyPr>
          <a:lstStyle/>
          <a:p>
            <a:r>
              <a:rPr lang="en-US" sz="2400" dirty="0" smtClean="0"/>
              <a:t>OCR is charged with interpreting and enforcing Title IX</a:t>
            </a:r>
          </a:p>
          <a:p>
            <a:r>
              <a:rPr lang="en-US" sz="2400" dirty="0" smtClean="0"/>
              <a:t>OCR states, “[T]he laws and regulations it enforces protect students from prohibited discrimination and </a:t>
            </a:r>
            <a:r>
              <a:rPr lang="en-US" sz="2400" b="1" dirty="0" smtClean="0"/>
              <a:t>do not restrict the exercise of any expressive activities or speech protected under the U.S. Constitution.”</a:t>
            </a:r>
          </a:p>
          <a:p>
            <a:r>
              <a:rPr lang="en-US" sz="2400" dirty="0" smtClean="0"/>
              <a:t>Thus, when preventing discrimination, an institution must respect the free-speech rights of its community.</a:t>
            </a:r>
          </a:p>
        </p:txBody>
      </p:sp>
      <p:sp>
        <p:nvSpPr>
          <p:cNvPr id="4" name="Slide Number Placeholder 3"/>
          <p:cNvSpPr>
            <a:spLocks noGrp="1"/>
          </p:cNvSpPr>
          <p:nvPr>
            <p:ph type="sldNum" sz="quarter" idx="12"/>
          </p:nvPr>
        </p:nvSpPr>
        <p:spPr/>
        <p:txBody>
          <a:bodyPr>
            <a:normAutofit lnSpcReduction="10000"/>
          </a:bodyPr>
          <a:lstStyle/>
          <a:p>
            <a:fld id="{647CF585-595D-4428-8407-388C8197FDE4}" type="slidenum">
              <a:rPr lang="en-US" smtClean="0"/>
              <a:t>21</a:t>
            </a:fld>
            <a:endParaRPr lang="en-US" dirty="0"/>
          </a:p>
        </p:txBody>
      </p:sp>
    </p:spTree>
    <p:extLst>
      <p:ext uri="{BB962C8B-B14F-4D97-AF65-F5344CB8AC3E}">
        <p14:creationId xmlns:p14="http://schemas.microsoft.com/office/powerpoint/2010/main" val="234383235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When Title IX and the First Amendment Collide</a:t>
            </a:r>
            <a:endParaRPr lang="en-US" b="1" dirty="0"/>
          </a:p>
        </p:txBody>
      </p:sp>
      <p:sp>
        <p:nvSpPr>
          <p:cNvPr id="3" name="Content Placeholder 2"/>
          <p:cNvSpPr>
            <a:spLocks noGrp="1"/>
          </p:cNvSpPr>
          <p:nvPr>
            <p:ph idx="1"/>
          </p:nvPr>
        </p:nvSpPr>
        <p:spPr/>
        <p:txBody>
          <a:bodyPr>
            <a:normAutofit/>
          </a:bodyPr>
          <a:lstStyle/>
          <a:p>
            <a:r>
              <a:rPr lang="en-US" sz="2000" dirty="0" smtClean="0"/>
              <a:t>Confidentiality and reporting requirements of Title IX and the </a:t>
            </a:r>
            <a:r>
              <a:rPr lang="en-US" sz="2000" dirty="0" err="1" smtClean="0"/>
              <a:t>Clery</a:t>
            </a:r>
            <a:r>
              <a:rPr lang="en-US" sz="2000" dirty="0" smtClean="0"/>
              <a:t> Act implicate speech.</a:t>
            </a:r>
          </a:p>
          <a:p>
            <a:r>
              <a:rPr lang="en-US" sz="2000" dirty="0" smtClean="0"/>
              <a:t>Class writing assignments:  while OCR advises that a faculty member who learned of an incident via a required class writing assignment “would not be required to report the information to the Title IX coordinator or other appropriate designee,” the faculty member should provide that student information on Title IX, including information on how to file a complaint.</a:t>
            </a:r>
          </a:p>
          <a:p>
            <a:r>
              <a:rPr lang="en-US" sz="2000" dirty="0" smtClean="0"/>
              <a:t>Social Media Concerns:  in several cases, students have been disciplined for allegedly violating either the institution’s code of student conduct or the code of ethics of a professional program by the content of their social media postings.</a:t>
            </a:r>
            <a:endParaRPr lang="en-US" sz="2000" dirty="0"/>
          </a:p>
        </p:txBody>
      </p:sp>
      <p:sp>
        <p:nvSpPr>
          <p:cNvPr id="4" name="Slide Number Placeholder 3"/>
          <p:cNvSpPr>
            <a:spLocks noGrp="1"/>
          </p:cNvSpPr>
          <p:nvPr>
            <p:ph type="sldNum" sz="quarter" idx="12"/>
          </p:nvPr>
        </p:nvSpPr>
        <p:spPr/>
        <p:txBody>
          <a:bodyPr>
            <a:normAutofit lnSpcReduction="10000"/>
          </a:bodyPr>
          <a:lstStyle/>
          <a:p>
            <a:fld id="{647CF585-595D-4428-8407-388C8197FDE4}" type="slidenum">
              <a:rPr lang="en-US" smtClean="0"/>
              <a:t>22</a:t>
            </a:fld>
            <a:endParaRPr lang="en-US" dirty="0"/>
          </a:p>
        </p:txBody>
      </p:sp>
    </p:spTree>
    <p:extLst>
      <p:ext uri="{BB962C8B-B14F-4D97-AF65-F5344CB8AC3E}">
        <p14:creationId xmlns:p14="http://schemas.microsoft.com/office/powerpoint/2010/main" val="59507267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61872" y="557562"/>
            <a:ext cx="9418320" cy="4059044"/>
          </a:xfrm>
        </p:spPr>
        <p:txBody>
          <a:bodyPr/>
          <a:lstStyle/>
          <a:p>
            <a:pPr algn="ctr"/>
            <a:r>
              <a:rPr lang="en-US" dirty="0"/>
              <a:t>Practical Considerations</a:t>
            </a:r>
          </a:p>
        </p:txBody>
      </p:sp>
      <p:sp>
        <p:nvSpPr>
          <p:cNvPr id="3" name="Text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2"/>
          </p:nvPr>
        </p:nvSpPr>
        <p:spPr/>
        <p:txBody>
          <a:bodyPr>
            <a:normAutofit lnSpcReduction="10000"/>
          </a:bodyPr>
          <a:lstStyle/>
          <a:p>
            <a:fld id="{647CF585-595D-4428-8407-388C8197FDE4}" type="slidenum">
              <a:rPr lang="en-US" smtClean="0"/>
              <a:t>23</a:t>
            </a:fld>
            <a:endParaRPr lang="en-US" dirty="0"/>
          </a:p>
        </p:txBody>
      </p:sp>
    </p:spTree>
    <p:extLst>
      <p:ext uri="{BB962C8B-B14F-4D97-AF65-F5344CB8AC3E}">
        <p14:creationId xmlns:p14="http://schemas.microsoft.com/office/powerpoint/2010/main" val="189639996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Public Response to </a:t>
            </a:r>
            <a:r>
              <a:rPr lang="en-US" dirty="0" smtClean="0"/>
              <a:t>Incidents </a:t>
            </a:r>
            <a:br>
              <a:rPr lang="en-US" dirty="0" smtClean="0"/>
            </a:br>
            <a:r>
              <a:rPr lang="en-US" dirty="0" smtClean="0"/>
              <a:t>on </a:t>
            </a:r>
            <a:r>
              <a:rPr lang="en-US" dirty="0"/>
              <a:t>Campus</a:t>
            </a:r>
          </a:p>
        </p:txBody>
      </p:sp>
      <p:sp>
        <p:nvSpPr>
          <p:cNvPr id="3" name="Content Placeholder 2"/>
          <p:cNvSpPr>
            <a:spLocks noGrp="1"/>
          </p:cNvSpPr>
          <p:nvPr>
            <p:ph idx="1"/>
          </p:nvPr>
        </p:nvSpPr>
        <p:spPr>
          <a:xfrm>
            <a:off x="4895384" y="2345119"/>
            <a:ext cx="5397192" cy="3364305"/>
          </a:xfrm>
        </p:spPr>
        <p:txBody>
          <a:bodyPr>
            <a:normAutofit/>
          </a:bodyPr>
          <a:lstStyle/>
          <a:p>
            <a:r>
              <a:rPr lang="en-US" sz="2000" dirty="0" smtClean="0"/>
              <a:t>Manage Expectations  </a:t>
            </a:r>
          </a:p>
          <a:p>
            <a:r>
              <a:rPr lang="en-US" sz="2000" dirty="0" smtClean="0"/>
              <a:t>Timely </a:t>
            </a:r>
            <a:r>
              <a:rPr lang="en-US" sz="2000" dirty="0"/>
              <a:t>and strong reaction</a:t>
            </a:r>
          </a:p>
          <a:p>
            <a:r>
              <a:rPr lang="en-US" sz="2000" dirty="0"/>
              <a:t>Clear, unambiguous and public response</a:t>
            </a:r>
          </a:p>
          <a:p>
            <a:r>
              <a:rPr lang="en-US" sz="2000" dirty="0"/>
              <a:t>Release a statement condemning the act</a:t>
            </a:r>
          </a:p>
          <a:p>
            <a:r>
              <a:rPr lang="en-US" sz="2000" dirty="0"/>
              <a:t>Take steps to alert the campus</a:t>
            </a:r>
          </a:p>
          <a:p>
            <a:r>
              <a:rPr lang="en-US" sz="2000" dirty="0"/>
              <a:t>Detail how the situation will be </a:t>
            </a:r>
            <a:r>
              <a:rPr lang="en-US" sz="2000" dirty="0" smtClean="0"/>
              <a:t>handled</a:t>
            </a:r>
          </a:p>
          <a:p>
            <a:r>
              <a:rPr lang="en-US" sz="2000" dirty="0" smtClean="0"/>
              <a:t>Do not remain silent</a:t>
            </a:r>
          </a:p>
          <a:p>
            <a:endParaRPr lang="en-US" sz="2000" dirty="0"/>
          </a:p>
          <a:p>
            <a:pPr marL="342900" indent="-342900">
              <a:buFont typeface="+mj-lt"/>
              <a:buAutoNum type="arabicPeriod"/>
            </a:pPr>
            <a:endParaRPr lang="en-US" dirty="0"/>
          </a:p>
        </p:txBody>
      </p:sp>
      <p:pic>
        <p:nvPicPr>
          <p:cNvPr id="4" name="Picture 3"/>
          <p:cNvPicPr>
            <a:picLocks noChangeAspect="1"/>
          </p:cNvPicPr>
          <p:nvPr/>
        </p:nvPicPr>
        <p:blipFill rotWithShape="1">
          <a:blip r:embed="rId2"/>
          <a:srcRect r="46032"/>
          <a:stretch/>
        </p:blipFill>
        <p:spPr>
          <a:xfrm>
            <a:off x="915560" y="2345119"/>
            <a:ext cx="3310751" cy="2962861"/>
          </a:xfrm>
          <a:prstGeom prst="rect">
            <a:avLst/>
          </a:prstGeom>
        </p:spPr>
      </p:pic>
      <p:sp>
        <p:nvSpPr>
          <p:cNvPr id="5" name="Slide Number Placeholder 4"/>
          <p:cNvSpPr>
            <a:spLocks noGrp="1"/>
          </p:cNvSpPr>
          <p:nvPr>
            <p:ph type="sldNum" sz="quarter" idx="12"/>
          </p:nvPr>
        </p:nvSpPr>
        <p:spPr/>
        <p:txBody>
          <a:bodyPr>
            <a:normAutofit lnSpcReduction="10000"/>
          </a:bodyPr>
          <a:lstStyle/>
          <a:p>
            <a:fld id="{647CF585-595D-4428-8407-388C8197FDE4}" type="slidenum">
              <a:rPr lang="en-US" smtClean="0"/>
              <a:t>24</a:t>
            </a:fld>
            <a:endParaRPr lang="en-US" dirty="0"/>
          </a:p>
        </p:txBody>
      </p:sp>
    </p:spTree>
    <p:extLst>
      <p:ext uri="{BB962C8B-B14F-4D97-AF65-F5344CB8AC3E}">
        <p14:creationId xmlns:p14="http://schemas.microsoft.com/office/powerpoint/2010/main" val="217699842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smtClean="0"/>
              <a:t>Review your Policies</a:t>
            </a:r>
            <a:endParaRPr lang="en-US" dirty="0"/>
          </a:p>
        </p:txBody>
      </p:sp>
      <p:sp>
        <p:nvSpPr>
          <p:cNvPr id="3" name="Content Placeholder 2"/>
          <p:cNvSpPr>
            <a:spLocks noGrp="1"/>
          </p:cNvSpPr>
          <p:nvPr>
            <p:ph idx="1"/>
          </p:nvPr>
        </p:nvSpPr>
        <p:spPr>
          <a:xfrm>
            <a:off x="1261872" y="1828800"/>
            <a:ext cx="8595360" cy="4451684"/>
          </a:xfrm>
        </p:spPr>
        <p:txBody>
          <a:bodyPr>
            <a:noAutofit/>
          </a:bodyPr>
          <a:lstStyle/>
          <a:p>
            <a:r>
              <a:rPr lang="en-US" sz="2400" dirty="0" smtClean="0"/>
              <a:t>Are your policies on-point?</a:t>
            </a:r>
          </a:p>
          <a:p>
            <a:r>
              <a:rPr lang="en-US" sz="2400" dirty="0" smtClean="0"/>
              <a:t>Are they vague or do they narrowly define prohibited speech?</a:t>
            </a:r>
          </a:p>
          <a:p>
            <a:r>
              <a:rPr lang="en-US" sz="2400" dirty="0" smtClean="0"/>
              <a:t>In FIRE’s 2015 review of 437 public and private schools, the organization determined that 241 school maintain at least one policy that “both clearly and substantially restricts freedom of speech, or that bars public access to speech-related policies.</a:t>
            </a:r>
          </a:p>
          <a:p>
            <a:r>
              <a:rPr lang="en-US" sz="2400" dirty="0" smtClean="0"/>
              <a:t>While harassing speech can be abhorrent, “[t]here is no categorical ‘harassment exception’ to the First Amendment’s free speech clause.”</a:t>
            </a:r>
            <a:endParaRPr lang="en-US" sz="2400" dirty="0"/>
          </a:p>
        </p:txBody>
      </p:sp>
      <p:sp>
        <p:nvSpPr>
          <p:cNvPr id="4" name="Slide Number Placeholder 3"/>
          <p:cNvSpPr>
            <a:spLocks noGrp="1"/>
          </p:cNvSpPr>
          <p:nvPr>
            <p:ph type="sldNum" sz="quarter" idx="12"/>
          </p:nvPr>
        </p:nvSpPr>
        <p:spPr/>
        <p:txBody>
          <a:bodyPr>
            <a:normAutofit lnSpcReduction="10000"/>
          </a:bodyPr>
          <a:lstStyle/>
          <a:p>
            <a:fld id="{647CF585-595D-4428-8407-388C8197FDE4}" type="slidenum">
              <a:rPr lang="en-US" smtClean="0"/>
              <a:t>25</a:t>
            </a:fld>
            <a:endParaRPr lang="en-US" dirty="0"/>
          </a:p>
        </p:txBody>
      </p:sp>
    </p:spTree>
    <p:extLst>
      <p:ext uri="{BB962C8B-B14F-4D97-AF65-F5344CB8AC3E}">
        <p14:creationId xmlns:p14="http://schemas.microsoft.com/office/powerpoint/2010/main" val="51951565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61872" y="758951"/>
            <a:ext cx="9418320" cy="4522175"/>
          </a:xfrm>
        </p:spPr>
        <p:txBody>
          <a:bodyPr/>
          <a:lstStyle/>
          <a:p>
            <a:pPr algn="ctr"/>
            <a:r>
              <a:rPr lang="en-US" dirty="0"/>
              <a:t>Questions?</a:t>
            </a:r>
          </a:p>
        </p:txBody>
      </p:sp>
      <p:sp>
        <p:nvSpPr>
          <p:cNvPr id="3" name="Text Placeholder 2"/>
          <p:cNvSpPr>
            <a:spLocks noGrp="1"/>
          </p:cNvSpPr>
          <p:nvPr>
            <p:ph type="body" idx="1"/>
          </p:nvPr>
        </p:nvSpPr>
        <p:spPr/>
        <p:txBody>
          <a:bodyPr/>
          <a:lstStyle/>
          <a:p>
            <a:endParaRPr lang="en-US" dirty="0"/>
          </a:p>
        </p:txBody>
      </p:sp>
      <p:pic>
        <p:nvPicPr>
          <p:cNvPr id="4" name="Picture 3" descr="How often are you mixing up and changing the learning landscape in ..."/>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99833" y="845003"/>
            <a:ext cx="3476625" cy="3476625"/>
          </a:xfrm>
          <a:prstGeom prst="rect">
            <a:avLst/>
          </a:prstGeom>
        </p:spPr>
      </p:pic>
      <p:sp>
        <p:nvSpPr>
          <p:cNvPr id="5" name="Slide Number Placeholder 4"/>
          <p:cNvSpPr>
            <a:spLocks noGrp="1"/>
          </p:cNvSpPr>
          <p:nvPr>
            <p:ph type="sldNum" sz="quarter" idx="12"/>
          </p:nvPr>
        </p:nvSpPr>
        <p:spPr/>
        <p:txBody>
          <a:bodyPr>
            <a:normAutofit lnSpcReduction="10000"/>
          </a:bodyPr>
          <a:lstStyle/>
          <a:p>
            <a:fld id="{647CF585-595D-4428-8407-388C8197FDE4}" type="slidenum">
              <a:rPr lang="en-US" smtClean="0"/>
              <a:t>26</a:t>
            </a:fld>
            <a:endParaRPr lang="en-US" dirty="0"/>
          </a:p>
        </p:txBody>
      </p:sp>
    </p:spTree>
    <p:extLst>
      <p:ext uri="{BB962C8B-B14F-4D97-AF65-F5344CB8AC3E}">
        <p14:creationId xmlns:p14="http://schemas.microsoft.com/office/powerpoint/2010/main" val="11788136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endParaRPr lang="en-US" sz="4400" dirty="0"/>
          </a:p>
        </p:txBody>
      </p:sp>
      <p:sp>
        <p:nvSpPr>
          <p:cNvPr id="3" name="Content Placeholder 2"/>
          <p:cNvSpPr>
            <a:spLocks noGrp="1"/>
          </p:cNvSpPr>
          <p:nvPr>
            <p:ph idx="1"/>
          </p:nvPr>
        </p:nvSpPr>
        <p:spPr/>
        <p:txBody>
          <a:bodyPr>
            <a:noAutofit/>
          </a:bodyPr>
          <a:lstStyle/>
          <a:p>
            <a:pPr marL="0" indent="0" algn="ctr">
              <a:buNone/>
            </a:pPr>
            <a:r>
              <a:rPr lang="en-US" sz="5400" i="1" dirty="0">
                <a:solidFill>
                  <a:schemeClr val="tx2"/>
                </a:solidFill>
                <a:latin typeface="Arial" pitchFamily="34" charset="0"/>
                <a:cs typeface="Arial" pitchFamily="34" charset="0"/>
              </a:rPr>
              <a:t>This presentation is not intended to substitute for legal advice from your own campus counsel.</a:t>
            </a:r>
          </a:p>
        </p:txBody>
      </p:sp>
      <p:sp>
        <p:nvSpPr>
          <p:cNvPr id="4" name="Slide Number Placeholder 3"/>
          <p:cNvSpPr>
            <a:spLocks noGrp="1"/>
          </p:cNvSpPr>
          <p:nvPr>
            <p:ph type="sldNum" sz="quarter" idx="12"/>
          </p:nvPr>
        </p:nvSpPr>
        <p:spPr/>
        <p:txBody>
          <a:bodyPr>
            <a:normAutofit lnSpcReduction="10000"/>
          </a:bodyPr>
          <a:lstStyle/>
          <a:p>
            <a:fld id="{647CF585-595D-4428-8407-388C8197FDE4}" type="slidenum">
              <a:rPr lang="en-US" smtClean="0"/>
              <a:t>27</a:t>
            </a:fld>
            <a:endParaRPr lang="en-US" dirty="0"/>
          </a:p>
        </p:txBody>
      </p:sp>
    </p:spTree>
    <p:extLst>
      <p:ext uri="{BB962C8B-B14F-4D97-AF65-F5344CB8AC3E}">
        <p14:creationId xmlns:p14="http://schemas.microsoft.com/office/powerpoint/2010/main" val="3510693855"/>
      </p:ext>
    </p:extLst>
  </p:cSld>
  <p:clrMapOvr>
    <a:masterClrMapping/>
  </p:clrMapOvr>
  <p:timing>
    <p:tnLst>
      <p:par>
        <p:cTn id="1" dur="indefinite" restart="never" nodeType="tmRoot"/>
      </p:par>
    </p:tnLst>
  </p:timing>
</p:sld>
</file>

<file path=ppt/theme/theme1.xml><?xml version="1.0" encoding="utf-8"?>
<a:theme xmlns:a="http://schemas.openxmlformats.org/drawingml/2006/main" name="View">
  <a:themeElements>
    <a:clrScheme name="View">
      <a:dk1>
        <a:srgbClr val="000000"/>
      </a:dk1>
      <a:lt1>
        <a:srgbClr val="FFFFFF"/>
      </a:lt1>
      <a:dk2>
        <a:srgbClr val="46464A"/>
      </a:dk2>
      <a:lt2>
        <a:srgbClr val="D6D3CC"/>
      </a:lt2>
      <a:accent1>
        <a:srgbClr val="6F6F74"/>
      </a:accent1>
      <a:accent2>
        <a:srgbClr val="92A9B9"/>
      </a:accent2>
      <a:accent3>
        <a:srgbClr val="A7B789"/>
      </a:accent3>
      <a:accent4>
        <a:srgbClr val="B9A489"/>
      </a:accent4>
      <a:accent5>
        <a:srgbClr val="8D6374"/>
      </a:accent5>
      <a:accent6>
        <a:srgbClr val="9B7362"/>
      </a:accent6>
      <a:hlink>
        <a:srgbClr val="67AABF"/>
      </a:hlink>
      <a:folHlink>
        <a:srgbClr val="ABAFA5"/>
      </a:folHlink>
    </a:clrScheme>
    <a:fontScheme name="View">
      <a:maj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View">
      <a:fillStyleLst>
        <a:solidFill>
          <a:schemeClr val="phClr"/>
        </a:solidFill>
        <a:solidFill>
          <a:schemeClr val="phClr">
            <a:tint val="60000"/>
            <a:satMod val="120000"/>
          </a:schemeClr>
        </a:solidFill>
        <a:solidFill>
          <a:schemeClr val="phClr">
            <a:shade val="75000"/>
            <a:satMod val="160000"/>
          </a:schemeClr>
        </a:solidFill>
      </a:fillStyleLst>
      <a:lnStyleLst>
        <a:ln w="9525" cap="flat" cmpd="sng" algn="ctr">
          <a:solidFill>
            <a:schemeClr val="phClr"/>
          </a:solidFill>
          <a:prstDash val="solid"/>
        </a:ln>
        <a:ln w="13970" cap="flat" cmpd="sng" algn="ctr">
          <a:solidFill>
            <a:schemeClr val="phClr"/>
          </a:solidFill>
          <a:prstDash val="solid"/>
        </a:ln>
        <a:ln w="17145" cap="flat" cmpd="sng" algn="ctr">
          <a:solidFill>
            <a:schemeClr val="phClr">
              <a:shade val="95000"/>
              <a:alpha val="95000"/>
              <a:satMod val="150000"/>
            </a:schemeClr>
          </a:solidFill>
          <a:prstDash val="solid"/>
        </a:ln>
      </a:lnStyleLst>
      <a:effectStyleLst>
        <a:effectStyle>
          <a:effectLst/>
        </a:effectStyle>
        <a:effectStyle>
          <a:effectLst>
            <a:outerShdw blurRad="50800" dist="15240" dir="5400000" algn="tl" rotWithShape="0">
              <a:srgbClr val="000000">
                <a:alpha val="75000"/>
              </a:srgbClr>
            </a:outerShdw>
          </a:effectLst>
          <a:scene3d>
            <a:camera prst="orthographicFront">
              <a:rot lat="0" lon="0" rev="0"/>
            </a:camera>
            <a:lightRig rig="brightRoom" dir="tl"/>
          </a:scene3d>
          <a:sp3d contourW="9525" prstMaterial="flat">
            <a:bevelT w="0" h="0" prst="coolSlant"/>
            <a:contourClr>
              <a:schemeClr val="phClr">
                <a:shade val="35000"/>
                <a:satMod val="130000"/>
              </a:schemeClr>
            </a:contourClr>
          </a:sp3d>
        </a:effectStyle>
        <a:effectStyle>
          <a:effectLst>
            <a:outerShdw blurRad="76200" dist="25400" dir="5400000" algn="tl" rotWithShape="0">
              <a:srgbClr val="000000">
                <a:alpha val="55000"/>
              </a:srgbClr>
            </a:outerShdw>
          </a:effectLst>
          <a:scene3d>
            <a:camera prst="orthographicFront">
              <a:rot lat="0" lon="0" rev="0"/>
            </a:camera>
            <a:lightRig rig="brightRoom" dir="tl"/>
          </a:scene3d>
          <a:sp3d contourW="19050" prstMaterial="flat">
            <a:bevelT w="0" h="0" prst="coolSlant"/>
            <a:contourClr>
              <a:schemeClr val="phClr">
                <a:shade val="25000"/>
                <a:satMod val="140000"/>
              </a:schemeClr>
            </a:contourClr>
          </a:sp3d>
        </a:effectStyle>
      </a:effectStyleLst>
      <a:bgFillStyleLst>
        <a:solidFill>
          <a:schemeClr val="phClr"/>
        </a:solidFill>
        <a:solidFill>
          <a:schemeClr val="phClr">
            <a:tint val="95000"/>
            <a:satMod val="170000"/>
          </a:schemeClr>
        </a:solidFill>
        <a:gradFill rotWithShape="1">
          <a:gsLst>
            <a:gs pos="0">
              <a:schemeClr val="phClr">
                <a:tint val="94000"/>
                <a:shade val="98000"/>
                <a:satMod val="130000"/>
                <a:lumMod val="102000"/>
              </a:schemeClr>
            </a:gs>
            <a:gs pos="100000">
              <a:schemeClr val="phClr">
                <a:tint val="98000"/>
                <a:shade val="78000"/>
                <a:satMod val="140000"/>
              </a:schemeClr>
            </a:gs>
          </a:gsLst>
          <a:path path="circle">
            <a:fillToRect l="100000" t="100000" r="100000" b="100000"/>
          </a:path>
        </a:gradFill>
      </a:bgFillStyleLst>
    </a:fmtScheme>
  </a:themeElements>
  <a:objectDefaults/>
  <a:extraClrSchemeLst/>
  <a:extLst>
    <a:ext uri="{05A4C25C-085E-4340-85A3-A5531E510DB2}">
      <thm15:themeFamily xmlns:thm15="http://schemas.microsoft.com/office/thememl/2012/main" name="View" id="{BA0EB5A6-F2D4-4F82-977B-64ADEE4A2A69}" vid="{3969A8A2-35DB-4E3B-8885-16FD2056867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TM03457515[[fn=View]]</Template>
  <TotalTime>1889</TotalTime>
  <Words>1362</Words>
  <Application>Microsoft Office PowerPoint</Application>
  <PresentationFormat>Widescreen</PresentationFormat>
  <Paragraphs>213</Paragraphs>
  <Slides>27</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27</vt:i4>
      </vt:variant>
    </vt:vector>
  </HeadingPairs>
  <TitlesOfParts>
    <vt:vector size="33" baseType="lpstr">
      <vt:lpstr>Arial</vt:lpstr>
      <vt:lpstr>Calibri</vt:lpstr>
      <vt:lpstr>Century Schoolbook</vt:lpstr>
      <vt:lpstr>Wingdings</vt:lpstr>
      <vt:lpstr>Wingdings 2</vt:lpstr>
      <vt:lpstr>View</vt:lpstr>
      <vt:lpstr>PowerPoint Presentation</vt:lpstr>
      <vt:lpstr> Overview </vt:lpstr>
      <vt:lpstr>Recent Incidents  on Campus </vt:lpstr>
      <vt:lpstr>UT Austin</vt:lpstr>
      <vt:lpstr>Auburn University</vt:lpstr>
      <vt:lpstr>UC Berkeley </vt:lpstr>
      <vt:lpstr>Legal Considerations</vt:lpstr>
      <vt:lpstr>The First Amendment</vt:lpstr>
      <vt:lpstr>What Is Protected?</vt:lpstr>
      <vt:lpstr>Speech That Is Not Protected</vt:lpstr>
      <vt:lpstr>Time, Place and Manner</vt:lpstr>
      <vt:lpstr>Free Speech v. Hate Speech</vt:lpstr>
      <vt:lpstr> </vt:lpstr>
      <vt:lpstr>Campus Speech Codes</vt:lpstr>
      <vt:lpstr>“MILO BILLS”</vt:lpstr>
      <vt:lpstr>When Two Laws Collide</vt:lpstr>
      <vt:lpstr>Federal &amp; State Laws  vs.  The First Amendment</vt:lpstr>
      <vt:lpstr>Discrimination &amp; Harassment</vt:lpstr>
      <vt:lpstr>Possible Protected Categories </vt:lpstr>
      <vt:lpstr>Harassment and Academic Freedom</vt:lpstr>
      <vt:lpstr>Balancing Title IX and The First Amendment </vt:lpstr>
      <vt:lpstr>When Title IX and the First Amendment Collide</vt:lpstr>
      <vt:lpstr>Practical Considerations</vt:lpstr>
      <vt:lpstr>Public Response to Incidents  on Campus</vt:lpstr>
      <vt:lpstr>Review your Policies</vt:lpstr>
      <vt:lpstr>Questions?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Holly E. Combe</dc:creator>
  <cp:lastModifiedBy>English, Tamra</cp:lastModifiedBy>
  <cp:revision>120</cp:revision>
  <dcterms:created xsi:type="dcterms:W3CDTF">2017-02-24T21:21:12Z</dcterms:created>
  <dcterms:modified xsi:type="dcterms:W3CDTF">2017-04-26T13:29:49Z</dcterms:modified>
</cp:coreProperties>
</file>